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9" r:id="rId10"/>
    <p:sldId id="267" r:id="rId11"/>
    <p:sldId id="262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91" r:id="rId20"/>
    <p:sldId id="292" r:id="rId21"/>
    <p:sldId id="293" r:id="rId22"/>
    <p:sldId id="294" r:id="rId23"/>
    <p:sldId id="295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78" r:id="rId32"/>
    <p:sldId id="287" r:id="rId33"/>
    <p:sldId id="289" r:id="rId34"/>
    <p:sldId id="288" r:id="rId35"/>
    <p:sldId id="258" r:id="rId36"/>
  </p:sldIdLst>
  <p:sldSz cx="12192000" cy="6858000"/>
  <p:notesSz cx="6858000" cy="9144000"/>
  <p:embeddedFontLs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Franklin Gothic Medium" panose="020B0603020102020204" pitchFamily="34" charset="0"/>
      <p:regular r:id="rId46"/>
      <p:italic r:id="rId4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2F"/>
    <a:srgbClr val="FFC728"/>
    <a:srgbClr val="2ABCB7"/>
    <a:srgbClr val="F4F7F9"/>
    <a:srgbClr val="FFFF99"/>
    <a:srgbClr val="F1E0A3"/>
    <a:srgbClr val="003399"/>
    <a:srgbClr val="76305C"/>
    <a:srgbClr val="E85781"/>
    <a:srgbClr val="256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18/08/2023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на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 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rotiva.eu/2023/06/04/&#1084;&#1072;&#1088;&#1080;&#1103;-&#1075;&#1072;&#1073;&#1088;&#1080;&#1077;&#1083;-&#1097;&#1077;-&#1079;&#1072;&#1073;&#1088;&#1072;&#1085;&#1080;&#1084;-&#1075;&#1083;&#1077;&#1076;&#1072;&#1085;&#1077;&#1090;&#1086;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as.nacid.bg/dissertations-search" TargetMode="External"/><Relationship Id="rId3" Type="http://schemas.openxmlformats.org/officeDocument/2006/relationships/hyperlink" Target="https://papagal.bg/" TargetMode="External"/><Relationship Id="rId7" Type="http://schemas.openxmlformats.org/officeDocument/2006/relationships/hyperlink" Target="https://eurid.eu/bg/" TargetMode="External"/><Relationship Id="rId2" Type="http://schemas.openxmlformats.org/officeDocument/2006/relationships/hyperlink" Target="https://www.nsi.bg/bg/content/3617/%D0%B1%D0%B8%D0%B1%D0%BB%D0%B8%D0%BE%D1%82%D0%B5%D0%BA%D0%B8-%D0%BF%D0%BE-%D1%81%D1%82%D0%B0%D1%82%D0%B8%D1%81%D1%82%D0%B8%D1%87%D0%B5%D1%81%D0%BA%D0%B8-%D1%80%D0%B0%D0%B9%D0%BE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gister.bg/tld_user_reg/app.pl?action_key=ac_c1p12d1_to_reports&amp;frame_key=fr_c1p12_main_frame" TargetMode="External"/><Relationship Id="rId5" Type="http://schemas.openxmlformats.org/officeDocument/2006/relationships/hyperlink" Target="https://www.whois.com/" TargetMode="External"/><Relationship Id="rId4" Type="http://schemas.openxmlformats.org/officeDocument/2006/relationships/hyperlink" Target="https://portal.registryagency.bg/CR/Reports/VerificationPersonOrg" TargetMode="External"/><Relationship Id="rId9" Type="http://schemas.openxmlformats.org/officeDocument/2006/relationships/hyperlink" Target="https://scholar.google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images.google.com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bntnews.bg/proverka-na-fakti-308cat.html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.bin"/><Relationship Id="rId4" Type="http://schemas.openxmlformats.org/officeDocument/2006/relationships/hyperlink" Target="https://bnr.bg/factcheck/page/kak-raboti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check.bg/work-principles/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factcheck.bg/send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tcheck.org/scicheck/" TargetMode="External"/><Relationship Id="rId2" Type="http://schemas.openxmlformats.org/officeDocument/2006/relationships/hyperlink" Target="https://proveri.afp.com/lis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nopes.com/fact-check/" TargetMode="External"/><Relationship Id="rId4" Type="http://schemas.openxmlformats.org/officeDocument/2006/relationships/hyperlink" Target="https://www.politifact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toolbox.google.com/factcheck/explor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verojatno.wordpress.com/2011/06/05/sintagm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Star5" TargetMode="External"/><Relationship Id="rId2" Type="http://schemas.openxmlformats.org/officeDocument/2006/relationships/hyperlink" Target="https://www.facebook.com/selo.bg/posts/pfbid02kCuWLid64BJKZschersd1QjxGGbsfYPUrMGfKtVF1Ff7UnKjGh7khcq5cvvA9wMc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168chasa.bg/article/7016849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ediapool.bg/ribite-mlyaskat-v-uchebnik-po-biologiya-za-v-klas-news284472.html" TargetMode="Externa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genh.com/posts/357/%D0%A0%D0%B0%D0%B7%D0%BF%D1%80%D0%BE%D1%81%D1%82%D1%80%D0%B0%D0%BD%D0%B5%D0%BD%D0%B0-%D0%B8%D0%BD%D1%84%D0%BE%D1%80%D0%BC%D0%B0%D1%86%D0%B8%D1%8F-%D1%81-%D0%BD%D0%B5%D0%B2%D1%8F%D1%80%D0%BD%D0%BE-%D1%81%D1%8A%D0%B4%D1%8A%D1%80%D0%B6%D0%B0%D0%BD%D0%B8%D0%B5.html" TargetMode="External"/><Relationship Id="rId2" Type="http://schemas.openxmlformats.org/officeDocument/2006/relationships/hyperlink" Target="https://safenews.bg/falshiv-sajt-dava-nagradi-ot-imeto-na-beh-galab-donev-uzh-obesthava-pechalbi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1.2 Оценяване на данни, информация и дигитално съдържание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r>
              <a:rPr lang="en-GB" dirty="0"/>
              <a:t/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Изфабрикувано </a:t>
            </a:r>
            <a:r>
              <a:rPr lang="bg-BG" dirty="0"/>
              <a:t>съдържание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8823" y="111879"/>
            <a:ext cx="7672251" cy="653247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74522" cy="3898830"/>
          </a:xfrm>
        </p:spPr>
        <p:txBody>
          <a:bodyPr/>
          <a:lstStyle/>
          <a:p>
            <a:r>
              <a:rPr lang="bg-BG" dirty="0" smtClean="0"/>
              <a:t>Изцяло измислено съдържание, създадено за да заблуди и/или навреди.</a:t>
            </a:r>
          </a:p>
          <a:p>
            <a:r>
              <a:rPr lang="bg-BG" dirty="0" smtClean="0"/>
              <a:t>Пример: </a:t>
            </a:r>
            <a:r>
              <a:rPr lang="en-US" dirty="0" smtClean="0">
                <a:hlinkClick r:id="rId3"/>
              </a:rPr>
              <a:t>https://suprotiva.eu/2023/06/04/</a:t>
            </a:r>
            <a:r>
              <a:rPr lang="bg-BG" dirty="0" smtClean="0">
                <a:hlinkClick r:id="rId3"/>
              </a:rPr>
              <a:t>мария-габриел-ще-забраним-гледането/</a:t>
            </a:r>
            <a:r>
              <a:rPr lang="bg-BG" dirty="0" smtClean="0"/>
              <a:t> </a:t>
            </a:r>
            <a:endParaRPr lang="bg-BG" dirty="0"/>
          </a:p>
          <a:p>
            <a:r>
              <a:rPr lang="bg-BG" dirty="0" smtClean="0"/>
              <a:t>Напълно измислените и неподкрепени с доказателства твърдения като показаното съставят голяма част от дезинформацията в Интернет. Обикновено се комбинират с емоционален изказ и кликбейт похвати, за да предизвикат внимание, първосигнални реакции и споделяне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4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Оценяване на съдържание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736" b="24118"/>
          <a:stretch/>
        </p:blipFill>
        <p:spPr>
          <a:xfrm>
            <a:off x="1330455" y="3571875"/>
            <a:ext cx="9621964" cy="2095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1714773" y="1662728"/>
            <a:ext cx="9378820" cy="4544624"/>
            <a:chOff x="1714773" y="1662728"/>
            <a:chExt cx="9378820" cy="4544624"/>
          </a:xfrm>
        </p:grpSpPr>
        <p:sp>
          <p:nvSpPr>
            <p:cNvPr id="7" name="TextBox 6"/>
            <p:cNvSpPr txBox="1"/>
            <p:nvPr/>
          </p:nvSpPr>
          <p:spPr>
            <a:xfrm>
              <a:off x="1714773" y="1667649"/>
              <a:ext cx="1285929" cy="4262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13800" spc="600" dirty="0" smtClean="0">
                  <a:solidFill>
                    <a:srgbClr val="2F302F"/>
                  </a:solidFill>
                  <a:latin typeface="Franklin Gothic Medium" panose="020B0603020102020204" pitchFamily="34" charset="0"/>
                </a:rPr>
                <a:t>С</a:t>
              </a:r>
            </a:p>
            <a:p>
              <a:endParaRPr lang="bg-BG" sz="11500" spc="600" dirty="0">
                <a:solidFill>
                  <a:srgbClr val="2F302F"/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lang="bg-BG" spc="300" dirty="0" smtClean="0">
                  <a:solidFill>
                    <a:srgbClr val="2F302F"/>
                  </a:solidFill>
                  <a:latin typeface="Franklin Gothic Medium" panose="020B0603020102020204" pitchFamily="34" charset="0"/>
                </a:rPr>
                <a:t>спри</a:t>
              </a:r>
              <a:endParaRPr lang="en-US" spc="300" dirty="0">
                <a:solidFill>
                  <a:srgbClr val="2F302F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44152" y="1667648"/>
              <a:ext cx="2741456" cy="4539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13800" spc="600" dirty="0" smtClean="0">
                  <a:solidFill>
                    <a:srgbClr val="2F302F"/>
                  </a:solidFill>
                  <a:latin typeface="Franklin Gothic Medium" panose="020B0603020102020204" pitchFamily="34" charset="0"/>
                </a:rPr>
                <a:t>Т</a:t>
              </a:r>
            </a:p>
            <a:p>
              <a:pPr algn="ctr"/>
              <a:endParaRPr lang="bg-BG" sz="11500" spc="600" dirty="0">
                <a:solidFill>
                  <a:srgbClr val="2F302F"/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lang="bg-BG" spc="300" dirty="0">
                  <a:latin typeface="Franklin Gothic Medium" panose="020B0603020102020204" pitchFamily="34" charset="0"/>
                </a:rPr>
                <a:t>т</a:t>
              </a:r>
              <a:r>
                <a:rPr lang="bg-BG" spc="300" dirty="0" smtClean="0">
                  <a:latin typeface="Franklin Gothic Medium" panose="020B0603020102020204" pitchFamily="34" charset="0"/>
                </a:rPr>
                <a:t>ърси информация</a:t>
              </a:r>
              <a:br>
                <a:rPr lang="bg-BG" spc="300" dirty="0" smtClean="0">
                  <a:latin typeface="Franklin Gothic Medium" panose="020B0603020102020204" pitchFamily="34" charset="0"/>
                </a:rPr>
              </a:br>
              <a:r>
                <a:rPr lang="bg-BG" spc="300" dirty="0" smtClean="0">
                  <a:latin typeface="Franklin Gothic Medium" panose="020B0603020102020204" pitchFamily="34" charset="0"/>
                </a:rPr>
                <a:t>за източника</a:t>
              </a:r>
              <a:endParaRPr lang="en-US" spc="3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8453" y="1667648"/>
              <a:ext cx="1963166" cy="4539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13800" spc="600" dirty="0" smtClean="0">
                  <a:solidFill>
                    <a:srgbClr val="2F302F"/>
                  </a:solidFill>
                  <a:latin typeface="Franklin Gothic Medium" panose="020B0603020102020204" pitchFamily="34" charset="0"/>
                </a:rPr>
                <a:t>О</a:t>
              </a:r>
            </a:p>
            <a:p>
              <a:endParaRPr lang="bg-BG" sz="11500" spc="600" dirty="0">
                <a:solidFill>
                  <a:srgbClr val="2F302F"/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lang="bg-BG" spc="300" dirty="0" smtClean="0">
                  <a:solidFill>
                    <a:srgbClr val="2F302F"/>
                  </a:solidFill>
                  <a:latin typeface="Franklin Gothic Medium" panose="020B0603020102020204" pitchFamily="34" charset="0"/>
                </a:rPr>
                <a:t>открий други</a:t>
              </a:r>
              <a:br>
                <a:rPr lang="bg-BG" spc="300" dirty="0" smtClean="0">
                  <a:solidFill>
                    <a:srgbClr val="2F302F"/>
                  </a:solidFill>
                  <a:latin typeface="Franklin Gothic Medium" panose="020B0603020102020204" pitchFamily="34" charset="0"/>
                </a:rPr>
              </a:br>
              <a:r>
                <a:rPr lang="bg-BG" spc="300" dirty="0" smtClean="0">
                  <a:solidFill>
                    <a:srgbClr val="2F302F"/>
                  </a:solidFill>
                  <a:latin typeface="Franklin Gothic Medium" panose="020B0603020102020204" pitchFamily="34" charset="0"/>
                </a:rPr>
                <a:t>източниц</a:t>
              </a:r>
              <a:r>
                <a:rPr lang="bg-BG" spc="300" dirty="0">
                  <a:solidFill>
                    <a:srgbClr val="2F302F"/>
                  </a:solidFill>
                  <a:latin typeface="Franklin Gothic Medium" panose="020B0603020102020204" pitchFamily="34" charset="0"/>
                </a:rPr>
                <a:t>и</a:t>
              </a:r>
              <a:endParaRPr lang="bg-BG" spc="600" dirty="0" smtClean="0">
                <a:solidFill>
                  <a:srgbClr val="2F302F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8405637" y="1662728"/>
              <a:ext cx="2687956" cy="4539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3800" spc="600" dirty="0" smtClean="0">
                  <a:solidFill>
                    <a:srgbClr val="2F302F"/>
                  </a:solidFill>
                  <a:latin typeface="Franklin Gothic Medium" panose="020B0603020102020204" pitchFamily="34" charset="0"/>
                </a:rPr>
                <a:t>П</a:t>
              </a:r>
            </a:p>
            <a:p>
              <a:endParaRPr lang="bg-BG" sz="11500" spc="600" dirty="0">
                <a:solidFill>
                  <a:srgbClr val="2F302F"/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lang="bg-BG" spc="300" dirty="0" smtClean="0">
                  <a:solidFill>
                    <a:srgbClr val="2F302F"/>
                  </a:solidFill>
                  <a:latin typeface="Franklin Gothic Medium" panose="020B0603020102020204" pitchFamily="34" charset="0"/>
                </a:rPr>
                <a:t>проследи първоизточниците</a:t>
              </a:r>
              <a:endParaRPr lang="en-US" spc="300" dirty="0"/>
            </a:p>
          </p:txBody>
        </p:sp>
      </p:grpSp>
      <p:sp>
        <p:nvSpPr>
          <p:cNvPr id="13" name="Isosceles Triangle 12"/>
          <p:cNvSpPr/>
          <p:nvPr/>
        </p:nvSpPr>
        <p:spPr>
          <a:xfrm rot="5400000">
            <a:off x="3662934" y="4518660"/>
            <a:ext cx="182880" cy="182880"/>
          </a:xfrm>
          <a:prstGeom prst="triangle">
            <a:avLst/>
          </a:prstGeom>
          <a:solidFill>
            <a:srgbClr val="2F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6141437" y="4518660"/>
            <a:ext cx="182880" cy="182880"/>
          </a:xfrm>
          <a:prstGeom prst="triangle">
            <a:avLst/>
          </a:prstGeom>
          <a:solidFill>
            <a:srgbClr val="2F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8596884" y="4518660"/>
            <a:ext cx="182880" cy="182880"/>
          </a:xfrm>
          <a:prstGeom prst="triangle">
            <a:avLst/>
          </a:prstGeom>
          <a:solidFill>
            <a:srgbClr val="2F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СТОП (</a:t>
            </a:r>
            <a:r>
              <a:rPr lang="en-US" dirty="0" smtClean="0"/>
              <a:t>SIFT</a:t>
            </a:r>
            <a:r>
              <a:rPr lang="bg-BG" dirty="0" smtClean="0"/>
              <a:t>) – четиристъпков метод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lvl="1" indent="0">
              <a:lnSpc>
                <a:spcPct val="150000"/>
              </a:lnSpc>
              <a:buNone/>
            </a:pPr>
            <a:r>
              <a:rPr lang="bg-BG" sz="2800" b="1" dirty="0">
                <a:solidFill>
                  <a:schemeClr val="accent1"/>
                </a:solidFill>
              </a:rPr>
              <a:t>С</a:t>
            </a:r>
            <a:r>
              <a:rPr lang="bg-BG" sz="2800" dirty="0"/>
              <a:t>при – спрете да четете! </a:t>
            </a:r>
            <a:endParaRPr lang="en-US" sz="1800" dirty="0"/>
          </a:p>
          <a:p>
            <a:pPr marL="292100" lvl="1" indent="0">
              <a:lnSpc>
                <a:spcPct val="150000"/>
              </a:lnSpc>
              <a:buNone/>
            </a:pPr>
            <a:r>
              <a:rPr lang="bg-BG" sz="2800" b="1" dirty="0">
                <a:solidFill>
                  <a:schemeClr val="accent1"/>
                </a:solidFill>
              </a:rPr>
              <a:t>Т</a:t>
            </a:r>
            <a:r>
              <a:rPr lang="bg-BG" sz="2800" dirty="0"/>
              <a:t>ърси – </a:t>
            </a:r>
            <a:r>
              <a:rPr lang="bg-BG" sz="2800" dirty="0" smtClean="0"/>
              <a:t>потърсете повече информация за този източник;</a:t>
            </a:r>
            <a:endParaRPr lang="en-US" dirty="0"/>
          </a:p>
          <a:p>
            <a:pPr marL="292100" lvl="1" indent="0">
              <a:lnSpc>
                <a:spcPct val="150000"/>
              </a:lnSpc>
              <a:buNone/>
            </a:pPr>
            <a:r>
              <a:rPr lang="bg-BG" sz="2800" b="1" dirty="0">
                <a:solidFill>
                  <a:schemeClr val="accent1"/>
                </a:solidFill>
              </a:rPr>
              <a:t>О</a:t>
            </a:r>
            <a:r>
              <a:rPr lang="bg-BG" sz="2800" dirty="0"/>
              <a:t>ткрий </a:t>
            </a:r>
            <a:r>
              <a:rPr lang="bg-BG" sz="2800" dirty="0" smtClean="0"/>
              <a:t>– намерете повече за същата информация в други източници;</a:t>
            </a:r>
            <a:endParaRPr lang="en-US" dirty="0"/>
          </a:p>
          <a:p>
            <a:pPr marL="292100" lvl="1" indent="0">
              <a:lnSpc>
                <a:spcPct val="150000"/>
              </a:lnSpc>
              <a:buNone/>
            </a:pPr>
            <a:r>
              <a:rPr lang="bg-BG" sz="2800" b="1" dirty="0">
                <a:solidFill>
                  <a:schemeClr val="accent1"/>
                </a:solidFill>
              </a:rPr>
              <a:t>П</a:t>
            </a:r>
            <a:r>
              <a:rPr lang="bg-BG" sz="2800" dirty="0"/>
              <a:t>роследи </a:t>
            </a:r>
            <a:r>
              <a:rPr lang="bg-BG" sz="2800" dirty="0" smtClean="0"/>
              <a:t>– открийте първоизточниците на изказаните твърдения, цитати, данни...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1 – Спри</a:t>
            </a:r>
            <a:r>
              <a:rPr lang="en-US" dirty="0" smtClean="0"/>
              <a:t>/Stop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bg-BG" dirty="0"/>
              <a:t>Спрете да четете! </a:t>
            </a:r>
            <a:endParaRPr lang="bg-BG" dirty="0" smtClean="0"/>
          </a:p>
          <a:p>
            <a:r>
              <a:rPr lang="bg-BG" dirty="0" smtClean="0"/>
              <a:t>Отговорете </a:t>
            </a:r>
            <a:r>
              <a:rPr lang="bg-BG" dirty="0"/>
              <a:t>си първо на следните въпроси:</a:t>
            </a:r>
            <a:endParaRPr lang="en-US" sz="2400" dirty="0"/>
          </a:p>
          <a:p>
            <a:pPr lvl="1"/>
            <a:r>
              <a:rPr lang="bg-BG" dirty="0"/>
              <a:t>Как сте попаднали на този източник на информация?</a:t>
            </a:r>
            <a:endParaRPr lang="en-US" sz="2000" dirty="0"/>
          </a:p>
          <a:p>
            <a:pPr lvl="1"/>
            <a:r>
              <a:rPr lang="bg-BG" dirty="0"/>
              <a:t>Какво знаете за него?</a:t>
            </a:r>
            <a:endParaRPr lang="en-US" sz="2000" dirty="0"/>
          </a:p>
          <a:p>
            <a:pPr lvl="1"/>
            <a:r>
              <a:rPr lang="bg-BG" dirty="0"/>
              <a:t>Каква е репутацията му?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6893" r="79594" b="24913"/>
          <a:stretch/>
        </p:blipFill>
        <p:spPr>
          <a:xfrm>
            <a:off x="190500" y="193675"/>
            <a:ext cx="12382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</a:t>
            </a:r>
            <a:r>
              <a:rPr lang="en-US" dirty="0" smtClean="0"/>
              <a:t>2</a:t>
            </a:r>
            <a:r>
              <a:rPr lang="bg-BG" dirty="0" smtClean="0"/>
              <a:t> – Търси</a:t>
            </a:r>
            <a:r>
              <a:rPr lang="en-US" dirty="0" smtClean="0"/>
              <a:t>/Investigate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Потърсете </a:t>
            </a:r>
            <a:r>
              <a:rPr lang="bg-BG" dirty="0"/>
              <a:t>допълнителна </a:t>
            </a:r>
            <a:r>
              <a:rPr lang="bg-BG" dirty="0" smtClean="0"/>
              <a:t>информация:</a:t>
            </a:r>
            <a:endParaRPr lang="en-US" sz="2400" dirty="0"/>
          </a:p>
          <a:p>
            <a:pPr lvl="1"/>
            <a:r>
              <a:rPr lang="bg-BG" dirty="0"/>
              <a:t>Какъв е </a:t>
            </a:r>
            <a:r>
              <a:rPr lang="bg-BG" dirty="0" smtClean="0"/>
              <a:t>сайтът?</a:t>
            </a:r>
            <a:endParaRPr lang="en-US" sz="2000" dirty="0"/>
          </a:p>
          <a:p>
            <a:pPr lvl="1"/>
            <a:r>
              <a:rPr lang="bg-BG" dirty="0"/>
              <a:t>Кой е авторът на </a:t>
            </a:r>
            <a:r>
              <a:rPr lang="bg-BG" dirty="0" smtClean="0"/>
              <a:t>материала?</a:t>
            </a:r>
            <a:endParaRPr lang="en-US" sz="2000" dirty="0"/>
          </a:p>
          <a:p>
            <a:pPr lvl="1"/>
            <a:r>
              <a:rPr lang="bg-BG" dirty="0"/>
              <a:t>Кой стои зад сайта/профила/фейсбук страницата</a:t>
            </a:r>
            <a:r>
              <a:rPr lang="bg-BG" dirty="0" smtClean="0"/>
              <a:t>?</a:t>
            </a:r>
            <a:endParaRPr lang="en-US" sz="2000" dirty="0"/>
          </a:p>
          <a:p>
            <a:pPr lvl="1"/>
            <a:r>
              <a:rPr lang="bg-BG" dirty="0"/>
              <a:t>Кога е публикуван материалът</a:t>
            </a:r>
            <a:r>
              <a:rPr lang="bg-BG" dirty="0" smtClean="0"/>
              <a:t>?</a:t>
            </a:r>
            <a:endParaRPr lang="en-US" sz="2000" dirty="0"/>
          </a:p>
          <a:p>
            <a:pPr lvl="1"/>
            <a:r>
              <a:rPr lang="bg-BG" dirty="0"/>
              <a:t>Заглавието и изображенията (ако има такива) отговарят ли на текста?</a:t>
            </a:r>
            <a:endParaRPr lang="en-US" sz="2000" dirty="0"/>
          </a:p>
          <a:p>
            <a:pPr lvl="1"/>
            <a:r>
              <a:rPr lang="bg-BG" dirty="0"/>
              <a:t>Има ли посочени източници на твърденията в материала?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900" t="36314" r="53694" b="25492"/>
          <a:stretch/>
        </p:blipFill>
        <p:spPr>
          <a:xfrm>
            <a:off x="190500" y="193675"/>
            <a:ext cx="12382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1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</a:t>
            </a:r>
            <a:r>
              <a:rPr lang="en-US" dirty="0"/>
              <a:t>3</a:t>
            </a:r>
            <a:r>
              <a:rPr lang="bg-BG" dirty="0" smtClean="0"/>
              <a:t> – Открий</a:t>
            </a:r>
            <a:r>
              <a:rPr lang="en-US" dirty="0" smtClean="0"/>
              <a:t>/Find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Преглед </a:t>
            </a:r>
            <a:r>
              <a:rPr lang="bg-BG" dirty="0"/>
              <a:t>на източниците, посочени в </a:t>
            </a:r>
            <a:r>
              <a:rPr lang="bg-BG" dirty="0" smtClean="0"/>
              <a:t>материала, с фокус </a:t>
            </a:r>
            <a:r>
              <a:rPr lang="bg-BG" dirty="0"/>
              <a:t>върху </a:t>
            </a:r>
            <a:r>
              <a:rPr lang="bg-BG" dirty="0" smtClean="0"/>
              <a:t>твърденията и </a:t>
            </a:r>
            <a:r>
              <a:rPr lang="bg-BG" dirty="0"/>
              <a:t>тяхното отразяване:</a:t>
            </a:r>
            <a:endParaRPr lang="en-US" sz="2400" dirty="0"/>
          </a:p>
          <a:p>
            <a:pPr lvl="1"/>
            <a:r>
              <a:rPr lang="bg-BG" dirty="0"/>
              <a:t>Същите твърдения и изводи ли представят </a:t>
            </a:r>
            <a:r>
              <a:rPr lang="bg-BG" dirty="0" smtClean="0"/>
              <a:t>източниците?</a:t>
            </a:r>
            <a:endParaRPr lang="en-US" sz="2000" dirty="0"/>
          </a:p>
          <a:p>
            <a:pPr lvl="1"/>
            <a:r>
              <a:rPr lang="bg-BG" dirty="0"/>
              <a:t>Какво казват други информационни канали по същата </a:t>
            </a:r>
            <a:r>
              <a:rPr lang="bg-BG" dirty="0" smtClean="0"/>
              <a:t>тема?</a:t>
            </a:r>
          </a:p>
          <a:p>
            <a:pPr lvl="1"/>
            <a:r>
              <a:rPr lang="bg-BG" dirty="0" smtClean="0"/>
              <a:t>Обединяват </a:t>
            </a:r>
            <a:r>
              <a:rPr lang="bg-BG" dirty="0"/>
              <a:t>ли се около една теза и гледна точка или, напротив, има разнопосочни тълкувания и разногласия?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329" t="36314" r="28265" b="25492"/>
          <a:stretch/>
        </p:blipFill>
        <p:spPr>
          <a:xfrm>
            <a:off x="190500" y="193675"/>
            <a:ext cx="12382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</a:t>
            </a:r>
            <a:r>
              <a:rPr lang="en-US" dirty="0"/>
              <a:t>4</a:t>
            </a:r>
            <a:r>
              <a:rPr lang="bg-BG" dirty="0" smtClean="0"/>
              <a:t> – Проследи</a:t>
            </a:r>
            <a:r>
              <a:rPr lang="en-US" dirty="0" smtClean="0"/>
              <a:t>/Trace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Проследите </a:t>
            </a:r>
            <a:r>
              <a:rPr lang="bg-BG" dirty="0"/>
              <a:t>твърденията и фактите в </a:t>
            </a:r>
            <a:r>
              <a:rPr lang="bg-BG" dirty="0" smtClean="0"/>
              <a:t>материала до </a:t>
            </a:r>
            <a:r>
              <a:rPr lang="bg-BG" dirty="0"/>
              <a:t>техните </a:t>
            </a:r>
            <a:r>
              <a:rPr lang="bg-BG" dirty="0" smtClean="0"/>
              <a:t>първоизточници</a:t>
            </a:r>
          </a:p>
          <a:p>
            <a:r>
              <a:rPr lang="bg-BG" dirty="0" smtClean="0"/>
              <a:t>Открийте </a:t>
            </a:r>
            <a:r>
              <a:rPr lang="bg-BG" dirty="0"/>
              <a:t>оригиналното </a:t>
            </a:r>
            <a:r>
              <a:rPr lang="bg-BG" dirty="0" smtClean="0"/>
              <a:t>съдържание</a:t>
            </a:r>
          </a:p>
          <a:p>
            <a:r>
              <a:rPr lang="bg-BG" dirty="0" smtClean="0"/>
              <a:t>Не </a:t>
            </a:r>
            <a:r>
              <a:rPr lang="bg-BG" dirty="0"/>
              <a:t>разчитайте на преразказ и </a:t>
            </a:r>
            <a:r>
              <a:rPr lang="bg-BG" dirty="0" smtClean="0"/>
              <a:t>интрпретация</a:t>
            </a:r>
          </a:p>
          <a:p>
            <a:r>
              <a:rPr lang="bg-BG" dirty="0" smtClean="0"/>
              <a:t>Не </a:t>
            </a:r>
            <a:r>
              <a:rPr lang="bg-BG" dirty="0"/>
              <a:t>разчитайте </a:t>
            </a:r>
            <a:r>
              <a:rPr lang="bg-BG" dirty="0" smtClean="0"/>
              <a:t>само </a:t>
            </a:r>
            <a:r>
              <a:rPr lang="bg-BG" dirty="0"/>
              <a:t>на това, че е посочен източник – той може да води до друг, да не съществува, самият той да е компрометиран...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072" t="36314" r="2522" b="25491"/>
          <a:stretch/>
        </p:blipFill>
        <p:spPr>
          <a:xfrm>
            <a:off x="190500" y="193675"/>
            <a:ext cx="12382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можем да проверяваме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Текст</a:t>
            </a:r>
          </a:p>
          <a:p>
            <a:r>
              <a:rPr lang="bg-BG" dirty="0" smtClean="0"/>
              <a:t>Данни и информация</a:t>
            </a:r>
          </a:p>
          <a:p>
            <a:r>
              <a:rPr lang="bg-BG" dirty="0" smtClean="0"/>
              <a:t>Изображения</a:t>
            </a:r>
          </a:p>
          <a:p>
            <a:r>
              <a:rPr lang="bg-BG" dirty="0" smtClean="0"/>
              <a:t>Видео- и аудиоматериали</a:t>
            </a:r>
          </a:p>
          <a:p>
            <a:r>
              <a:rPr lang="bg-BG" dirty="0" smtClean="0"/>
              <a:t>Метаданни </a:t>
            </a:r>
            <a:r>
              <a:rPr lang="bg-BG" dirty="0"/>
              <a:t>(геолокация, </a:t>
            </a:r>
            <a:r>
              <a:rPr lang="en-US" dirty="0"/>
              <a:t>IP</a:t>
            </a:r>
            <a:r>
              <a:rPr lang="bg-BG" dirty="0"/>
              <a:t> адреси, </a:t>
            </a:r>
            <a:r>
              <a:rPr lang="en-US" dirty="0"/>
              <a:t>EXIF </a:t>
            </a:r>
            <a:r>
              <a:rPr lang="bg-BG" dirty="0"/>
              <a:t>информация от снимки и други)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Проверка на текст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Цел - </a:t>
            </a:r>
            <a:r>
              <a:rPr lang="bg-BG" dirty="0"/>
              <a:t>да установи достоверността и проследи до първоизточника цитати и извадки </a:t>
            </a:r>
            <a:r>
              <a:rPr lang="bg-BG" dirty="0" smtClean="0"/>
              <a:t>от </a:t>
            </a:r>
            <a:r>
              <a:rPr lang="bg-BG" dirty="0"/>
              <a:t>текстови </a:t>
            </a:r>
            <a:r>
              <a:rPr lang="bg-BG" dirty="0" smtClean="0"/>
              <a:t>документи</a:t>
            </a:r>
          </a:p>
          <a:p>
            <a:r>
              <a:rPr lang="bg-BG" dirty="0" smtClean="0"/>
              <a:t>Подход – заявка за търсене чрез интернет търсачка:</a:t>
            </a:r>
          </a:p>
          <a:p>
            <a:pPr lvl="1"/>
            <a:r>
              <a:rPr lang="bg-BG" dirty="0" smtClean="0"/>
              <a:t>Заявката за търсене се огражда в кавички</a:t>
            </a:r>
          </a:p>
          <a:p>
            <a:pPr lvl="1"/>
            <a:r>
              <a:rPr lang="bg-BG" dirty="0" smtClean="0"/>
              <a:t>По-дългата заявка увеличава специфичността на резулататите</a:t>
            </a:r>
          </a:p>
          <a:p>
            <a:pPr lvl="1"/>
            <a:r>
              <a:rPr lang="bg-BG" dirty="0" smtClean="0"/>
              <a:t>Филтри и инструменти за търсене – стесняват броя на резултатите</a:t>
            </a:r>
          </a:p>
          <a:p>
            <a:pPr lvl="1"/>
            <a:r>
              <a:rPr lang="bg-BG" dirty="0" smtClean="0"/>
              <a:t>Оператори за търсене – конкретизират заявката за търсене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Проверка на данни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Цел:</a:t>
            </a:r>
          </a:p>
          <a:p>
            <a:pPr lvl="1"/>
            <a:r>
              <a:rPr lang="bg-BG" dirty="0"/>
              <a:t>Д</a:t>
            </a:r>
            <a:r>
              <a:rPr lang="bg-BG" dirty="0" smtClean="0"/>
              <a:t>а се намери официална информация за данните ИЛИ</a:t>
            </a:r>
          </a:p>
          <a:p>
            <a:pPr lvl="1"/>
            <a:r>
              <a:rPr lang="bg-BG" dirty="0" smtClean="0"/>
              <a:t>Да се намери първоизточника на необработените данни</a:t>
            </a:r>
          </a:p>
          <a:p>
            <a:r>
              <a:rPr lang="bg-BG" dirty="0" smtClean="0"/>
              <a:t>Подход:</a:t>
            </a:r>
          </a:p>
          <a:p>
            <a:pPr lvl="1"/>
            <a:r>
              <a:rPr lang="bg-BG" dirty="0"/>
              <a:t>чрез търсене на текстови пасажи </a:t>
            </a:r>
            <a:r>
              <a:rPr lang="bg-BG" dirty="0" smtClean="0"/>
              <a:t>да се намери официалният </a:t>
            </a:r>
            <a:r>
              <a:rPr lang="bg-BG" dirty="0"/>
              <a:t>първоизточник, който е направил тълкуването на </a:t>
            </a:r>
            <a:r>
              <a:rPr lang="bg-BG" dirty="0" smtClean="0"/>
              <a:t>данните;</a:t>
            </a:r>
          </a:p>
          <a:p>
            <a:pPr lvl="1"/>
            <a:r>
              <a:rPr lang="ru-RU" dirty="0" smtClean="0"/>
              <a:t>да </a:t>
            </a:r>
            <a:r>
              <a:rPr lang="ru-RU" dirty="0"/>
              <a:t>потърсим официалната уебстраница на организацията, която събира и обработва </a:t>
            </a:r>
            <a:r>
              <a:rPr lang="ru-RU" dirty="0" smtClean="0"/>
              <a:t>данните:</a:t>
            </a:r>
          </a:p>
          <a:p>
            <a:pPr lvl="2"/>
            <a:r>
              <a:rPr lang="ru-RU" dirty="0" smtClean="0"/>
              <a:t>да </a:t>
            </a:r>
            <a:r>
              <a:rPr lang="ru-RU" dirty="0"/>
              <a:t>потърсим в </a:t>
            </a:r>
            <a:r>
              <a:rPr lang="ru-RU" dirty="0" smtClean="0"/>
              <a:t>страницата </a:t>
            </a:r>
            <a:r>
              <a:rPr lang="ru-RU" dirty="0"/>
              <a:t>връзки към публичнодостъпните </a:t>
            </a:r>
            <a:r>
              <a:rPr lang="ru-RU" dirty="0" smtClean="0"/>
              <a:t>данни</a:t>
            </a:r>
          </a:p>
          <a:p>
            <a:pPr lvl="2"/>
            <a:r>
              <a:rPr lang="ru-RU" dirty="0" smtClean="0"/>
              <a:t>да </a:t>
            </a:r>
            <a:r>
              <a:rPr lang="ru-RU" dirty="0"/>
              <a:t>разгледаме официалната им </a:t>
            </a:r>
            <a:r>
              <a:rPr lang="ru-RU" dirty="0" smtClean="0"/>
              <a:t>интерпретация</a:t>
            </a:r>
          </a:p>
          <a:p>
            <a:pPr lvl="2"/>
            <a:r>
              <a:rPr lang="ru-RU" dirty="0" smtClean="0"/>
              <a:t>да </a:t>
            </a:r>
            <a:r>
              <a:rPr lang="ru-RU" dirty="0"/>
              <a:t>направим собствен анализ въз основа на необработените данни</a:t>
            </a:r>
          </a:p>
          <a:p>
            <a:pPr lvl="1"/>
            <a:endParaRPr lang="bg-B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0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-26125" y="0"/>
            <a:ext cx="12192000" cy="1450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Информация, дезинформация </a:t>
            </a:r>
            <a:r>
              <a:rPr lang="bg-B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фалшиви новини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656045" y="2081518"/>
            <a:ext cx="3840480" cy="3840480"/>
          </a:xfrm>
          <a:prstGeom prst="ellipse">
            <a:avLst/>
          </a:prstGeom>
          <a:gradFill flip="none" rotWithShape="1">
            <a:gsLst>
              <a:gs pos="0">
                <a:srgbClr val="FFFF99">
                  <a:alpha val="50000"/>
                </a:srgbClr>
              </a:gs>
              <a:gs pos="26000">
                <a:srgbClr val="C9E875"/>
              </a:gs>
              <a:gs pos="62000">
                <a:srgbClr val="92D050">
                  <a:alpha val="63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ИНФОРМАЦИЯ</a:t>
            </a:r>
          </a:p>
          <a:p>
            <a:pPr algn="ctr"/>
            <a:r>
              <a:rPr lang="bg-BG" dirty="0" smtClean="0">
                <a:solidFill>
                  <a:schemeClr val="tx1"/>
                </a:solidFill>
              </a:rPr>
              <a:t>(факти, необработени данни)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235336" y="2081518"/>
            <a:ext cx="3840480" cy="3840480"/>
          </a:xfrm>
          <a:prstGeom prst="ellipse">
            <a:avLst/>
          </a:prstGeom>
          <a:gradFill flip="none" rotWithShape="1">
            <a:gsLst>
              <a:gs pos="0">
                <a:srgbClr val="FFFF99">
                  <a:alpha val="50000"/>
                </a:srgbClr>
              </a:gs>
              <a:gs pos="100000">
                <a:schemeClr val="bg1">
                  <a:alpha val="50000"/>
                </a:schemeClr>
              </a:gs>
              <a:gs pos="66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7781107" y="2081518"/>
            <a:ext cx="3840480" cy="3840480"/>
          </a:xfrm>
          <a:prstGeom prst="ellipse">
            <a:avLst/>
          </a:prstGeom>
          <a:gradFill flip="none" rotWithShape="1">
            <a:gsLst>
              <a:gs pos="51000">
                <a:srgbClr val="D24209">
                  <a:alpha val="50000"/>
                </a:srgbClr>
              </a:gs>
              <a:gs pos="13000">
                <a:srgbClr val="C00000">
                  <a:alpha val="74000"/>
                </a:srgbClr>
              </a:gs>
              <a:gs pos="77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43600" y="1871318"/>
            <a:ext cx="4569096" cy="4234519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1878115"/>
              </a:avLst>
            </a:prstTxWarp>
            <a:spAutoFit/>
          </a:bodyPr>
          <a:lstStyle/>
          <a:p>
            <a:r>
              <a:rPr lang="bg-BG" sz="2400" dirty="0"/>
              <a:t>н</a:t>
            </a:r>
            <a:r>
              <a:rPr lang="bg-BG" sz="2400" dirty="0" smtClean="0"/>
              <a:t>евярно съдържание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2728809">
            <a:off x="7922535" y="1902140"/>
            <a:ext cx="3840480" cy="3840480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3348006"/>
              </a:avLst>
            </a:prstTxWarp>
            <a:spAutoFit/>
          </a:bodyPr>
          <a:lstStyle/>
          <a:p>
            <a:r>
              <a:rPr lang="bg-BG" sz="2400" dirty="0"/>
              <a:t>н</a:t>
            </a:r>
            <a:r>
              <a:rPr lang="bg-BG" sz="2400" dirty="0" smtClean="0"/>
              <a:t>анасяне на вреда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4682492" y="3907991"/>
            <a:ext cx="1381570" cy="684329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8237881">
            <a:off x="6028509" y="3321026"/>
            <a:ext cx="237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МИСИНФОРМАЦИЯ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3362119" flipH="1">
            <a:off x="9446506" y="3321025"/>
            <a:ext cx="237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МАЛИНФОРМАЦИЯ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37508" y="3766198"/>
            <a:ext cx="237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ДЕЗИНФОРМАЦИЯ</a:t>
            </a:r>
          </a:p>
          <a:p>
            <a:pPr algn="ctr"/>
            <a:r>
              <a:rPr lang="bg-BG" dirty="0" smtClean="0"/>
              <a:t>(фалшиви новини)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Регистри и за данни/информация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400" u="sng" dirty="0" smtClean="0">
                <a:hlinkClick r:id="rId2"/>
              </a:rPr>
              <a:t>Националният </a:t>
            </a:r>
            <a:r>
              <a:rPr lang="bg-BG" sz="2400" u="sng" dirty="0">
                <a:hlinkClick r:id="rId2"/>
              </a:rPr>
              <a:t>статистически </a:t>
            </a:r>
            <a:r>
              <a:rPr lang="bg-BG" sz="2400" u="sng" dirty="0" smtClean="0">
                <a:hlinkClick r:id="rId2"/>
              </a:rPr>
              <a:t>институт</a:t>
            </a:r>
            <a:r>
              <a:rPr lang="bg-BG" sz="2400" dirty="0" smtClean="0"/>
              <a:t> - първоизточник </a:t>
            </a:r>
            <a:r>
              <a:rPr lang="bg-BG" sz="2400" dirty="0"/>
              <a:t>на </a:t>
            </a:r>
            <a:r>
              <a:rPr lang="bg-BG" sz="2400" dirty="0" smtClean="0"/>
              <a:t>демографски</a:t>
            </a:r>
            <a:r>
              <a:rPr lang="bg-BG" sz="2400" dirty="0"/>
              <a:t>, икономически и други данни в национален и регионален мащаб </a:t>
            </a:r>
            <a:endParaRPr lang="en-GB" sz="2400" dirty="0"/>
          </a:p>
          <a:p>
            <a:r>
              <a:rPr lang="bg-BG" sz="2400" u="sng" dirty="0" smtClean="0">
                <a:hlinkClick r:id="rId3"/>
              </a:rPr>
              <a:t>https</a:t>
            </a:r>
            <a:r>
              <a:rPr lang="bg-BG" sz="2400" u="sng" dirty="0">
                <a:hlinkClick r:id="rId3"/>
              </a:rPr>
              <a:t>://papagal.bg/</a:t>
            </a:r>
            <a:r>
              <a:rPr lang="bg-BG" sz="2400" dirty="0"/>
              <a:t> </a:t>
            </a:r>
            <a:r>
              <a:rPr lang="bg-BG" sz="2400" dirty="0" smtClean="0"/>
              <a:t>и </a:t>
            </a:r>
            <a:r>
              <a:rPr lang="bg-BG" sz="2400" u="sng" dirty="0" smtClean="0">
                <a:hlinkClick r:id="rId4"/>
              </a:rPr>
              <a:t>Търговски регистър</a:t>
            </a:r>
            <a:r>
              <a:rPr lang="bg-BG" sz="2400" dirty="0" smtClean="0"/>
              <a:t> – информация за фирми и свързаните с тях физически лица</a:t>
            </a:r>
          </a:p>
          <a:p>
            <a:r>
              <a:rPr lang="bg-BG" sz="2400" dirty="0" smtClean="0"/>
              <a:t>Информация </a:t>
            </a:r>
            <a:r>
              <a:rPr lang="bg-BG" sz="2400" dirty="0"/>
              <a:t>за собственици на уебсайтове</a:t>
            </a:r>
            <a:r>
              <a:rPr lang="en-US" sz="2400" dirty="0" smtClean="0"/>
              <a:t>:</a:t>
            </a:r>
            <a:endParaRPr lang="en-GB" sz="2400" dirty="0" smtClean="0"/>
          </a:p>
          <a:p>
            <a:pPr lvl="1"/>
            <a:r>
              <a:rPr lang="bg-BG" sz="2000" u="sng" dirty="0" smtClean="0">
                <a:hlinkClick r:id="rId5"/>
              </a:rPr>
              <a:t>https://www.whois.com/</a:t>
            </a:r>
            <a:r>
              <a:rPr lang="en-US" sz="2000" dirty="0" smtClean="0"/>
              <a:t> - </a:t>
            </a:r>
            <a:r>
              <a:rPr lang="bg-BG" sz="2000" dirty="0" smtClean="0"/>
              <a:t>търсачка за всякакви имена на домейни</a:t>
            </a:r>
            <a:endParaRPr lang="en-GB" sz="2000" dirty="0" smtClean="0"/>
          </a:p>
          <a:p>
            <a:pPr lvl="1"/>
            <a:r>
              <a:rPr lang="bg-BG" sz="2000" u="sng" dirty="0" smtClean="0">
                <a:hlinkClick r:id="rId6"/>
              </a:rPr>
              <a:t>https</a:t>
            </a:r>
            <a:r>
              <a:rPr lang="bg-BG" sz="2000" u="sng" dirty="0">
                <a:hlinkClick r:id="rId6"/>
              </a:rPr>
              <a:t>://www.register.bg</a:t>
            </a:r>
            <a:r>
              <a:rPr lang="bg-BG" sz="2000" dirty="0"/>
              <a:t> – търсачка на български за имена на </a:t>
            </a:r>
            <a:r>
              <a:rPr lang="en-US" sz="2000" dirty="0"/>
              <a:t>.</a:t>
            </a:r>
            <a:r>
              <a:rPr lang="en-US" sz="2000" dirty="0" err="1"/>
              <a:t>bg</a:t>
            </a:r>
            <a:r>
              <a:rPr lang="en-US" sz="2000" dirty="0"/>
              <a:t> </a:t>
            </a:r>
            <a:r>
              <a:rPr lang="bg-BG" sz="2000" dirty="0"/>
              <a:t>домейни</a:t>
            </a:r>
            <a:endParaRPr lang="en-GB" sz="2000" dirty="0"/>
          </a:p>
          <a:p>
            <a:pPr lvl="1"/>
            <a:r>
              <a:rPr lang="bg-BG" sz="2000" u="sng" dirty="0">
                <a:hlinkClick r:id="rId7"/>
              </a:rPr>
              <a:t>https://eurid.eu/bg/</a:t>
            </a:r>
            <a:r>
              <a:rPr lang="en-US" sz="2000" dirty="0"/>
              <a:t> - </a:t>
            </a:r>
            <a:r>
              <a:rPr lang="en-US" sz="2000" dirty="0" err="1"/>
              <a:t>търсачка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имена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.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bg-BG" sz="2000" dirty="0"/>
              <a:t>домейни</a:t>
            </a:r>
            <a:endParaRPr lang="en-GB" sz="2000" dirty="0"/>
          </a:p>
          <a:p>
            <a:pPr lvl="0"/>
            <a:r>
              <a:rPr lang="bg-BG" sz="2400" u="sng" dirty="0">
                <a:hlinkClick r:id="rId8"/>
              </a:rPr>
              <a:t>Регистър на академичния състав</a:t>
            </a:r>
            <a:r>
              <a:rPr lang="bg-BG" sz="2400" dirty="0"/>
              <a:t> на </a:t>
            </a:r>
            <a:r>
              <a:rPr lang="bg-BG" sz="2400" dirty="0" smtClean="0"/>
              <a:t>НАЦИД</a:t>
            </a:r>
            <a:r>
              <a:rPr lang="bg-BG" sz="2400" dirty="0"/>
              <a:t> </a:t>
            </a:r>
            <a:r>
              <a:rPr lang="bg-BG" sz="2400" dirty="0" smtClean="0"/>
              <a:t>- информация </a:t>
            </a:r>
            <a:r>
              <a:rPr lang="bg-BG" sz="2400" dirty="0"/>
              <a:t>за научните степени и академичните длъжности на физически </a:t>
            </a:r>
            <a:r>
              <a:rPr lang="bg-BG" sz="2400" dirty="0" smtClean="0"/>
              <a:t>лица</a:t>
            </a:r>
          </a:p>
          <a:p>
            <a:pPr lvl="0"/>
            <a:r>
              <a:rPr lang="bg-BG" sz="2400" u="sng" dirty="0">
                <a:hlinkClick r:id="rId9"/>
              </a:rPr>
              <a:t>https://scholar.google.com/</a:t>
            </a:r>
            <a:r>
              <a:rPr lang="bg-BG" sz="2400" dirty="0"/>
              <a:t> - </a:t>
            </a:r>
            <a:r>
              <a:rPr lang="bg-BG" sz="2400" dirty="0" smtClean="0"/>
              <a:t>научни </a:t>
            </a:r>
            <a:r>
              <a:rPr lang="bg-BG" sz="2400" dirty="0"/>
              <a:t>публикации </a:t>
            </a:r>
            <a:r>
              <a:rPr lang="bg-BG" sz="2400" dirty="0" smtClean="0"/>
              <a:t>и авторите им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4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Проверка на изображения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Цел:</a:t>
            </a:r>
          </a:p>
          <a:p>
            <a:pPr lvl="1"/>
            <a:r>
              <a:rPr lang="bg-BG" dirty="0" smtClean="0"/>
              <a:t>Установяване на първоизточника на изображението</a:t>
            </a:r>
          </a:p>
          <a:p>
            <a:pPr lvl="1"/>
            <a:r>
              <a:rPr lang="bg-BG" dirty="0" smtClean="0"/>
              <a:t>Разпознаване на обекти на него (лица, сгради, предмети)</a:t>
            </a:r>
          </a:p>
          <a:p>
            <a:pPr lvl="1"/>
            <a:r>
              <a:rPr lang="bg-BG" dirty="0" smtClean="0"/>
              <a:t>Информация кои сайтове използват изображението</a:t>
            </a:r>
          </a:p>
          <a:p>
            <a:r>
              <a:rPr lang="bg-BG" dirty="0" smtClean="0"/>
              <a:t>Подход – търсене по изображение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97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Търсене по изображение с </a:t>
            </a:r>
            <a:r>
              <a:rPr lang="en-GB" dirty="0" smtClean="0"/>
              <a:t>Google Lens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18208" y="2406374"/>
            <a:ext cx="3885480" cy="3898830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600" dirty="0" err="1"/>
              <a:t>Отворете</a:t>
            </a:r>
            <a:r>
              <a:rPr lang="en-GB" sz="1600" dirty="0"/>
              <a:t> </a:t>
            </a:r>
            <a:r>
              <a:rPr lang="en-GB" sz="1600" u="sng" dirty="0">
                <a:solidFill>
                  <a:srgbClr val="0563C1"/>
                </a:solidFill>
                <a:hlinkClick r:id="rId2"/>
              </a:rPr>
              <a:t>images.google.com</a:t>
            </a:r>
            <a:r>
              <a:rPr lang="en-GB" sz="1600" dirty="0"/>
              <a:t> 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bg-BG" sz="1600" dirty="0" smtClean="0"/>
              <a:t>Изберете „</a:t>
            </a:r>
            <a:r>
              <a:rPr lang="en-GB" sz="1600" dirty="0" err="1" smtClean="0"/>
              <a:t>търсене</a:t>
            </a:r>
            <a:r>
              <a:rPr lang="en-GB" sz="1600" dirty="0" smtClean="0"/>
              <a:t> </a:t>
            </a:r>
            <a:r>
              <a:rPr lang="bg-BG" sz="1600" dirty="0" smtClean="0"/>
              <a:t>по</a:t>
            </a:r>
            <a:r>
              <a:rPr lang="en-GB" sz="1600" dirty="0" smtClean="0"/>
              <a:t> </a:t>
            </a:r>
            <a:r>
              <a:rPr lang="en-GB" sz="1600" dirty="0" err="1" smtClean="0"/>
              <a:t>изображение</a:t>
            </a:r>
            <a:r>
              <a:rPr lang="bg-BG" sz="1600" dirty="0" smtClean="0"/>
              <a:t>“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bg-BG" sz="1600" dirty="0" smtClean="0"/>
              <a:t>Качете </a:t>
            </a:r>
            <a:r>
              <a:rPr lang="bg-BG" sz="1600" dirty="0"/>
              <a:t>изображението, ако е файл, или поставете връзката към него</a:t>
            </a:r>
            <a:endParaRPr lang="en-US" dirty="0"/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600" dirty="0" err="1" smtClean="0"/>
              <a:t>Намиране</a:t>
            </a:r>
            <a:r>
              <a:rPr lang="en-GB" sz="1600" dirty="0" smtClean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изображения</a:t>
            </a:r>
            <a:r>
              <a:rPr lang="en-GB" sz="1600" dirty="0"/>
              <a:t>: </a:t>
            </a: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- вляво: визуално подобни изображения</a:t>
            </a:r>
            <a:br>
              <a:rPr lang="bg-BG" dirty="0" smtClean="0"/>
            </a:br>
            <a:r>
              <a:rPr lang="bg-BG" dirty="0" smtClean="0"/>
              <a:t>- вдясно: намиране на източник, селектиране на част от изображението, разпознаване и превод на текст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69" t="9003"/>
          <a:stretch/>
        </p:blipFill>
        <p:spPr>
          <a:xfrm>
            <a:off x="4321897" y="2969446"/>
            <a:ext cx="7696860" cy="3595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2265"/>
          <a:stretch/>
        </p:blipFill>
        <p:spPr>
          <a:xfrm>
            <a:off x="7654834" y="83685"/>
            <a:ext cx="4537166" cy="2833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2701"/>
          <a:stretch/>
        </p:blipFill>
        <p:spPr>
          <a:xfrm>
            <a:off x="4186872" y="594359"/>
            <a:ext cx="3467962" cy="2146469"/>
          </a:xfrm>
          <a:prstGeom prst="rect">
            <a:avLst/>
          </a:prstGeom>
        </p:spPr>
      </p:pic>
      <p:sp>
        <p:nvSpPr>
          <p:cNvPr id="3" name="Bent Arrow 2"/>
          <p:cNvSpPr/>
          <p:nvPr/>
        </p:nvSpPr>
        <p:spPr>
          <a:xfrm>
            <a:off x="6679474" y="986560"/>
            <a:ext cx="1489165" cy="781280"/>
          </a:xfrm>
          <a:prstGeom prst="bentArrow">
            <a:avLst>
              <a:gd name="adj1" fmla="val 19426"/>
              <a:gd name="adj2" fmla="val 25000"/>
              <a:gd name="adj3" fmla="val 25000"/>
              <a:gd name="adj4" fmla="val 4375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`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6200000" flipH="1">
            <a:off x="7441475" y="2684700"/>
            <a:ext cx="1489165" cy="781280"/>
          </a:xfrm>
          <a:prstGeom prst="bentArrow">
            <a:avLst>
              <a:gd name="adj1" fmla="val 19426"/>
              <a:gd name="adj2" fmla="val 25000"/>
              <a:gd name="adj3" fmla="val 25000"/>
              <a:gd name="adj4" fmla="val 4375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`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5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Търсене по изображение в други търсачки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Yandex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0958" y="2374514"/>
            <a:ext cx="5493124" cy="391001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bing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61760" y="2374514"/>
            <a:ext cx="5486400" cy="37814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23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Специализирани платформи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0025" lvl="1" indent="0">
              <a:buNone/>
            </a:pPr>
            <a:endParaRPr lang="bg-BG" dirty="0"/>
          </a:p>
          <a:p>
            <a:pPr marL="200025" lvl="1" indent="0">
              <a:buNone/>
            </a:pPr>
            <a:endParaRPr lang="bg-BG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sz="2800" u="sng" dirty="0">
                <a:hlinkClick r:id="rId2"/>
              </a:rPr>
              <a:t>Отдел за проверка на факти </a:t>
            </a:r>
            <a:r>
              <a:rPr lang="bg-BG" sz="2800" u="sng" dirty="0" smtClean="0">
                <a:hlinkClick r:id="rId2"/>
              </a:rPr>
              <a:t>на</a:t>
            </a:r>
            <a:br>
              <a:rPr lang="bg-BG" sz="2800" u="sng" dirty="0" smtClean="0">
                <a:hlinkClick r:id="rId2"/>
              </a:rPr>
            </a:br>
            <a:r>
              <a:rPr lang="bg-BG" sz="2800" u="sng" dirty="0" smtClean="0">
                <a:hlinkClick r:id="rId2"/>
              </a:rPr>
              <a:t>„</a:t>
            </a:r>
            <a:r>
              <a:rPr lang="bg-BG" sz="2800" u="sng" dirty="0">
                <a:hlinkClick r:id="rId2"/>
              </a:rPr>
              <a:t>По света и у нас“, БНТ</a:t>
            </a:r>
            <a:endParaRPr lang="bg-BG" sz="2800" u="sng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61" b="1"/>
          <a:stretch/>
        </p:blipFill>
        <p:spPr>
          <a:xfrm>
            <a:off x="4165664" y="1262743"/>
            <a:ext cx="7956229" cy="501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Специализирани платформи (2)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9854"/>
          <a:stretch/>
        </p:blipFill>
        <p:spPr>
          <a:xfrm>
            <a:off x="4103688" y="0"/>
            <a:ext cx="8088312" cy="317862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bg-BG" sz="2800" u="sng" dirty="0">
                <a:hlinkClick r:id="rId4"/>
              </a:rPr>
              <a:t>БНР – </a:t>
            </a:r>
            <a:r>
              <a:rPr lang="bg-BG" sz="2800" u="sng" dirty="0" smtClean="0">
                <a:hlinkClick r:id="rId4"/>
              </a:rPr>
              <a:t>проверка</a:t>
            </a:r>
            <a:br>
              <a:rPr lang="bg-BG" sz="2800" u="sng" dirty="0" smtClean="0">
                <a:hlinkClick r:id="rId4"/>
              </a:rPr>
            </a:br>
            <a:r>
              <a:rPr lang="bg-BG" sz="2800" u="sng" dirty="0" smtClean="0">
                <a:hlinkClick r:id="rId4"/>
              </a:rPr>
              <a:t>на </a:t>
            </a:r>
            <a:r>
              <a:rPr lang="bg-BG" sz="2800" u="sng" dirty="0">
                <a:hlinkClick r:id="rId4"/>
              </a:rPr>
              <a:t>факти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123519"/>
              </p:ext>
            </p:extLst>
          </p:nvPr>
        </p:nvGraphicFramePr>
        <p:xfrm>
          <a:off x="4276725" y="3441700"/>
          <a:ext cx="7758113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5" imgW="5728906" imgH="2145071" progId="Word.Document.12">
                  <p:embed/>
                </p:oleObj>
              </mc:Choice>
              <mc:Fallback>
                <p:oleObj name="Document" r:id="rId5" imgW="5728906" imgH="21450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6725" y="3441700"/>
                        <a:ext cx="7758113" cy="290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8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Специализирани платформи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u="sng" dirty="0">
                <a:hlinkClick r:id="rId3"/>
              </a:rPr>
              <a:t>Factcheck.bg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03688" y="222145"/>
            <a:ext cx="8053912" cy="313936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346717"/>
              </p:ext>
            </p:extLst>
          </p:nvPr>
        </p:nvGraphicFramePr>
        <p:xfrm>
          <a:off x="4232048" y="3570696"/>
          <a:ext cx="7843170" cy="251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" r:id="rId5" imgW="5728906" imgH="1837911" progId="Word.Document.12">
                  <p:embed/>
                </p:oleObj>
              </mc:Choice>
              <mc:Fallback>
                <p:oleObj name="Document" r:id="rId5" imgW="5728906" imgH="18379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2048" y="3570696"/>
                        <a:ext cx="7843170" cy="2516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2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ФОРМУЛЯР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5408" y="-500347"/>
            <a:ext cx="7947418" cy="521208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3600" spc="-50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за подаване на информация </a:t>
            </a:r>
            <a:r>
              <a:rPr lang="ru-RU" sz="3600" spc="-50" dirty="0" smtClean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за проверка от </a:t>
            </a:r>
            <a:r>
              <a:rPr lang="en-US" sz="3600" spc="-50" dirty="0" smtClean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Factcheck.bg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154" y="3829594"/>
            <a:ext cx="7936992" cy="29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Други платформи за проверка на съдържание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u="sng" dirty="0">
                <a:hlinkClick r:id="rId2"/>
              </a:rPr>
              <a:t>Агенция Франс-прес (АФП)</a:t>
            </a:r>
            <a:endParaRPr lang="en-US" dirty="0"/>
          </a:p>
          <a:p>
            <a:pPr lvl="0"/>
            <a:r>
              <a:rPr lang="en-US" u="sng" dirty="0">
                <a:hlinkClick r:id="rId3"/>
              </a:rPr>
              <a:t>Factcheck.org</a:t>
            </a:r>
            <a:r>
              <a:rPr lang="en-US" dirty="0"/>
              <a:t> </a:t>
            </a:r>
            <a:r>
              <a:rPr lang="bg-BG" dirty="0"/>
              <a:t>и подраздела им за </a:t>
            </a:r>
            <a:r>
              <a:rPr lang="bg-BG" dirty="0" smtClean="0"/>
              <a:t>проверка</a:t>
            </a:r>
            <a:br>
              <a:rPr lang="bg-BG" dirty="0" smtClean="0"/>
            </a:br>
            <a:r>
              <a:rPr lang="bg-BG" dirty="0" smtClean="0"/>
              <a:t>на научни </a:t>
            </a:r>
            <a:r>
              <a:rPr lang="bg-BG" dirty="0"/>
              <a:t>твърдения </a:t>
            </a:r>
            <a:r>
              <a:rPr lang="en-US" u="sng" dirty="0" err="1">
                <a:hlinkClick r:id="rId3"/>
              </a:rPr>
              <a:t>SciCheck</a:t>
            </a:r>
            <a:endParaRPr lang="en-US" dirty="0"/>
          </a:p>
          <a:p>
            <a:pPr lvl="0"/>
            <a:r>
              <a:rPr lang="en-US" u="sng" dirty="0" err="1">
                <a:hlinkClick r:id="rId4"/>
              </a:rPr>
              <a:t>PolitiFact</a:t>
            </a:r>
            <a:endParaRPr lang="en-US" dirty="0"/>
          </a:p>
          <a:p>
            <a:pPr lvl="0"/>
            <a:r>
              <a:rPr lang="en-US" u="sng" dirty="0">
                <a:hlinkClick r:id="rId5"/>
              </a:rPr>
              <a:t>Snopes</a:t>
            </a:r>
            <a:r>
              <a:rPr lang="en-US" dirty="0"/>
              <a:t> </a:t>
            </a:r>
            <a:endParaRPr lang="bg-BG" dirty="0" smtClean="0"/>
          </a:p>
          <a:p>
            <a:pPr lvl="0"/>
            <a:r>
              <a:rPr lang="bg-BG" dirty="0" smtClean="0"/>
              <a:t>и </a:t>
            </a:r>
            <a:r>
              <a:rPr lang="bg-BG" dirty="0"/>
              <a:t>други...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Google Fact Check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Специализирана търсачка на </a:t>
            </a:r>
            <a:r>
              <a:rPr lang="en-US" dirty="0" smtClean="0"/>
              <a:t>Google </a:t>
            </a:r>
            <a:r>
              <a:rPr lang="bg-BG" dirty="0" smtClean="0"/>
              <a:t>за откриване на проверено съдържание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toolbox.google.com/factcheck/explorer</a:t>
            </a:r>
            <a:endParaRPr lang="bg-B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64" y="3098488"/>
            <a:ext cx="107156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39" t="5557" b="4223"/>
          <a:stretch/>
        </p:blipFill>
        <p:spPr>
          <a:xfrm>
            <a:off x="653143" y="0"/>
            <a:ext cx="11049000" cy="6227246"/>
          </a:xfrm>
          <a:prstGeom prst="rect">
            <a:avLst/>
          </a:prstGeom>
        </p:spPr>
      </p:pic>
      <p:sp>
        <p:nvSpPr>
          <p:cNvPr id="11" name="Title 7"/>
          <p:cNvSpPr txBox="1">
            <a:spLocks/>
          </p:cNvSpPr>
          <p:nvPr/>
        </p:nvSpPr>
        <p:spPr>
          <a:xfrm>
            <a:off x="326571" y="1338942"/>
            <a:ext cx="5442857" cy="853970"/>
          </a:xfrm>
          <a:prstGeom prst="rect">
            <a:avLst/>
          </a:prstGeom>
          <a:solidFill>
            <a:srgbClr val="F4F7F9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bg-BG" sz="3200" dirty="0" smtClean="0">
                <a:solidFill>
                  <a:srgbClr val="2ABCB7"/>
                </a:solidFill>
              </a:rPr>
              <a:t>според степента на вреда</a:t>
            </a:r>
            <a:br>
              <a:rPr lang="bg-BG" sz="3200" dirty="0" smtClean="0">
                <a:solidFill>
                  <a:srgbClr val="2ABCB7"/>
                </a:solidFill>
              </a:rPr>
            </a:br>
            <a:r>
              <a:rPr lang="bg-BG" sz="3200" dirty="0" smtClean="0">
                <a:solidFill>
                  <a:srgbClr val="2ABCB7"/>
                </a:solidFill>
              </a:rPr>
              <a:t>върху информационната среда</a:t>
            </a:r>
            <a:endParaRPr lang="en-US" sz="3200" dirty="0">
              <a:solidFill>
                <a:srgbClr val="2ABCB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6571" y="0"/>
            <a:ext cx="6651172" cy="1450975"/>
          </a:xfrm>
          <a:solidFill>
            <a:srgbClr val="F4F7F9"/>
          </a:solidFill>
        </p:spPr>
        <p:txBody>
          <a:bodyPr>
            <a:normAutofit/>
          </a:bodyPr>
          <a:lstStyle/>
          <a:p>
            <a:pPr algn="l"/>
            <a:r>
              <a:rPr lang="bg-BG" dirty="0" smtClean="0"/>
              <a:t>Видове дезинформация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Списък с най-скорошни резултати</a:t>
            </a:r>
            <a:br>
              <a:rPr lang="bg-BG" dirty="0" smtClean="0"/>
            </a:br>
            <a:r>
              <a:rPr lang="bg-BG" sz="3600" dirty="0" smtClean="0"/>
              <a:t>(</a:t>
            </a:r>
            <a:r>
              <a:rPr lang="en-US" sz="3600" dirty="0" smtClean="0"/>
              <a:t>recent fact checks</a:t>
            </a:r>
            <a:r>
              <a:rPr lang="bg-BG" sz="3600" dirty="0" smtClean="0"/>
              <a:t>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688" y="594359"/>
            <a:ext cx="8088312" cy="571084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Избор на език: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400" dirty="0" smtClean="0"/>
              <a:t>Регионален (български)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400" dirty="0" smtClean="0"/>
              <a:t>Английски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400" dirty="0" smtClean="0"/>
              <a:t>Всички езици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Check Explorer - </a:t>
            </a:r>
            <a:r>
              <a:rPr lang="bg-BG" dirty="0" smtClean="0"/>
              <a:t>резултат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737" y="2427288"/>
            <a:ext cx="10296525" cy="30670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6" name="Right Arrow 5"/>
          <p:cNvSpPr/>
          <p:nvPr/>
        </p:nvSpPr>
        <p:spPr>
          <a:xfrm>
            <a:off x="2847703" y="2819576"/>
            <a:ext cx="2299064" cy="56270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2847703" y="4507120"/>
            <a:ext cx="1375954" cy="56270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787115" y="3197618"/>
            <a:ext cx="131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chemeClr val="accent1"/>
                </a:solidFill>
              </a:rPr>
              <a:t>твърдение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6774" y="2886126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chemeClr val="accent1"/>
                </a:solidFill>
              </a:rPr>
              <a:t>източник на твърдението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38994" y="3147750"/>
            <a:ext cx="6000206" cy="56270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495109" y="379541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chemeClr val="accent1"/>
                </a:solidFill>
              </a:rPr>
              <a:t>оценка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8344" y="4296327"/>
            <a:ext cx="489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accent1"/>
                </a:solidFill>
              </a:rPr>
              <a:t>връзка към резултата от проверката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8344" y="4565945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accent1"/>
                </a:solidFill>
              </a:rPr>
              <a:t>дата на публикуване на </a:t>
            </a:r>
            <a:r>
              <a:rPr lang="bg-BG" dirty="0" smtClean="0">
                <a:solidFill>
                  <a:schemeClr val="accent1"/>
                </a:solidFill>
              </a:rPr>
              <a:t>проверката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277275" y="3716821"/>
            <a:ext cx="1217834" cy="56270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ular Callout 16"/>
          <p:cNvSpPr/>
          <p:nvPr/>
        </p:nvSpPr>
        <p:spPr>
          <a:xfrm>
            <a:off x="10223862" y="2886126"/>
            <a:ext cx="931817" cy="865739"/>
          </a:xfrm>
          <a:prstGeom prst="wedgeRectCallout">
            <a:avLst>
              <a:gd name="adj1" fmla="val -20617"/>
              <a:gd name="adj2" fmla="val -70675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 flipV="1">
            <a:off x="10223862" y="3801546"/>
            <a:ext cx="931817" cy="345778"/>
          </a:xfrm>
          <a:prstGeom prst="wedgeRectCallout">
            <a:avLst>
              <a:gd name="adj1" fmla="val -21552"/>
              <a:gd name="adj2" fmla="val -10341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101449" y="2129225"/>
            <a:ext cx="119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chemeClr val="accent1"/>
                </a:solidFill>
              </a:rPr>
              <a:t>ключови </a:t>
            </a:r>
            <a:br>
              <a:rPr lang="bg-BG" dirty="0" smtClean="0">
                <a:solidFill>
                  <a:schemeClr val="accent1"/>
                </a:solidFill>
              </a:rPr>
            </a:br>
            <a:r>
              <a:rPr lang="bg-BG" dirty="0" smtClean="0">
                <a:solidFill>
                  <a:schemeClr val="accent1"/>
                </a:solidFill>
              </a:rPr>
              <a:t>думи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1449" y="4240706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chemeClr val="accent1"/>
                </a:solidFill>
              </a:rPr>
              <a:t>проверяващ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 transparency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bg-BG" dirty="0" smtClean="0"/>
              <a:t>Система на </a:t>
            </a:r>
            <a:r>
              <a:rPr lang="en-US" dirty="0" smtClean="0"/>
              <a:t>META</a:t>
            </a:r>
            <a:r>
              <a:rPr lang="bg-BG" dirty="0" smtClean="0"/>
              <a:t> за проверка от независими източници</a:t>
            </a:r>
            <a:br>
              <a:rPr lang="bg-BG" dirty="0" smtClean="0"/>
            </a:br>
            <a:r>
              <a:rPr lang="bg-BG" dirty="0" smtClean="0"/>
              <a:t> на съдържание във </a:t>
            </a:r>
            <a:r>
              <a:rPr lang="en-US" dirty="0" smtClean="0"/>
              <a:t>Facebook</a:t>
            </a:r>
            <a:endParaRPr lang="bg-BG" dirty="0" smtClean="0"/>
          </a:p>
          <a:p>
            <a:r>
              <a:rPr lang="bg-BG" dirty="0" smtClean="0"/>
              <a:t>Резултати от проверката:</a:t>
            </a:r>
          </a:p>
          <a:p>
            <a:pPr lvl="1"/>
            <a:r>
              <a:rPr lang="bg-BG" dirty="0" smtClean="0"/>
              <a:t>Ограничаване показването на съдържанието</a:t>
            </a:r>
          </a:p>
          <a:p>
            <a:pPr lvl="1"/>
            <a:r>
              <a:rPr lang="bg-BG" dirty="0" smtClean="0"/>
              <a:t>Маркиране на съдържанието като дезинформация (вж. категориите)</a:t>
            </a:r>
          </a:p>
          <a:p>
            <a:pPr lvl="1"/>
            <a:r>
              <a:rPr lang="bg-BG" dirty="0" smtClean="0"/>
              <a:t>Премахване на съдържанието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Маркери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9" b="31662"/>
          <a:stretch>
            <a:fillRect/>
          </a:stretch>
        </p:blipFill>
        <p:spPr bwMode="auto">
          <a:xfrm>
            <a:off x="3137227" y="1487503"/>
            <a:ext cx="2834640" cy="15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50975"/>
            <a:ext cx="2834640" cy="11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441" y="1444205"/>
            <a:ext cx="2834640" cy="126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6" y="1487503"/>
            <a:ext cx="2834640" cy="13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9786" y="2996678"/>
            <a:ext cx="2843308" cy="18446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dirty="0"/>
              <a:t>НЕ</a:t>
            </a:r>
            <a:r>
              <a:rPr lang="en-US" dirty="0" smtClean="0"/>
              <a:t>ВЯРНО</a:t>
            </a:r>
            <a:r>
              <a:rPr lang="bg-BG" dirty="0" smtClean="0"/>
              <a:t>: </a:t>
            </a:r>
            <a:r>
              <a:rPr lang="bg-BG" dirty="0"/>
              <a:t>Съдържанието не е базирано на факти</a:t>
            </a:r>
            <a:r>
              <a:rPr lang="en-GB" dirty="0"/>
              <a:t>.</a:t>
            </a:r>
            <a:endParaRPr lang="en-US" sz="2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8559" y="3143794"/>
            <a:ext cx="2843308" cy="16975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/>
              <a:t>ПОДПРАВЕНО</a:t>
            </a:r>
            <a:r>
              <a:rPr lang="bg-BG" dirty="0" smtClean="0"/>
              <a:t>: </a:t>
            </a:r>
            <a:r>
              <a:rPr lang="bg-BG" dirty="0"/>
              <a:t>Мултимедийно съдържание, което е манипулирано с цел </a:t>
            </a:r>
            <a:r>
              <a:rPr lang="bg-BG" dirty="0" smtClean="0"/>
              <a:t>заблуда</a:t>
            </a:r>
            <a:r>
              <a:rPr lang="en-GB" dirty="0" smtClean="0"/>
              <a:t>.</a:t>
            </a:r>
            <a:endParaRPr lang="en-US" sz="2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668" y="2710386"/>
            <a:ext cx="2843308" cy="21309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/>
              <a:t>ЧАСТИЧНО </a:t>
            </a:r>
            <a:r>
              <a:rPr lang="en-GB" dirty="0" smtClean="0"/>
              <a:t>НЕВЯРНО</a:t>
            </a:r>
            <a:r>
              <a:rPr lang="bg-BG" dirty="0" smtClean="0"/>
              <a:t>: </a:t>
            </a:r>
            <a:r>
              <a:rPr lang="bg-BG" dirty="0"/>
              <a:t>Съдържанието има и верни, и неверни </a:t>
            </a:r>
            <a:r>
              <a:rPr lang="bg-BG" dirty="0" smtClean="0"/>
              <a:t>твърдения</a:t>
            </a:r>
            <a:r>
              <a:rPr lang="en-GB" dirty="0" smtClean="0"/>
              <a:t>.</a:t>
            </a:r>
            <a:endParaRPr lang="en-US" sz="2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0777" y="2858229"/>
            <a:ext cx="2843308" cy="19830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/>
              <a:t>ЛИПСВА </a:t>
            </a:r>
            <a:r>
              <a:rPr lang="en-GB" dirty="0" smtClean="0"/>
              <a:t>КОНТЕКСТ</a:t>
            </a:r>
            <a:r>
              <a:rPr lang="bg-BG" dirty="0" smtClean="0"/>
              <a:t>: </a:t>
            </a:r>
            <a:r>
              <a:rPr lang="bg-BG" dirty="0"/>
              <a:t>Съдържанието е извадено от контекста с цел подвеждане</a:t>
            </a:r>
            <a:r>
              <a:rPr lang="en-GB" dirty="0" smtClean="0"/>
              <a:t>.</a:t>
            </a:r>
            <a:endParaRPr lang="en-US" sz="2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117" y="4979769"/>
            <a:ext cx="11762967" cy="4456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dirty="0" smtClean="0"/>
              <a:t>В</a:t>
            </a:r>
            <a:r>
              <a:rPr lang="en-US" dirty="0" smtClean="0"/>
              <a:t>ЯРНО</a:t>
            </a:r>
            <a:r>
              <a:rPr lang="bg-BG" dirty="0" smtClean="0"/>
              <a:t>: </a:t>
            </a:r>
            <a:r>
              <a:rPr lang="bg-BG" dirty="0"/>
              <a:t>В съдържанието няма неточна или подвеждаща информация</a:t>
            </a:r>
            <a:r>
              <a:rPr lang="en-GB" dirty="0" smtClean="0"/>
              <a:t>.</a:t>
            </a:r>
            <a:endParaRPr lang="en-US" sz="2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786" y="5563887"/>
            <a:ext cx="11762967" cy="4456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dirty="0" smtClean="0"/>
              <a:t>САТИРА: </a:t>
            </a:r>
            <a:r>
              <a:rPr lang="bg-BG" dirty="0"/>
              <a:t>Съдържанието използа сатирични похвати, но може да доведе до заблуда</a:t>
            </a:r>
            <a:r>
              <a:rPr lang="en-GB" dirty="0" smtClean="0"/>
              <a:t>.</a:t>
            </a:r>
            <a:endParaRPr lang="en-US" sz="2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Подаване на сигнал </a:t>
            </a:r>
            <a:br>
              <a:rPr lang="bg-BG" dirty="0" smtClean="0"/>
            </a:br>
            <a:r>
              <a:rPr lang="bg-BG" dirty="0" smtClean="0"/>
              <a:t>за проверка на съдържание във </a:t>
            </a:r>
            <a:r>
              <a:rPr lang="en-US" dirty="0" smtClean="0"/>
              <a:t>Face</a:t>
            </a:r>
            <a:r>
              <a:rPr lang="en-US" dirty="0"/>
              <a:t>b</a:t>
            </a:r>
            <a:r>
              <a:rPr lang="en-US" dirty="0" smtClean="0"/>
              <a:t>ook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В горния десен ъгъл на публикацията </a:t>
            </a:r>
            <a:r>
              <a:rPr lang="bg-BG" dirty="0" smtClean="0"/>
              <a:t>отворете менюто, </a:t>
            </a:r>
            <a:r>
              <a:rPr lang="bg-BG" dirty="0"/>
              <a:t>откъдето се избира „</a:t>
            </a:r>
            <a:r>
              <a:rPr lang="en-US" dirty="0"/>
              <a:t>Report post/</a:t>
            </a:r>
            <a:r>
              <a:rPr lang="bg-BG" dirty="0"/>
              <a:t>Докладване на публикацията“</a:t>
            </a:r>
            <a:endParaRPr lang="en-US" sz="2400" dirty="0"/>
          </a:p>
          <a:p>
            <a:pPr lvl="0"/>
            <a:r>
              <a:rPr lang="bg-BG" dirty="0"/>
              <a:t>Избор на категория за докладване „</a:t>
            </a:r>
            <a:r>
              <a:rPr lang="en-US" dirty="0"/>
              <a:t>False Information/</a:t>
            </a:r>
            <a:r>
              <a:rPr lang="bg-BG" dirty="0"/>
              <a:t>Фалшива информация“</a:t>
            </a:r>
            <a:endParaRPr lang="en-US" sz="2400" dirty="0"/>
          </a:p>
          <a:p>
            <a:pPr lvl="0"/>
            <a:r>
              <a:rPr lang="bg-BG" dirty="0"/>
              <a:t>Избор на подкатегория, в която попада съдържанието:</a:t>
            </a:r>
            <a:endParaRPr lang="en-US" sz="2400" dirty="0"/>
          </a:p>
          <a:p>
            <a:pPr lvl="1"/>
            <a:r>
              <a:rPr lang="bg-BG" dirty="0"/>
              <a:t>Здраве</a:t>
            </a:r>
            <a:endParaRPr lang="en-US" sz="2000" dirty="0"/>
          </a:p>
          <a:p>
            <a:pPr lvl="1"/>
            <a:r>
              <a:rPr lang="bg-BG" dirty="0"/>
              <a:t>Политика</a:t>
            </a:r>
            <a:endParaRPr lang="en-US" sz="2000" dirty="0"/>
          </a:p>
          <a:p>
            <a:pPr lvl="1"/>
            <a:r>
              <a:rPr lang="bg-BG" dirty="0"/>
              <a:t>Социален въпрос</a:t>
            </a:r>
            <a:endParaRPr lang="en-US" sz="2000" dirty="0"/>
          </a:p>
          <a:p>
            <a:pPr lvl="1"/>
            <a:r>
              <a:rPr lang="bg-BG" dirty="0"/>
              <a:t>Нещо друго</a:t>
            </a:r>
            <a:endParaRPr lang="en-US" sz="2000" dirty="0"/>
          </a:p>
          <a:p>
            <a:pPr lvl="0"/>
            <a:r>
              <a:rPr lang="bg-BG" dirty="0"/>
              <a:t>Потвърждаване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Сатира/пародия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688" y="1044856"/>
            <a:ext cx="8085777" cy="526034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Не цели дезинформация, но може да заблуди невнимателния читател.</a:t>
            </a:r>
          </a:p>
          <a:p>
            <a:r>
              <a:rPr lang="bg-BG" dirty="0" smtClean="0"/>
              <a:t>Пример: </a:t>
            </a:r>
            <a:r>
              <a:rPr lang="en-US" dirty="0">
                <a:hlinkClick r:id="rId3"/>
              </a:rPr>
              <a:t>https://neverojatno.wordpress.com/2011/06/05/sintagma</a:t>
            </a:r>
            <a:r>
              <a:rPr lang="en-US" dirty="0" smtClean="0">
                <a:hlinkClick r:id="rId3"/>
              </a:rPr>
              <a:t>/</a:t>
            </a:r>
            <a:endParaRPr lang="bg-BG" dirty="0" smtClean="0"/>
          </a:p>
          <a:p>
            <a:r>
              <a:rPr lang="bg-BG" dirty="0" smtClean="0"/>
              <a:t>Независимо, че е изрично отбелязана като сатира, показаната статия години по-късно продължава да бъде споделяна, коментирана и цитирана дори и от популярни медии.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06741" y="5181598"/>
            <a:ext cx="1737360" cy="64008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903029" y="4895520"/>
            <a:ext cx="2501176" cy="92598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1669487" y="4895693"/>
            <a:ext cx="470993" cy="92598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964441" y="3284220"/>
            <a:ext cx="2439765" cy="188228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1669487" y="3211028"/>
            <a:ext cx="470994" cy="195608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903029" y="3211201"/>
            <a:ext cx="3766458" cy="1676399"/>
            <a:chOff x="8632372" y="3657600"/>
            <a:chExt cx="3156857" cy="1186542"/>
          </a:xfrm>
        </p:grpSpPr>
        <p:sp>
          <p:nvSpPr>
            <p:cNvPr id="11" name="Rectangle 10"/>
            <p:cNvSpPr/>
            <p:nvPr/>
          </p:nvSpPr>
          <p:spPr>
            <a:xfrm>
              <a:off x="8632372" y="3657600"/>
              <a:ext cx="3156857" cy="118654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4900" y="3748910"/>
              <a:ext cx="2971800" cy="1009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0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Фалшива връзка </a:t>
            </a:r>
            <a:r>
              <a:rPr lang="bg-BG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18208" y="2038350"/>
            <a:ext cx="3770317" cy="4266854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Заглавието или изображението не отговаря на съдържанието.</a:t>
            </a:r>
          </a:p>
          <a:p>
            <a:r>
              <a:rPr lang="bg-BG" dirty="0" smtClean="0"/>
              <a:t>Пример</a:t>
            </a:r>
            <a:r>
              <a:rPr lang="en-US" dirty="0" smtClean="0"/>
              <a:t> 1</a:t>
            </a:r>
            <a:r>
              <a:rPr lang="bg-BG" dirty="0" smtClean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www.facebook.com/selo.</a:t>
            </a:r>
            <a:r>
              <a:rPr lang="bg-BG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bg</a:t>
            </a:r>
            <a:r>
              <a:rPr lang="en-US" dirty="0" smtClean="0">
                <a:hlinkClick r:id="rId2"/>
              </a:rPr>
              <a:t>/posts/pfbid02kCuWLid64BJKZschersd1QjxGGbsfYPUrMGfKtVF1Ff7UnKjGh7khcq5cvvA9wMcl</a:t>
            </a:r>
            <a:r>
              <a:rPr lang="bg-BG" dirty="0" smtClean="0"/>
              <a:t> </a:t>
            </a:r>
          </a:p>
          <a:p>
            <a:r>
              <a:rPr lang="bg-BG" dirty="0" smtClean="0"/>
              <a:t>Уводното изречение „ръченицата е 80 пъти по-силна от морфина“, не отговаря на текста, в който просто се споменава, че при играенето на ръченица се отделят ендорфини, чието въздействие е близко до това на морфина.</a:t>
            </a:r>
          </a:p>
          <a:p>
            <a:r>
              <a:rPr lang="bg-BG" dirty="0" smtClean="0"/>
              <a:t>Пример 2: </a:t>
            </a:r>
            <a:r>
              <a:rPr lang="en-US" dirty="0">
                <a:hlinkClick r:id="rId3"/>
              </a:rPr>
              <a:t>https://www.youtube.com/@</a:t>
            </a:r>
            <a:r>
              <a:rPr lang="en-US" dirty="0" smtClean="0">
                <a:hlinkClick r:id="rId3"/>
              </a:rPr>
              <a:t>Star5</a:t>
            </a:r>
            <a:r>
              <a:rPr lang="bg-BG" dirty="0" smtClean="0"/>
              <a:t> </a:t>
            </a:r>
          </a:p>
          <a:p>
            <a:r>
              <a:rPr lang="bg-BG" dirty="0" smtClean="0"/>
              <a:t>Много канали в </a:t>
            </a:r>
            <a:r>
              <a:rPr lang="en-US" dirty="0" smtClean="0"/>
              <a:t>YouTube</a:t>
            </a:r>
            <a:r>
              <a:rPr lang="bg-BG" dirty="0" smtClean="0"/>
              <a:t>, включително посоченият, използват умалени изображения, които липсват в клипа, за да привличат гледания. Често тези изображения са и подправени.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1761" y="209550"/>
            <a:ext cx="8086497" cy="3448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087" y="3938587"/>
            <a:ext cx="3114675" cy="2695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561" y="3938587"/>
            <a:ext cx="3162300" cy="24574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906409" y="1581150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1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7906409" y="4524374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78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cs typeface="Times New Roman" panose="02020603050405020304" pitchFamily="18" charset="0"/>
              </a:rPr>
              <a:t>Подвеждащо съдържание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Реална информация се поднася по тенденциозен начин, за да внуши грешна представа.</a:t>
            </a:r>
          </a:p>
          <a:p>
            <a:r>
              <a:rPr lang="bg-BG" dirty="0" smtClean="0"/>
              <a:t>Пример: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www.168chasa.bg/article/7016849</a:t>
            </a:r>
            <a:r>
              <a:rPr lang="bg-BG" dirty="0" smtClean="0"/>
              <a:t> </a:t>
            </a:r>
          </a:p>
          <a:p>
            <a:r>
              <a:rPr lang="bg-BG" dirty="0" smtClean="0"/>
              <a:t>В интернет се разпространява на няколко езика измислената история, че хотелът, пред който Арнолд Шварценегер е легнал в спален чувал, не е спазил обещание си винаги да има запазена стая за него. От цялата публикация е верен само първият абзац. Снимката, публикувана от самия Шварценегер в личния му профил в социалните мрежи</a:t>
            </a:r>
            <a:r>
              <a:rPr lang="ru-RU" dirty="0" smtClean="0"/>
              <a:t>, е направена пред конгресен център.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3708" y="594360"/>
            <a:ext cx="7836367" cy="57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a typeface="Times New Roman" panose="02020603050405020304" pitchFamily="18" charset="0"/>
                <a:cs typeface="Times New Roman" panose="02020603050405020304" pitchFamily="18" charset="0"/>
              </a:rPr>
              <a:t>Лъжлив контекст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Истинско съдържание се споделя с неверен контекст</a:t>
            </a:r>
          </a:p>
          <a:p>
            <a:r>
              <a:rPr lang="bg-BG" dirty="0" smtClean="0"/>
              <a:t>Пример: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www.mediapool.bg/ribite-mlyaskat-v-uchebnik-po-biologiya-za-v-klas-news284472.html</a:t>
            </a:r>
            <a:r>
              <a:rPr lang="bg-BG" dirty="0" smtClean="0"/>
              <a:t> </a:t>
            </a:r>
            <a:endParaRPr lang="en-US" dirty="0" smtClean="0"/>
          </a:p>
          <a:p>
            <a:r>
              <a:rPr lang="bg-BG" dirty="0" smtClean="0"/>
              <a:t>В новината никъде не се посочва, че цитираното проблемно съдържание представлява исторически преглед и не отразява съвременната наука, независимо че в приложената снимка пояснение към фигурата, което ясно указва това.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6709" y="179862"/>
            <a:ext cx="7578725" cy="2624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4476"/>
          <a:stretch/>
        </p:blipFill>
        <p:spPr>
          <a:xfrm>
            <a:off x="4590710" y="2804160"/>
            <a:ext cx="7210721" cy="40205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18468" y="5974080"/>
            <a:ext cx="1985554" cy="6008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 Arrow 7"/>
          <p:cNvSpPr/>
          <p:nvPr/>
        </p:nvSpPr>
        <p:spPr>
          <a:xfrm flipV="1">
            <a:off x="930694" y="5576293"/>
            <a:ext cx="8587774" cy="728910"/>
          </a:xfrm>
          <a:prstGeom prst="bentArrow">
            <a:avLst>
              <a:gd name="adj1" fmla="val 19442"/>
              <a:gd name="adj2" fmla="val 20895"/>
              <a:gd name="adj3" fmla="val 43605"/>
              <a:gd name="adj4" fmla="val 4375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06709" y="426721"/>
            <a:ext cx="75153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06709" y="677816"/>
            <a:ext cx="75153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06709" y="928911"/>
            <a:ext cx="75153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6709" y="1180006"/>
            <a:ext cx="2926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9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a typeface="Times New Roman" panose="02020603050405020304" pitchFamily="18" charset="0"/>
                <a:cs typeface="Times New Roman" panose="02020603050405020304" pitchFamily="18" charset="0"/>
              </a:rPr>
              <a:t>Имитирано съдържание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Фалшиви източници, които се представят за популярни истински такива, и разпространяват невярно.</a:t>
            </a:r>
          </a:p>
          <a:p>
            <a:r>
              <a:rPr lang="bg-BG" dirty="0" smtClean="0"/>
              <a:t>Пример: </a:t>
            </a:r>
          </a:p>
          <a:p>
            <a:r>
              <a:rPr lang="bg-BG" dirty="0" smtClean="0"/>
              <a:t>Сайт, имитиращ БЕХ, обещава от името на държавната компания бързи печалби срещу инвестиции.</a:t>
            </a:r>
          </a:p>
          <a:p>
            <a:r>
              <a:rPr lang="bg-BG" dirty="0" smtClean="0"/>
              <a:t>Новината е опровергана и сайтът е свален: </a:t>
            </a:r>
            <a:r>
              <a:rPr lang="en-US" dirty="0">
                <a:hlinkClick r:id="rId2"/>
              </a:rPr>
              <a:t>https://safenews.bg/falshiv-sajt-dava-nagradi-ot-imeto-na-beh-galab-donev-uzh-obesthava-pechalbi</a:t>
            </a:r>
            <a:r>
              <a:rPr lang="en-US" dirty="0" smtClean="0">
                <a:hlinkClick r:id="rId2"/>
              </a:rPr>
              <a:t>/</a:t>
            </a:r>
            <a:endParaRPr lang="bg-BG" dirty="0" smtClean="0"/>
          </a:p>
          <a:p>
            <a:r>
              <a:rPr lang="en-US" dirty="0" smtClean="0">
                <a:hlinkClick r:id="rId3"/>
              </a:rPr>
              <a:t>https://bgenh.com/posts/357/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19586" y="2333896"/>
            <a:ext cx="7578725" cy="43983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81004" y="2310089"/>
            <a:ext cx="905693" cy="50278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4224928" y="1959428"/>
            <a:ext cx="556076" cy="85344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224927" y="484687"/>
            <a:ext cx="556077" cy="18254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686698" y="1945003"/>
            <a:ext cx="1036319" cy="86786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686698" y="484686"/>
            <a:ext cx="1027268" cy="182540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224927" y="470262"/>
            <a:ext cx="2498090" cy="1489167"/>
            <a:chOff x="4224927" y="470262"/>
            <a:chExt cx="2498090" cy="1489167"/>
          </a:xfrm>
        </p:grpSpPr>
        <p:sp>
          <p:nvSpPr>
            <p:cNvPr id="12" name="Rectangle 11"/>
            <p:cNvSpPr/>
            <p:nvPr/>
          </p:nvSpPr>
          <p:spPr>
            <a:xfrm>
              <a:off x="4224927" y="470262"/>
              <a:ext cx="2498090" cy="148916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5734" y="595720"/>
              <a:ext cx="2276475" cy="123825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7186133" y="4533079"/>
            <a:ext cx="1845630" cy="444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bg-BG" dirty="0"/>
              <a:t>ф</a:t>
            </a:r>
            <a:r>
              <a:rPr lang="bg-BG" dirty="0" smtClean="0"/>
              <a:t>алшив сайт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093" y="110219"/>
            <a:ext cx="4997218" cy="18492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628112" y="1214845"/>
            <a:ext cx="1845630" cy="444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bg-BG" dirty="0" smtClean="0"/>
              <a:t>истински сайт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Манипулирано </a:t>
            </a:r>
            <a:r>
              <a:rPr lang="bg-BG" dirty="0">
                <a:ea typeface="Times New Roman" panose="02020603050405020304" pitchFamily="18" charset="0"/>
                <a:cs typeface="Times New Roman" panose="02020603050405020304" pitchFamily="18" charset="0"/>
              </a:rPr>
              <a:t>съдържание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18208" y="2406374"/>
            <a:ext cx="3796253" cy="3898830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Истинско съдържание, което се манипулира с цел заблуждаване</a:t>
            </a:r>
            <a:endParaRPr lang="en-US" dirty="0" smtClean="0"/>
          </a:p>
          <a:p>
            <a:r>
              <a:rPr lang="bg-BG" dirty="0" smtClean="0"/>
              <a:t>Пример:</a:t>
            </a:r>
            <a:endParaRPr lang="en-US" dirty="0" smtClean="0"/>
          </a:p>
          <a:p>
            <a:r>
              <a:rPr lang="en-US" dirty="0" smtClean="0"/>
              <a:t>1. </a:t>
            </a:r>
            <a:r>
              <a:rPr lang="bg-BG" dirty="0" smtClean="0"/>
              <a:t> Доналд Тръмп, прегърнал Джефри Епстийн (осъден за сексуални престъпления срещу малолетни). Оригиналната снимка (вдясно) е на Тръмп с дъщеря му Иванка.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bg-BG" dirty="0" smtClean="0"/>
              <a:t>Папа Франциск, облечен в яке на Баленсиага</a:t>
            </a:r>
            <a:r>
              <a:rPr lang="en-US" dirty="0" smtClean="0"/>
              <a:t>. </a:t>
            </a:r>
            <a:r>
              <a:rPr lang="bg-BG" dirty="0" smtClean="0"/>
              <a:t>Изображението е изцяло генерирано с изкуствения интелект</a:t>
            </a:r>
            <a:r>
              <a:rPr lang="en-US" dirty="0" smtClean="0"/>
              <a:t> </a:t>
            </a:r>
            <a:r>
              <a:rPr lang="en-US" dirty="0" err="1" smtClean="0"/>
              <a:t>Midjourney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bg-BG" dirty="0" smtClean="0"/>
              <a:t>Николай Ежов (горе вдясно) е заличен от снимката си с Йозеф Сталин, след като изпада в немилост и бива арестуван и разстрелян.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794" y="102519"/>
            <a:ext cx="4049349" cy="3037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937" y="102519"/>
            <a:ext cx="3688820" cy="6209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3304" r="24521" b="39497"/>
          <a:stretch/>
        </p:blipFill>
        <p:spPr>
          <a:xfrm>
            <a:off x="4232761" y="3207333"/>
            <a:ext cx="4040381" cy="311726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822076" y="951726"/>
            <a:ext cx="54864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9393265" y="2933013"/>
            <a:ext cx="54864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4386976" y="3415526"/>
            <a:ext cx="54864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6418804" y="2506682"/>
            <a:ext cx="1437969" cy="444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bg-BG" dirty="0" smtClean="0"/>
              <a:t>оригинал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314419" y="2506682"/>
            <a:ext cx="1437969" cy="444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bg-BG" dirty="0" smtClean="0"/>
              <a:t>оригинал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5191</TotalTime>
  <Words>2084</Words>
  <Application>Microsoft Office PowerPoint</Application>
  <PresentationFormat>Widescreen</PresentationFormat>
  <Paragraphs>236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Cambria</vt:lpstr>
      <vt:lpstr>Calibri</vt:lpstr>
      <vt:lpstr>Arial</vt:lpstr>
      <vt:lpstr>Times New Roman</vt:lpstr>
      <vt:lpstr>Franklin Gothic Medium</vt:lpstr>
      <vt:lpstr>Retrospect</vt:lpstr>
      <vt:lpstr>Document</vt:lpstr>
      <vt:lpstr>1.2 Оценяване на данни, информация и дигитално съдържание</vt:lpstr>
      <vt:lpstr>Информация, дезинформация  и фалшиви новини</vt:lpstr>
      <vt:lpstr>Видове дезинформация </vt:lpstr>
      <vt:lpstr>Сатира/пародия </vt:lpstr>
      <vt:lpstr>Фалшива връзка  </vt:lpstr>
      <vt:lpstr>Подвеждащо съдържание</vt:lpstr>
      <vt:lpstr>Лъжлив контекст </vt:lpstr>
      <vt:lpstr>Имитирано съдържание </vt:lpstr>
      <vt:lpstr>Манипулирано съдържание </vt:lpstr>
      <vt:lpstr>Изфабрикувано съдържание </vt:lpstr>
      <vt:lpstr>Оценяване на съдържание</vt:lpstr>
      <vt:lpstr>СТОП (SIFT) – четиристъпков метод</vt:lpstr>
      <vt:lpstr>Стъпка 1 – Спри/Stop</vt:lpstr>
      <vt:lpstr>Стъпка 2 – Търси/Investigate</vt:lpstr>
      <vt:lpstr>Стъпка 3 – Открий/Find</vt:lpstr>
      <vt:lpstr>Стъпка 4 – Проследи/Trace</vt:lpstr>
      <vt:lpstr>Какво можем да проверяваме</vt:lpstr>
      <vt:lpstr>Проверка на текст</vt:lpstr>
      <vt:lpstr>Проверка на данни</vt:lpstr>
      <vt:lpstr>Регистри и за данни/информация</vt:lpstr>
      <vt:lpstr>Проверка на изображения</vt:lpstr>
      <vt:lpstr>Търсене по изображение с Google Lens</vt:lpstr>
      <vt:lpstr>Търсене по изображение в други търсачки</vt:lpstr>
      <vt:lpstr>Специализирани платформи (1)</vt:lpstr>
      <vt:lpstr>Специализирани платформи (2)</vt:lpstr>
      <vt:lpstr>Специализирани платформи (3)</vt:lpstr>
      <vt:lpstr>ФОРМУЛЯР</vt:lpstr>
      <vt:lpstr>Други платформи за проверка на съдържание</vt:lpstr>
      <vt:lpstr>Google Fact Check Explorer</vt:lpstr>
      <vt:lpstr>Списък с най-скорошни резултати (recent fact checks)</vt:lpstr>
      <vt:lpstr>Fact Check Explorer - резултат</vt:lpstr>
      <vt:lpstr>META transparency center</vt:lpstr>
      <vt:lpstr>Маркери</vt:lpstr>
      <vt:lpstr>Подаване на сигнал  за проверка на съдържание във Facebook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159</cp:revision>
  <dcterms:created xsi:type="dcterms:W3CDTF">2023-01-03T13:46:11Z</dcterms:created>
  <dcterms:modified xsi:type="dcterms:W3CDTF">2023-08-18T16:34:32Z</dcterms:modified>
</cp:coreProperties>
</file>