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58"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76305C"/>
    <a:srgbClr val="E85781"/>
    <a:srgbClr val="256C8D"/>
    <a:srgbClr val="F08262"/>
    <a:srgbClr val="CAA873"/>
    <a:srgbClr val="E0C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134" d="100"/>
          <a:sy n="134" d="100"/>
        </p:scale>
        <p:origin x="208" y="536"/>
      </p:cViewPr>
      <p:guideLst>
        <p:guide orient="horz" pos="2160"/>
        <p:guide pos="35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5E30DE-4172-48E2-B3C3-BE9DA6CA7229}" type="datetimeFigureOut">
              <a:rPr lang="en-GB"/>
              <a:pPr>
                <a:defRPr/>
              </a:pPr>
              <a:t>16/07/2023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FCCE80C-BC5F-4246-BF8B-2A3F9A3BA18B}" type="slidenum">
              <a:rPr lang="en-GB"/>
              <a:pPr>
                <a:defRPr/>
              </a:pPr>
              <a:t>‹#›</a:t>
            </a:fld>
            <a:endParaRPr lang="en-GB"/>
          </a:p>
        </p:txBody>
      </p:sp>
    </p:spTree>
    <p:extLst>
      <p:ext uri="{BB962C8B-B14F-4D97-AF65-F5344CB8AC3E}">
        <p14:creationId xmlns:p14="http://schemas.microsoft.com/office/powerpoint/2010/main" val="4098310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B4A5DE2C-CB0C-49AF-BB9A-E6691F717CA8}"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865436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3524929"/>
          </a:xfrm>
          <a:noFill/>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5294506"/>
            <a:ext cx="8363516" cy="53271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bg1"/>
                </a:solidFill>
              </a:defRPr>
            </a:lvl1pPr>
          </a:lstStyle>
          <a:p>
            <a:pPr>
              <a:defRPr/>
            </a:pPr>
            <a:fld id="{D8BA972B-9114-4DFD-A101-1E7C39001227}" type="slidenum">
              <a:rPr lang="en-GB" smtClean="0"/>
              <a:pPr>
                <a:defRPr/>
              </a:pPr>
              <a:t>‹#›</a:t>
            </a:fld>
            <a:endParaRPr lang="en-GB" dirty="0"/>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 </a:t>
            </a:r>
            <a:br>
              <a:rPr lang="en-GB" dirty="0"/>
            </a:br>
            <a:r>
              <a:rPr lang="ru-RU" dirty="0"/>
              <a:t>дигитална компетентност</a:t>
            </a:r>
            <a:r>
              <a:rPr lang="en-GB" dirty="0"/>
              <a:t> </a:t>
            </a:r>
            <a:r>
              <a:rPr lang="ru-RU" dirty="0"/>
              <a:t>и 21 дигитални умения/ компетентности (DigComp 2.1)</a:t>
            </a:r>
          </a:p>
        </p:txBody>
      </p:sp>
      <p:pic>
        <p:nvPicPr>
          <p:cNvPr id="9" name="table"/>
          <p:cNvPicPr>
            <a:picLocks noChangeAspect="1"/>
          </p:cNvPicPr>
          <p:nvPr userDrawn="1"/>
        </p:nvPicPr>
        <p:blipFill>
          <a:blip r:embed="rId3"/>
          <a:stretch>
            <a:fillRect/>
          </a:stretch>
        </p:blipFill>
        <p:spPr>
          <a:xfrm>
            <a:off x="152400" y="114300"/>
            <a:ext cx="4728676" cy="712834"/>
          </a:xfrm>
          <a:prstGeom prst="rect">
            <a:avLst/>
          </a:prstGeom>
        </p:spPr>
      </p:pic>
      <p:pic>
        <p:nvPicPr>
          <p:cNvPr id="10"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
            <a:ext cx="2321632" cy="5111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2479784" y="225614"/>
            <a:ext cx="0" cy="27432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509942"/>
      </p:ext>
    </p:extLst>
  </p:cSld>
  <p:clrMapOvr>
    <a:masterClrMapping/>
  </p:clrMapOvr>
  <p:extLst>
    <p:ext uri="{DCECCB84-F9BA-43D5-87BE-67443E8EF086}">
      <p15:sldGuideLst xmlns:p15="http://schemas.microsoft.com/office/powerpoint/2012/main">
        <p15:guide id="1" orient="horz" pos="72" userDrawn="1">
          <p15:clr>
            <a:srgbClr val="FBAE40"/>
          </p15:clr>
        </p15:guide>
        <p15:guide id="2" pos="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532B6D5A-FD99-45B9-8F92-AA3556DC841A}" type="slidenum">
              <a:rPr lang="en-GB"/>
              <a:pPr>
                <a:defRPr/>
              </a:pPr>
              <a:t>‹#›</a:t>
            </a:fld>
            <a:endParaRPr lang="en-GB" dirty="0"/>
          </a:p>
        </p:txBody>
      </p:sp>
    </p:spTree>
    <p:extLst>
      <p:ext uri="{BB962C8B-B14F-4D97-AF65-F5344CB8AC3E}">
        <p14:creationId xmlns:p14="http://schemas.microsoft.com/office/powerpoint/2010/main" val="8917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bg1"/>
                </a:solidFill>
              </a:defRPr>
            </a:lvl1pPr>
          </a:lstStyle>
          <a:p>
            <a:pPr>
              <a:defRPr/>
            </a:pPr>
            <a:fld id="{F0505851-F816-4066-9C2F-C484256778D0}" type="slidenum">
              <a:rPr lang="en-GB" smtClean="0"/>
              <a:pPr>
                <a:defRPr/>
              </a:pPr>
              <a:t>‹#›</a:t>
            </a:fld>
            <a:endParaRPr lang="en-GB" dirty="0"/>
          </a:p>
        </p:txBody>
      </p:sp>
    </p:spTree>
    <p:extLst>
      <p:ext uri="{BB962C8B-B14F-4D97-AF65-F5344CB8AC3E}">
        <p14:creationId xmlns:p14="http://schemas.microsoft.com/office/powerpoint/2010/main" val="59334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E8D0D6E-C96A-4D0D-B632-A3E513AD158C}" type="slidenum">
              <a:rPr lang="en-GB"/>
              <a:pPr>
                <a:defRPr/>
              </a:pPr>
              <a:t>‹#›</a:t>
            </a:fld>
            <a:endParaRPr lang="en-GB" dirty="0"/>
          </a:p>
        </p:txBody>
      </p:sp>
    </p:spTree>
    <p:extLst>
      <p:ext uri="{BB962C8B-B14F-4D97-AF65-F5344CB8AC3E}">
        <p14:creationId xmlns:p14="http://schemas.microsoft.com/office/powerpoint/2010/main" val="405711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58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pPr>
              <a:defRPr/>
            </a:pPr>
            <a:fld id="{4614963E-56B1-4CF9-A4B2-C3D1F4E45739}" type="slidenum">
              <a:rPr lang="en-GB" smtClean="0"/>
              <a:pPr>
                <a:defRPr/>
              </a:pPr>
              <a:t>‹#›</a:t>
            </a:fld>
            <a:endParaRPr lang="en-GB" dirty="0"/>
          </a:p>
        </p:txBody>
      </p:sp>
    </p:spTree>
    <p:extLst>
      <p:ext uri="{BB962C8B-B14F-4D97-AF65-F5344CB8AC3E}">
        <p14:creationId xmlns:p14="http://schemas.microsoft.com/office/powerpoint/2010/main" val="236117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bg1"/>
                </a:solidFill>
              </a:defRPr>
            </a:lvl1pPr>
          </a:lstStyle>
          <a:p>
            <a:pPr>
              <a:defRPr/>
            </a:pPr>
            <a:fld id="{089175F5-876B-4C76-886E-FC91E159C587}" type="slidenum">
              <a:rPr lang="en-GB" smtClean="0"/>
              <a:pPr>
                <a:defRPr/>
              </a:pPr>
              <a:t>‹#›</a:t>
            </a:fld>
            <a:endParaRPr lang="en-GB" dirty="0"/>
          </a:p>
        </p:txBody>
      </p:sp>
    </p:spTree>
    <p:extLst>
      <p:ext uri="{BB962C8B-B14F-4D97-AF65-F5344CB8AC3E}">
        <p14:creationId xmlns:p14="http://schemas.microsoft.com/office/powerpoint/2010/main" val="168367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791A1CA5-5825-49F4-BE01-F37C492DFB0D}" type="slidenum">
              <a:rPr lang="en-GB"/>
              <a:pPr>
                <a:defRPr/>
              </a:pPr>
              <a:t>‹#›</a:t>
            </a:fld>
            <a:endParaRPr lang="en-GB" dirty="0"/>
          </a:p>
        </p:txBody>
      </p:sp>
    </p:spTree>
    <p:extLst>
      <p:ext uri="{BB962C8B-B14F-4D97-AF65-F5344CB8AC3E}">
        <p14:creationId xmlns:p14="http://schemas.microsoft.com/office/powerpoint/2010/main" val="217358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FADC77A9-B014-4641-96CC-178D8B23B2B7}" type="slidenum">
              <a:rPr lang="en-GB"/>
              <a:pPr>
                <a:defRPr/>
              </a:pPr>
              <a:t>‹#›</a:t>
            </a:fld>
            <a:endParaRPr lang="en-GB" dirty="0"/>
          </a:p>
        </p:txBody>
      </p:sp>
    </p:spTree>
    <p:extLst>
      <p:ext uri="{BB962C8B-B14F-4D97-AF65-F5344CB8AC3E}">
        <p14:creationId xmlns:p14="http://schemas.microsoft.com/office/powerpoint/2010/main" val="40579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bg1"/>
                </a:solidFill>
              </a:defRPr>
            </a:lvl1pPr>
          </a:lstStyle>
          <a:p>
            <a:pPr>
              <a:defRPr/>
            </a:pPr>
            <a:fld id="{FE24A3BB-6B2B-4F1D-987A-25B3D744AAF3}" type="slidenum">
              <a:rPr lang="en-GB" smtClean="0"/>
              <a:pPr>
                <a:defRPr/>
              </a:pPr>
              <a:t>‹#›</a:t>
            </a:fld>
            <a:endParaRPr lang="en-GB" dirty="0"/>
          </a:p>
        </p:txBody>
      </p:sp>
    </p:spTree>
    <p:extLst>
      <p:ext uri="{BB962C8B-B14F-4D97-AF65-F5344CB8AC3E}">
        <p14:creationId xmlns:p14="http://schemas.microsoft.com/office/powerpoint/2010/main" val="45851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3B4C072F-CBA2-45F6-95CB-89F7CA44F4B1}"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a:t>
            </a:r>
            <a:br>
              <a:rPr lang="en-GB" dirty="0"/>
            </a:br>
            <a:r>
              <a:rPr lang="ru-RU" dirty="0"/>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58220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pPr>
              <a:defRPr/>
            </a:pPr>
            <a:fld id="{BE4BD8AB-2F22-4CB9-94B9-3B7251888219}" type="slidenum">
              <a:rPr lang="en-GB" smtClean="0"/>
              <a:pPr>
                <a:defRPr/>
              </a:pPr>
              <a:t>‹#›</a:t>
            </a:fld>
            <a:endParaRPr lang="en-GB" dirty="0"/>
          </a:p>
        </p:txBody>
      </p:sp>
    </p:spTree>
    <p:extLst>
      <p:ext uri="{BB962C8B-B14F-4D97-AF65-F5344CB8AC3E}">
        <p14:creationId xmlns:p14="http://schemas.microsoft.com/office/powerpoint/2010/main" val="271860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bg1"/>
                </a:solidFill>
                <a:latin typeface="+mn-lt"/>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bg1"/>
                </a:solidFill>
                <a:latin typeface="+mn-lt"/>
              </a:defRPr>
            </a:lvl1pPr>
          </a:lstStyle>
          <a:p>
            <a:pPr>
              <a:defRPr/>
            </a:pPr>
            <a:fld id="{9BE8E2A1-9E2A-44C8-B01C-B7C500DBAB30}"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34" r:id="rId5"/>
    <p:sldLayoutId id="2147483735" r:id="rId6"/>
    <p:sldLayoutId id="2147483740" r:id="rId7"/>
    <p:sldLayoutId id="2147483741" r:id="rId8"/>
    <p:sldLayoutId id="2147483742" r:id="rId9"/>
    <p:sldLayoutId id="2147483736" r:id="rId10"/>
    <p:sldLayoutId id="2147483743"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144000"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2.1. </a:t>
            </a:r>
            <a:r>
              <a:rPr lang="bg-BG" dirty="0"/>
              <a:t>Взаимодействие чрез дигитални технологии</a:t>
            </a:r>
            <a:endParaRPr lang="en-US" dirty="0"/>
          </a:p>
        </p:txBody>
      </p:sp>
      <p:sp>
        <p:nvSpPr>
          <p:cNvPr id="6" name="Subtitle 5"/>
          <p:cNvSpPr>
            <a:spLocks noGrp="1"/>
          </p:cNvSpPr>
          <p:nvPr>
            <p:ph type="subTitle" idx="1"/>
          </p:nvPr>
        </p:nvSpPr>
        <p:spPr/>
        <p:txBody>
          <a:bodyPr/>
          <a:lstStyle/>
          <a:p>
            <a:r>
              <a:rPr lang="bg-BG" dirty="0"/>
              <a:t>МУЛТИМЕДИЙНА ПРЕЗЕНТАЦИЯ</a:t>
            </a:r>
            <a:endParaRPr lang="en-US" dirty="0"/>
          </a:p>
        </p:txBody>
      </p:sp>
      <p:sp>
        <p:nvSpPr>
          <p:cNvPr id="4" name="Footer Placeholder 3"/>
          <p:cNvSpPr>
            <a:spLocks noGrp="1"/>
          </p:cNvSpPr>
          <p:nvPr>
            <p:ph type="ftr" sz="quarter" idx="11"/>
          </p:nvPr>
        </p:nvSpPr>
        <p:spPr/>
        <p:txBody>
          <a:bodyPr/>
          <a:lstStyle/>
          <a:p>
            <a:pPr>
              <a:defRPr/>
            </a:pPr>
            <a:r>
              <a:rPr lang="ru-RU" dirty="0"/>
              <a:t> Европейска Рамка на дигиталните компетентности с петте области на дигитална компетентност</a:t>
            </a:r>
            <a:br>
              <a:rPr lang="en-GB" dirty="0"/>
            </a:br>
            <a:r>
              <a:rPr lang="ru-RU" dirty="0"/>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DF8D-CDC5-4F05-A736-CFE2DEC89363}"/>
              </a:ext>
            </a:extLst>
          </p:cNvPr>
          <p:cNvSpPr>
            <a:spLocks noGrp="1"/>
          </p:cNvSpPr>
          <p:nvPr>
            <p:ph type="title"/>
          </p:nvPr>
        </p:nvSpPr>
        <p:spPr>
          <a:xfrm>
            <a:off x="0" y="0"/>
            <a:ext cx="9934575" cy="1450975"/>
          </a:xfrm>
        </p:spPr>
        <p:txBody>
          <a:bodyPr/>
          <a:lstStyle/>
          <a:p>
            <a:r>
              <a:rPr lang="bg-BG" dirty="0"/>
              <a:t>Платформа за видеовръзка </a:t>
            </a:r>
            <a:r>
              <a:rPr lang="en-GB" dirty="0"/>
              <a:t>Zoom (I)</a:t>
            </a:r>
            <a:endParaRPr lang="en-BG" dirty="0"/>
          </a:p>
        </p:txBody>
      </p:sp>
      <p:sp>
        <p:nvSpPr>
          <p:cNvPr id="3" name="Content Placeholder 2">
            <a:extLst>
              <a:ext uri="{FF2B5EF4-FFF2-40B4-BE49-F238E27FC236}">
                <a16:creationId xmlns:a16="http://schemas.microsoft.com/office/drawing/2014/main" id="{D8CA17E2-EE0B-479B-DFFF-5CA2ACBE80EF}"/>
              </a:ext>
            </a:extLst>
          </p:cNvPr>
          <p:cNvSpPr>
            <a:spLocks noGrp="1"/>
          </p:cNvSpPr>
          <p:nvPr>
            <p:ph idx="1"/>
          </p:nvPr>
        </p:nvSpPr>
        <p:spPr>
          <a:xfrm>
            <a:off x="247650" y="1590675"/>
            <a:ext cx="11544300" cy="4710113"/>
          </a:xfrm>
        </p:spPr>
        <p:txBody>
          <a:bodyPr/>
          <a:lstStyle/>
          <a:p>
            <a:pPr marL="0" indent="0">
              <a:buNone/>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популярен софтуер за видеоконференции, който предоставя цялостна платформа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онлайн срещи, уебинари и сътрудничество. Някои ключови аспекти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включват:</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Видео- и аудиоконференции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участниците да участват във висококачествена видео- и аудиокомуникация, което дава възможност за взаимодействие лице в лице и ясно предаване на звука.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Споделяне на екрана и анотиране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могат да споделят екраните си с другите, което улеснява представянето на слайдшоу, документи или всякакви приложения по време на срещата.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предоставя и инструменти за анотиране, които позволяват на участниците да рисуват, подчертават или добавят текст към споделените екрани.</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Чат и съобщения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функция за чат за текстова комуникация в рамките на срещата. Участниците могат да изпращат съобщения до отделни лица или до цялата група, като по този начин насърчават дискусиите и обмена на информация в реално време.</a:t>
            </a:r>
            <a:endParaRPr lang="en-BG" dirty="0"/>
          </a:p>
        </p:txBody>
      </p:sp>
      <p:sp>
        <p:nvSpPr>
          <p:cNvPr id="4" name="Footer Placeholder 3">
            <a:extLst>
              <a:ext uri="{FF2B5EF4-FFF2-40B4-BE49-F238E27FC236}">
                <a16:creationId xmlns:a16="http://schemas.microsoft.com/office/drawing/2014/main" id="{9BC2470F-74AB-35EB-3571-D5EB4EF9CA3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C6A19523-9867-21F2-3E57-E2521B631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850" y="223837"/>
            <a:ext cx="2095500" cy="2095500"/>
          </a:xfrm>
          <a:prstGeom prst="rect">
            <a:avLst/>
          </a:prstGeom>
        </p:spPr>
      </p:pic>
    </p:spTree>
    <p:extLst>
      <p:ext uri="{BB962C8B-B14F-4D97-AF65-F5344CB8AC3E}">
        <p14:creationId xmlns:p14="http://schemas.microsoft.com/office/powerpoint/2010/main" val="392943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4CBC-FA55-BE36-5051-866940EE1716}"/>
              </a:ext>
            </a:extLst>
          </p:cNvPr>
          <p:cNvSpPr>
            <a:spLocks noGrp="1"/>
          </p:cNvSpPr>
          <p:nvPr>
            <p:ph type="title"/>
          </p:nvPr>
        </p:nvSpPr>
        <p:spPr>
          <a:xfrm>
            <a:off x="0" y="0"/>
            <a:ext cx="9953625" cy="1450975"/>
          </a:xfrm>
        </p:spPr>
        <p:txBody>
          <a:bodyPr/>
          <a:lstStyle/>
          <a:p>
            <a:r>
              <a:rPr lang="bg-BG" dirty="0"/>
              <a:t>Платформа за видеовръзка </a:t>
            </a:r>
            <a:r>
              <a:rPr lang="en-GB" dirty="0"/>
              <a:t>Zoom (II)</a:t>
            </a:r>
            <a:endParaRPr lang="en-BG" dirty="0"/>
          </a:p>
        </p:txBody>
      </p:sp>
      <p:sp>
        <p:nvSpPr>
          <p:cNvPr id="3" name="Content Placeholder 2">
            <a:extLst>
              <a:ext uri="{FF2B5EF4-FFF2-40B4-BE49-F238E27FC236}">
                <a16:creationId xmlns:a16="http://schemas.microsoft.com/office/drawing/2014/main" id="{B0E28682-6159-015E-5104-012CF73BD9EA}"/>
              </a:ext>
            </a:extLst>
          </p:cNvPr>
          <p:cNvSpPr>
            <a:spLocks noGrp="1"/>
          </p:cNvSpPr>
          <p:nvPr>
            <p:ph idx="1"/>
          </p:nvPr>
        </p:nvSpPr>
        <p:spPr>
          <a:xfrm>
            <a:off x="361950" y="1620838"/>
            <a:ext cx="11382375" cy="4679950"/>
          </a:xfrm>
        </p:spPr>
        <p:txBody>
          <a:bodyPr/>
          <a:lstStyle/>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Запис и възпроизвеждане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потребителите да записват срещи, включително аудио, видео и споделено съдържание. Записите могат да се съхраняват локално или в облака, което прави удобно преглеждането или споделянето на срещата след това.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Виртуални фонове и филтри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потребителите да избират виртуални фонове, като заменят действителния си фон с персонализирани изображения или видеоклипове. Той също така предоставя филтри и видео ефекти, като добавя забавни или професионални щрихи към видеоканала.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Възможност за създаване на отделни стаи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Тази функция позволява на водещия да раздели участниците на по-малки групи, в отделни стаи за дискусии или групови дейности. Това улеснява интерактивното сътрудничество в рамките на по-големи срещи.</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Уебинари и големи срещи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поддържа провеждането на уебинари и мащабни срещи, като побира голям брой участници и предоставя функции като регистрация, въпроси и отговори, анкетиране и инструменти за ангажиране на участниците.</a:t>
            </a:r>
            <a:endParaRPr lang="en-BG" dirty="0"/>
          </a:p>
        </p:txBody>
      </p:sp>
      <p:sp>
        <p:nvSpPr>
          <p:cNvPr id="4" name="Footer Placeholder 3">
            <a:extLst>
              <a:ext uri="{FF2B5EF4-FFF2-40B4-BE49-F238E27FC236}">
                <a16:creationId xmlns:a16="http://schemas.microsoft.com/office/drawing/2014/main" id="{B780C45B-2D82-937E-D791-CC9B230283E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F84256BA-0DEC-F528-A8A3-E24176EAF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6617" y="0"/>
            <a:ext cx="2586983" cy="1719398"/>
          </a:xfrm>
          <a:prstGeom prst="rect">
            <a:avLst/>
          </a:prstGeom>
        </p:spPr>
      </p:pic>
    </p:spTree>
    <p:extLst>
      <p:ext uri="{BB962C8B-B14F-4D97-AF65-F5344CB8AC3E}">
        <p14:creationId xmlns:p14="http://schemas.microsoft.com/office/powerpoint/2010/main" val="421281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5CD1-9867-B068-321C-088157F7EB60}"/>
              </a:ext>
            </a:extLst>
          </p:cNvPr>
          <p:cNvSpPr>
            <a:spLocks noGrp="1"/>
          </p:cNvSpPr>
          <p:nvPr>
            <p:ph type="title"/>
          </p:nvPr>
        </p:nvSpPr>
        <p:spPr>
          <a:xfrm>
            <a:off x="0" y="0"/>
            <a:ext cx="12192000" cy="923925"/>
          </a:xfrm>
        </p:spPr>
        <p:txBody>
          <a:bodyPr/>
          <a:lstStyle/>
          <a:p>
            <a:r>
              <a:rPr lang="bg-BG" dirty="0"/>
              <a:t>Платформа за видеовръзка </a:t>
            </a:r>
            <a:r>
              <a:rPr lang="en-GB" dirty="0"/>
              <a:t>Zoom (III)</a:t>
            </a:r>
            <a:endParaRPr lang="en-BG" dirty="0"/>
          </a:p>
        </p:txBody>
      </p:sp>
      <p:sp>
        <p:nvSpPr>
          <p:cNvPr id="3" name="Content Placeholder 2">
            <a:extLst>
              <a:ext uri="{FF2B5EF4-FFF2-40B4-BE49-F238E27FC236}">
                <a16:creationId xmlns:a16="http://schemas.microsoft.com/office/drawing/2014/main" id="{2EBAF336-02B6-44D9-3C53-F06267A2789F}"/>
              </a:ext>
            </a:extLst>
          </p:cNvPr>
          <p:cNvSpPr>
            <a:spLocks noGrp="1"/>
          </p:cNvSpPr>
          <p:nvPr>
            <p:ph idx="1"/>
          </p:nvPr>
        </p:nvSpPr>
        <p:spPr>
          <a:xfrm>
            <a:off x="323850" y="1085850"/>
            <a:ext cx="11430000" cy="5214938"/>
          </a:xfrm>
        </p:spPr>
        <p:txBody>
          <a:bodyPr/>
          <a:lstStyle/>
          <a:p>
            <a:pPr marL="342900" lvl="0" indent="-342900" algn="just">
              <a:lnSpc>
                <a:spcPct val="107000"/>
              </a:lnSpc>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Интеграция и сътрудничество</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интегрира с различни инструменти и платформи,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Workspace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Microsoft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Slack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което позволява безпроблемно сътрудничество и комуникация в рамките на съществуващите работни процеси.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Сигурност и поверителност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подобрила мерките си за сигурност, за да гарантира неприкосновеността на личния живот и поверителността на срещите. Това включва функции като защита с парола за срещи, чакални за контрол на участниците, криптиране и административен контрол за предотвратяване на неоторизиран достъп.</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Съвместимост с различни платформи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съвместим с широк спектър от устройства и операционни системи, включително компютри, смартфони и таблети. Това позволява на участниците да се присъединяват към срещи от предпочитаните от тях устройства и платформи.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придобил популярност благодарение на удобния си интерфейс, надеждната си работа и широкия набор от функции, които отговарят на различни нужди от срещи и сътрудничество.</a:t>
            </a:r>
            <a:endParaRPr lang="en-BG" dirty="0"/>
          </a:p>
        </p:txBody>
      </p:sp>
      <p:sp>
        <p:nvSpPr>
          <p:cNvPr id="4" name="Footer Placeholder 3">
            <a:extLst>
              <a:ext uri="{FF2B5EF4-FFF2-40B4-BE49-F238E27FC236}">
                <a16:creationId xmlns:a16="http://schemas.microsoft.com/office/drawing/2014/main" id="{D972150D-5582-3649-ED1A-734565C63F9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8" name="Picture 7">
            <a:extLst>
              <a:ext uri="{FF2B5EF4-FFF2-40B4-BE49-F238E27FC236}">
                <a16:creationId xmlns:a16="http://schemas.microsoft.com/office/drawing/2014/main" id="{F3011A9E-8A45-8DCF-6965-9793C928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25" y="5176702"/>
            <a:ext cx="3895725" cy="1057411"/>
          </a:xfrm>
          <a:prstGeom prst="rect">
            <a:avLst/>
          </a:prstGeom>
        </p:spPr>
      </p:pic>
    </p:spTree>
    <p:extLst>
      <p:ext uri="{BB962C8B-B14F-4D97-AF65-F5344CB8AC3E}">
        <p14:creationId xmlns:p14="http://schemas.microsoft.com/office/powerpoint/2010/main" val="57919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CB6E-7EC3-ECDC-CFA6-A38DF0068D93}"/>
              </a:ext>
            </a:extLst>
          </p:cNvPr>
          <p:cNvSpPr>
            <a:spLocks noGrp="1"/>
          </p:cNvSpPr>
          <p:nvPr>
            <p:ph type="title"/>
          </p:nvPr>
        </p:nvSpPr>
        <p:spPr>
          <a:xfrm>
            <a:off x="0" y="0"/>
            <a:ext cx="10010775" cy="1450975"/>
          </a:xfrm>
        </p:spPr>
        <p:txBody>
          <a:bodyPr/>
          <a:lstStyle/>
          <a:p>
            <a:r>
              <a:rPr lang="bg-BG" dirty="0"/>
              <a:t>Платформа за видеовръзка </a:t>
            </a:r>
            <a:r>
              <a:rPr lang="en-GB" dirty="0"/>
              <a:t>Webex (I)</a:t>
            </a:r>
            <a:endParaRPr lang="en-BG" dirty="0"/>
          </a:p>
        </p:txBody>
      </p:sp>
      <p:sp>
        <p:nvSpPr>
          <p:cNvPr id="3" name="Content Placeholder 2">
            <a:extLst>
              <a:ext uri="{FF2B5EF4-FFF2-40B4-BE49-F238E27FC236}">
                <a16:creationId xmlns:a16="http://schemas.microsoft.com/office/drawing/2014/main" id="{56F6A16A-5B7F-DA14-D5C2-A06FF1C4323D}"/>
              </a:ext>
            </a:extLst>
          </p:cNvPr>
          <p:cNvSpPr>
            <a:spLocks noGrp="1"/>
          </p:cNvSpPr>
          <p:nvPr>
            <p:ph idx="1"/>
          </p:nvPr>
        </p:nvSpPr>
        <p:spPr>
          <a:xfrm>
            <a:off x="295274" y="1620838"/>
            <a:ext cx="11487151" cy="4679950"/>
          </a:xfrm>
        </p:spPr>
        <p:txBody>
          <a:bodyPr/>
          <a:lstStyle/>
          <a:p>
            <a:pPr marL="0" indent="0">
              <a:buNone/>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софтуер за видеоконференции, разработен от Cisco Systems,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който предлага цялостна платформа за онлайн срещи, уебинари и екипно сътрудничество.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Ето някои основни аспекти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Видео и аудиоконференции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осигурява висококачествена видео- и аудиокомуникация, като дава възможност на участниците да се включат във взаимодействия лице в лице или чрез аудиоразговори.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Споделяне на екрана и дистанционно управление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могат да споделят екраните си с други потребители, което позволява на участниците да разглеждат презентации, документи или приложения. Освен това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възможности за дистанционно управление, което позволява на участниците да си сътрудничат и да взаимодействат със споделеното съдържание.</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Чат и съобщения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включва функция за чат, която позволява текстова комуникация по време на срещите. Участниците могат да изпращат съобщения до отделни лица или до цялата група, което улеснява дискусиите и обмена на информация в реално време.</a:t>
            </a:r>
            <a:endParaRPr lang="en-BG" dirty="0"/>
          </a:p>
        </p:txBody>
      </p:sp>
      <p:sp>
        <p:nvSpPr>
          <p:cNvPr id="4" name="Footer Placeholder 3">
            <a:extLst>
              <a:ext uri="{FF2B5EF4-FFF2-40B4-BE49-F238E27FC236}">
                <a16:creationId xmlns:a16="http://schemas.microsoft.com/office/drawing/2014/main" id="{70387BAC-5FBF-0A7E-144F-D64DFD8471C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BFC096E1-BF4D-90A6-7F0B-28FC8FC4A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8165" y="559077"/>
            <a:ext cx="2466019" cy="1806022"/>
          </a:xfrm>
          <a:prstGeom prst="rect">
            <a:avLst/>
          </a:prstGeom>
        </p:spPr>
      </p:pic>
    </p:spTree>
    <p:extLst>
      <p:ext uri="{BB962C8B-B14F-4D97-AF65-F5344CB8AC3E}">
        <p14:creationId xmlns:p14="http://schemas.microsoft.com/office/powerpoint/2010/main" val="232696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BDDC-F940-BE28-00BC-E1A277E26C91}"/>
              </a:ext>
            </a:extLst>
          </p:cNvPr>
          <p:cNvSpPr>
            <a:spLocks noGrp="1"/>
          </p:cNvSpPr>
          <p:nvPr>
            <p:ph type="title"/>
          </p:nvPr>
        </p:nvSpPr>
        <p:spPr>
          <a:xfrm>
            <a:off x="0" y="0"/>
            <a:ext cx="10448925" cy="1450975"/>
          </a:xfrm>
        </p:spPr>
        <p:txBody>
          <a:bodyPr/>
          <a:lstStyle/>
          <a:p>
            <a:r>
              <a:rPr lang="bg-BG" dirty="0"/>
              <a:t>Платформа за видеовръзка </a:t>
            </a:r>
            <a:r>
              <a:rPr lang="en-GB" dirty="0"/>
              <a:t>Webex (II)</a:t>
            </a:r>
            <a:endParaRPr lang="en-BG" dirty="0"/>
          </a:p>
        </p:txBody>
      </p:sp>
      <p:sp>
        <p:nvSpPr>
          <p:cNvPr id="3" name="Content Placeholder 2">
            <a:extLst>
              <a:ext uri="{FF2B5EF4-FFF2-40B4-BE49-F238E27FC236}">
                <a16:creationId xmlns:a16="http://schemas.microsoft.com/office/drawing/2014/main" id="{E1829FCC-61CF-2AF7-99D7-84B931D1DE9C}"/>
              </a:ext>
            </a:extLst>
          </p:cNvPr>
          <p:cNvSpPr>
            <a:spLocks noGrp="1"/>
          </p:cNvSpPr>
          <p:nvPr>
            <p:ph idx="1"/>
          </p:nvPr>
        </p:nvSpPr>
        <p:spPr>
          <a:xfrm>
            <a:off x="438150" y="1924050"/>
            <a:ext cx="11268075" cy="4376738"/>
          </a:xfrm>
        </p:spPr>
        <p:txBody>
          <a:bodyPr/>
          <a:lstStyle/>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Запис и възпроизвеждане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потребителите да записват срещи, като заснемат аудио, видео и споделено съдържание. Записите могат да се съхраняват локално или в облака, което прави удобно преглеждането или споделянето на срещата след това.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Сесии с прекъсване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Тази функция позволява на домакините на срещи да създават сесии за почивка или по-малки групи в рамките на по-голяма среща. Това дава възможност за целенасочени дискусии, сътрудничество и дейности сред избрани участници.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Уебинари и големи срещи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поддържа провеждането на уебинари и мащабни срещи, които могат да приемат голям брой участници. Той предоставя функции като регистрация, управление на участниците, въпроси и отговори, анкетиране и инструменти за ангажиране, пригодени за уебинари.</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Интеграция и сътрудничество</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интегрира с различни инструменти и платформи за продуктивност, като Microsoft Office 365,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Workspace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Slack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Това дава възможност за безпроблемно сътрудничество и комуникация в рамките на съществуващите работни потоци.</a:t>
            </a:r>
            <a:endParaRPr lang="en-BG" dirty="0"/>
          </a:p>
        </p:txBody>
      </p:sp>
      <p:sp>
        <p:nvSpPr>
          <p:cNvPr id="4" name="Footer Placeholder 3">
            <a:extLst>
              <a:ext uri="{FF2B5EF4-FFF2-40B4-BE49-F238E27FC236}">
                <a16:creationId xmlns:a16="http://schemas.microsoft.com/office/drawing/2014/main" id="{31A63D62-9E63-1D56-DFD2-017EA66A62C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7964E2C5-1778-EB9C-3825-D7AD7A4C6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925" y="46037"/>
            <a:ext cx="1936750" cy="1936750"/>
          </a:xfrm>
          <a:prstGeom prst="rect">
            <a:avLst/>
          </a:prstGeom>
        </p:spPr>
      </p:pic>
    </p:spTree>
    <p:extLst>
      <p:ext uri="{BB962C8B-B14F-4D97-AF65-F5344CB8AC3E}">
        <p14:creationId xmlns:p14="http://schemas.microsoft.com/office/powerpoint/2010/main" val="84039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8560-D008-60CB-E8BE-3FE82A7B9208}"/>
              </a:ext>
            </a:extLst>
          </p:cNvPr>
          <p:cNvSpPr>
            <a:spLocks noGrp="1"/>
          </p:cNvSpPr>
          <p:nvPr>
            <p:ph type="title"/>
          </p:nvPr>
        </p:nvSpPr>
        <p:spPr>
          <a:xfrm>
            <a:off x="0" y="0"/>
            <a:ext cx="12192000" cy="866775"/>
          </a:xfrm>
        </p:spPr>
        <p:txBody>
          <a:bodyPr/>
          <a:lstStyle/>
          <a:p>
            <a:r>
              <a:rPr lang="bg-BG" dirty="0"/>
              <a:t>Платформа за видеовръзка </a:t>
            </a:r>
            <a:r>
              <a:rPr lang="en-GB" dirty="0"/>
              <a:t>Webex (III)</a:t>
            </a:r>
            <a:endParaRPr lang="en-BG" dirty="0"/>
          </a:p>
        </p:txBody>
      </p:sp>
      <p:sp>
        <p:nvSpPr>
          <p:cNvPr id="3" name="Content Placeholder 2">
            <a:extLst>
              <a:ext uri="{FF2B5EF4-FFF2-40B4-BE49-F238E27FC236}">
                <a16:creationId xmlns:a16="http://schemas.microsoft.com/office/drawing/2014/main" id="{0E29B779-AB70-180E-3C7A-9879959CF116}"/>
              </a:ext>
            </a:extLst>
          </p:cNvPr>
          <p:cNvSpPr>
            <a:spLocks noGrp="1"/>
          </p:cNvSpPr>
          <p:nvPr>
            <p:ph idx="1"/>
          </p:nvPr>
        </p:nvSpPr>
        <p:spPr>
          <a:xfrm>
            <a:off x="419100" y="866775"/>
            <a:ext cx="11229975" cy="5434013"/>
          </a:xfrm>
        </p:spPr>
        <p:txBody>
          <a:bodyPr/>
          <a:lstStyle/>
          <a:p>
            <a:pPr marL="342900" lvl="0" indent="-342900" algn="just">
              <a:lnSpc>
                <a:spcPct val="107000"/>
              </a:lnSpc>
              <a:buFont typeface="+mj-lt"/>
              <a:buAutoNum type="arabicPeriod" startAt="8"/>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Бяла дъска и анотация: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функция за цифрова бяла дъска, където участниците могат да си сътрудничат, да рисуват и да правят анотации в реално време. Това насърчава интерактивните обсъждания, споделянето на идеи и визуалното сътрудничество.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8"/>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Сигурност и поверителност: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дава приоритет на сигурността и неприкосновеността на личния живот с функции като криптиране от край до край, защита на паролата за срещи, чакални и мерки за защита на данните. Той се придържа към стандартните за индустрията практики за сигурност, за да гарантира поверителността на срещите.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8"/>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Съвместимост с различни платформи: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съвместим с широк спектър от устройства и операционни системи, включително компютри, смартфони и таблети. Това позволява на участниците да се присъединяват към срещите от предпочитаните от тях устройства и платформи.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960813" indent="0">
              <a:buNone/>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960813" indent="0">
              <a:buNone/>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известен със своята надеждност, функции от корпоративен клас и обширния опит на Cisco в областта на мрежите, което го прави популярен избор за фирми и организации с различни размери.</a:t>
            </a:r>
            <a:endParaRPr lang="en-BG" dirty="0"/>
          </a:p>
        </p:txBody>
      </p:sp>
      <p:sp>
        <p:nvSpPr>
          <p:cNvPr id="4" name="Footer Placeholder 3">
            <a:extLst>
              <a:ext uri="{FF2B5EF4-FFF2-40B4-BE49-F238E27FC236}">
                <a16:creationId xmlns:a16="http://schemas.microsoft.com/office/drawing/2014/main" id="{C9447155-DFFD-94BC-F206-22ED2905E8A1}"/>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4965C61A-1CF0-020A-6933-F60AD83B2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4658774"/>
            <a:ext cx="3790950" cy="1332451"/>
          </a:xfrm>
          <a:prstGeom prst="rect">
            <a:avLst/>
          </a:prstGeom>
        </p:spPr>
      </p:pic>
    </p:spTree>
    <p:extLst>
      <p:ext uri="{BB962C8B-B14F-4D97-AF65-F5344CB8AC3E}">
        <p14:creationId xmlns:p14="http://schemas.microsoft.com/office/powerpoint/2010/main" val="635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4A72-300B-7C84-3F1C-81D57BFDD296}"/>
              </a:ext>
            </a:extLst>
          </p:cNvPr>
          <p:cNvSpPr>
            <a:spLocks noGrp="1"/>
          </p:cNvSpPr>
          <p:nvPr>
            <p:ph type="title"/>
          </p:nvPr>
        </p:nvSpPr>
        <p:spPr>
          <a:xfrm>
            <a:off x="0" y="0"/>
            <a:ext cx="10915650" cy="1450975"/>
          </a:xfrm>
        </p:spPr>
        <p:txBody>
          <a:bodyPr/>
          <a:lstStyle/>
          <a:p>
            <a:r>
              <a:rPr lang="bg-BG" dirty="0"/>
              <a:t>Платформа за видеовръзка </a:t>
            </a:r>
            <a:r>
              <a:rPr lang="en-GB" dirty="0"/>
              <a:t>MS Teams (I)</a:t>
            </a:r>
            <a:endParaRPr lang="en-BG" dirty="0"/>
          </a:p>
        </p:txBody>
      </p:sp>
      <p:sp>
        <p:nvSpPr>
          <p:cNvPr id="3" name="Content Placeholder 2">
            <a:extLst>
              <a:ext uri="{FF2B5EF4-FFF2-40B4-BE49-F238E27FC236}">
                <a16:creationId xmlns:a16="http://schemas.microsoft.com/office/drawing/2014/main" id="{C8175E62-1102-41A9-3D29-35934B22D5C5}"/>
              </a:ext>
            </a:extLst>
          </p:cNvPr>
          <p:cNvSpPr>
            <a:spLocks noGrp="1"/>
          </p:cNvSpPr>
          <p:nvPr>
            <p:ph idx="1"/>
          </p:nvPr>
        </p:nvSpPr>
        <p:spPr>
          <a:xfrm>
            <a:off x="381000" y="1743076"/>
            <a:ext cx="11287126" cy="4557712"/>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софтуер за видеоконференции и платформа за сътрудничество, разработена от Microsoft. Тя предлага цялостен набор от функции, предназначени за улесняване на онлайн срещи, комуникация и работа в екип. Ето някои основни аспекти на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Видео- и аудиоконференции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осигурява висококачествена видео- и аудиокомуникация, като позволява на участниците да участват във взаимодействия лице в лице и чрез ясни аудиоразговори.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Споделяне на екрана и сътрудничество</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могат да споделят своите екрани, приложения или конкретни документи с други потребители по време на срещите.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и функции за съвместна работа, като например съавторство, което позволява на няколко участници да работят по споделени файлове едновременно.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Чат и съобщения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включва функция за чат, която дава възможност за текстова комуникация преди, по време и след срещите. Участниците могат да изпращат съобщения до отделни лица или групи, като по този начин насърчават дискусиите и обмена на информация в реално време.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C19460A-EEC7-8994-D525-57F8A5E9EA3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1CD58145-A63E-8EFD-89E5-03AB929CB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699" y="352624"/>
            <a:ext cx="2359025" cy="1326952"/>
          </a:xfrm>
          <a:prstGeom prst="rect">
            <a:avLst/>
          </a:prstGeom>
        </p:spPr>
      </p:pic>
    </p:spTree>
    <p:extLst>
      <p:ext uri="{BB962C8B-B14F-4D97-AF65-F5344CB8AC3E}">
        <p14:creationId xmlns:p14="http://schemas.microsoft.com/office/powerpoint/2010/main" val="147432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183B-DB2D-5ABD-104D-EACFC30EAF66}"/>
              </a:ext>
            </a:extLst>
          </p:cNvPr>
          <p:cNvSpPr>
            <a:spLocks noGrp="1"/>
          </p:cNvSpPr>
          <p:nvPr>
            <p:ph type="title"/>
          </p:nvPr>
        </p:nvSpPr>
        <p:spPr>
          <a:xfrm>
            <a:off x="0" y="0"/>
            <a:ext cx="12192000" cy="1038225"/>
          </a:xfrm>
        </p:spPr>
        <p:txBody>
          <a:bodyPr/>
          <a:lstStyle/>
          <a:p>
            <a:r>
              <a:rPr lang="bg-BG" dirty="0"/>
              <a:t>Платформа за видеовръзка </a:t>
            </a:r>
            <a:r>
              <a:rPr lang="en-GB" dirty="0"/>
              <a:t>MS Teams (II)</a:t>
            </a:r>
            <a:endParaRPr lang="en-BG" dirty="0"/>
          </a:p>
        </p:txBody>
      </p:sp>
      <p:sp>
        <p:nvSpPr>
          <p:cNvPr id="3" name="Content Placeholder 2">
            <a:extLst>
              <a:ext uri="{FF2B5EF4-FFF2-40B4-BE49-F238E27FC236}">
                <a16:creationId xmlns:a16="http://schemas.microsoft.com/office/drawing/2014/main" id="{E85221C8-E3B6-A045-00F9-574364017DF4}"/>
              </a:ext>
            </a:extLst>
          </p:cNvPr>
          <p:cNvSpPr>
            <a:spLocks noGrp="1"/>
          </p:cNvSpPr>
          <p:nvPr>
            <p:ph idx="1"/>
          </p:nvPr>
        </p:nvSpPr>
        <p:spPr>
          <a:xfrm>
            <a:off x="266700" y="1114425"/>
            <a:ext cx="11658600" cy="5186363"/>
          </a:xfrm>
        </p:spPr>
        <p:txBody>
          <a:bodyPr/>
          <a:lstStyle/>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Записване и транскрипции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потребителите да записват срещи, под формата на аудио, видео и споделено съдържание. Той също така предоставя възможности за автоматично транскрибиране и водене на бележки от срещи, което улеснява лесното преглеждане и позоваване на дискусиите по време на срещите.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Планиране на срещи и интеграция с календара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интегрира с Microsoft Outlook и други календарни приложения, което улеснява планирането и присъединяването към срещи директно от вашия календар. Той също така изпраща напомняния и известия за срещи.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Събития на живо и уебинари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поддържа организиране на събития на живо и уебинари, като по този начин позволява провеждането на по-големи събития. Той предоставя функции като регистрация, управление на участниците, въпроси и отговори и продуцентски възможности за излъчване на събития от професионален клас.</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Сътрудничество и споделяне на файлове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интегрирано споделяне и съхранение на файлове чрез SharePoint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OneDrive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което позволява на участниците да имат достъп, да споделят и да си сътрудничат по файлове в рамките на платформата. Това рационализира сътрудничеството и централизира ресурсите на проекта.</a:t>
            </a:r>
            <a:endParaRPr lang="en-BG" dirty="0"/>
          </a:p>
        </p:txBody>
      </p:sp>
      <p:sp>
        <p:nvSpPr>
          <p:cNvPr id="4" name="Footer Placeholder 3">
            <a:extLst>
              <a:ext uri="{FF2B5EF4-FFF2-40B4-BE49-F238E27FC236}">
                <a16:creationId xmlns:a16="http://schemas.microsoft.com/office/drawing/2014/main" id="{2730695A-193F-0DC0-D9F6-CFB380E567F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49651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67B7-757C-5867-6D70-0D8D42C1B2BF}"/>
              </a:ext>
            </a:extLst>
          </p:cNvPr>
          <p:cNvSpPr>
            <a:spLocks noGrp="1"/>
          </p:cNvSpPr>
          <p:nvPr>
            <p:ph type="title"/>
          </p:nvPr>
        </p:nvSpPr>
        <p:spPr>
          <a:xfrm>
            <a:off x="0" y="1"/>
            <a:ext cx="12192000" cy="914400"/>
          </a:xfrm>
        </p:spPr>
        <p:txBody>
          <a:bodyPr/>
          <a:lstStyle/>
          <a:p>
            <a:r>
              <a:rPr lang="bg-BG" dirty="0"/>
              <a:t>Платформа за видеовръзка </a:t>
            </a:r>
            <a:r>
              <a:rPr lang="en-GB" dirty="0"/>
              <a:t>MS Teams (III)</a:t>
            </a:r>
            <a:endParaRPr lang="en-BG" dirty="0"/>
          </a:p>
        </p:txBody>
      </p:sp>
      <p:sp>
        <p:nvSpPr>
          <p:cNvPr id="3" name="Content Placeholder 2">
            <a:extLst>
              <a:ext uri="{FF2B5EF4-FFF2-40B4-BE49-F238E27FC236}">
                <a16:creationId xmlns:a16="http://schemas.microsoft.com/office/drawing/2014/main" id="{9E743DC7-159E-E1F3-853C-A676CBF116E6}"/>
              </a:ext>
            </a:extLst>
          </p:cNvPr>
          <p:cNvSpPr>
            <a:spLocks noGrp="1"/>
          </p:cNvSpPr>
          <p:nvPr>
            <p:ph idx="1"/>
          </p:nvPr>
        </p:nvSpPr>
        <p:spPr>
          <a:xfrm>
            <a:off x="295276" y="1152525"/>
            <a:ext cx="11544300" cy="5148263"/>
          </a:xfrm>
        </p:spPr>
        <p:txBody>
          <a:bodyPr/>
          <a:lstStyle/>
          <a:p>
            <a:pPr marL="342900" lvl="0" indent="-342900" algn="just">
              <a:lnSpc>
                <a:spcPct val="107000"/>
              </a:lnSpc>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Интеграция с Microsoft 365</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интегрира безпроблемно с други инструменти на Microsoft 365, като Word, Excel, PowerPoint и SharePoint. Това позволява на потребителите да имат достъп и да си сътрудничат по файлове, да стартират срещи и да работят в рамките на познатите приложения на Microsoft.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Сигурност и съответствие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дава приоритет на сигурността и съответствието с функции като криптирана комуникация, многофакторно удостоверяване, контрол за защита на данните и съответствие с индустриалните стандарти (като GDPR и HIPAA) за защита на чувствителна информация.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Съвместимост с различни платформи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наличен на различни устройства и платформи, включително Windows,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macOS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Android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уеб браузъри. Това гарантира, че участниците могат да се присъединяват към срещи от предпочитаните от тях устройства и операционни системи.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4937125"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широко приет от бизнеса и организациите, тъй като предоставя цялостно решение за комуникация, сътрудничество и виртуални срещи в рамките на екосистемата на Microsoft. </a:t>
            </a:r>
            <a:endParaRPr lang="en-BG" dirty="0"/>
          </a:p>
        </p:txBody>
      </p:sp>
      <p:sp>
        <p:nvSpPr>
          <p:cNvPr id="4" name="Footer Placeholder 3">
            <a:extLst>
              <a:ext uri="{FF2B5EF4-FFF2-40B4-BE49-F238E27FC236}">
                <a16:creationId xmlns:a16="http://schemas.microsoft.com/office/drawing/2014/main" id="{ADF63055-FCB5-0125-340D-188528E78AE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D77C6DEA-56B0-7184-FE7A-06FF2220F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4" y="4033442"/>
            <a:ext cx="4552951" cy="2561035"/>
          </a:xfrm>
          <a:prstGeom prst="rect">
            <a:avLst/>
          </a:prstGeom>
        </p:spPr>
      </p:pic>
    </p:spTree>
    <p:extLst>
      <p:ext uri="{BB962C8B-B14F-4D97-AF65-F5344CB8AC3E}">
        <p14:creationId xmlns:p14="http://schemas.microsoft.com/office/powerpoint/2010/main" val="244971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75A1-AA4D-4F73-551A-5DF00700DBA4}"/>
              </a:ext>
            </a:extLst>
          </p:cNvPr>
          <p:cNvSpPr>
            <a:spLocks noGrp="1"/>
          </p:cNvSpPr>
          <p:nvPr>
            <p:ph type="title"/>
          </p:nvPr>
        </p:nvSpPr>
        <p:spPr/>
        <p:txBody>
          <a:bodyPr/>
          <a:lstStyle/>
          <a:p>
            <a:r>
              <a:rPr lang="bg-BG" dirty="0"/>
              <a:t>Платформа за видеовръзка </a:t>
            </a:r>
            <a:r>
              <a:rPr lang="en-GB" dirty="0"/>
              <a:t>Google Meet (I)</a:t>
            </a:r>
            <a:endParaRPr lang="en-BG" dirty="0"/>
          </a:p>
        </p:txBody>
      </p:sp>
      <p:sp>
        <p:nvSpPr>
          <p:cNvPr id="3" name="Content Placeholder 2">
            <a:extLst>
              <a:ext uri="{FF2B5EF4-FFF2-40B4-BE49-F238E27FC236}">
                <a16:creationId xmlns:a16="http://schemas.microsoft.com/office/drawing/2014/main" id="{EB65B55C-60F5-FF1F-B1A9-C14DD34BCC0C}"/>
              </a:ext>
            </a:extLst>
          </p:cNvPr>
          <p:cNvSpPr>
            <a:spLocks noGrp="1"/>
          </p:cNvSpPr>
          <p:nvPr>
            <p:ph idx="1"/>
          </p:nvPr>
        </p:nvSpPr>
        <p:spPr>
          <a:xfrm>
            <a:off x="228600" y="1620838"/>
            <a:ext cx="11687175" cy="4679950"/>
          </a:xfrm>
        </p:spPr>
        <p:txBody>
          <a:bodyPr/>
          <a:lstStyle/>
          <a:p>
            <a:pPr marL="0" indent="0">
              <a:buNone/>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софтуер за видеоконференции, разработен от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който предоставя платформа за онлайн срещи, видеоразговори и сътрудничество.</a:t>
            </a:r>
            <a:r>
              <a:rPr lang="en-US" sz="1800" dirty="0">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Ето някои основни аспекти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Видео- и аудиоконференции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участниците да участват във висококачествена видео- и аудиокомуникация, което позволява взаимодействие лице в лице и ясни аудиоразговори.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Споделяне на екрани и презентации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могат да споделят своите екрани, приложения или конкретни раздели по време на срещите. Тази функция улеснява презентациите, споделянето на документи и съвместната работа.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Чат и съобщения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включва функция за чат, която позволява текстова комуникация по време на срещите. Участниците могат да изпращат съобщения до отделни лица или до цялата група, като по този начин насърчават дискусиите и споделянето на информация в реално време.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BG" dirty="0"/>
          </a:p>
        </p:txBody>
      </p:sp>
      <p:sp>
        <p:nvSpPr>
          <p:cNvPr id="4" name="Footer Placeholder 3">
            <a:extLst>
              <a:ext uri="{FF2B5EF4-FFF2-40B4-BE49-F238E27FC236}">
                <a16:creationId xmlns:a16="http://schemas.microsoft.com/office/drawing/2014/main" id="{E50B644D-7AC7-0CB2-9E06-F6607475A49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8B2BD0B6-FE8B-50CE-4DAB-2A8E0EC74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4940350"/>
            <a:ext cx="2647950" cy="1303288"/>
          </a:xfrm>
          <a:prstGeom prst="rect">
            <a:avLst/>
          </a:prstGeom>
        </p:spPr>
      </p:pic>
    </p:spTree>
    <p:extLst>
      <p:ext uri="{BB962C8B-B14F-4D97-AF65-F5344CB8AC3E}">
        <p14:creationId xmlns:p14="http://schemas.microsoft.com/office/powerpoint/2010/main" val="385759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solidFill>
                  <a:schemeClr val="tx1">
                    <a:lumMod val="85000"/>
                    <a:lumOff val="15000"/>
                  </a:schemeClr>
                </a:solidFill>
              </a:rPr>
              <a:t>В тази тема ще научите:</a:t>
            </a:r>
            <a:endParaRPr lang="en-GB" dirty="0">
              <a:solidFill>
                <a:schemeClr val="tx1">
                  <a:lumMod val="85000"/>
                  <a:lumOff val="15000"/>
                </a:schemeClr>
              </a:solidFill>
            </a:endParaRPr>
          </a:p>
        </p:txBody>
      </p:sp>
      <p:sp>
        <p:nvSpPr>
          <p:cNvPr id="10" name="Footer Placeholder 9"/>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Content Placeholder 4"/>
          <p:cNvSpPr>
            <a:spLocks noGrp="1"/>
          </p:cNvSpPr>
          <p:nvPr>
            <p:ph idx="1"/>
          </p:nvPr>
        </p:nvSpPr>
        <p:spPr/>
        <p:txBody>
          <a:bodyPr/>
          <a:lstStyle/>
          <a:p>
            <a:pPr marL="342900" lvl="0" indent="-342900">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Кои са най-популярните платформи за видеовръзка и какви са основните им функционални особености;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bg-BG"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Какви са основните стратегии при различни условия за използване на дигитални технологии за комуникация (напр. избор при достъп до различни видове мрежи и устройства);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Как да предлагате и избирате най-подходящи дигитални технологии и инструменти за общуване и сътрудничество спрямо конкретни технологични възможности и ограничения в професионален и личен контекст.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Symbol" pitchFamily="2" charset="2"/>
              <a:buChar char=""/>
            </a:pPr>
            <a:r>
              <a:rPr lang="bg-BG" sz="1800" dirty="0">
                <a:solidFill>
                  <a:srgbClr val="000000"/>
                </a:solidFill>
                <a:latin typeface="Cambria" panose="02040503050406030204" pitchFamily="18" charset="0"/>
                <a:cs typeface="Times New Roman" panose="02020603050405020304" pitchFamily="18" charset="0"/>
              </a:rPr>
              <a:t>Нови понятия:</a:t>
            </a:r>
            <a:endParaRPr lang="en-BG" sz="1800" dirty="0">
              <a:solidFill>
                <a:srgbClr val="000000"/>
              </a:solidFill>
              <a:latin typeface="Cambria" panose="02040503050406030204" pitchFamily="18" charset="0"/>
              <a:cs typeface="Times New Roman" panose="02020603050405020304" pitchFamily="18" charset="0"/>
            </a:endParaRPr>
          </a:p>
          <a:p>
            <a:endParaRPr lang="en-GB" dirty="0"/>
          </a:p>
        </p:txBody>
      </p:sp>
      <p:graphicFrame>
        <p:nvGraphicFramePr>
          <p:cNvPr id="2" name="Table 1">
            <a:extLst>
              <a:ext uri="{FF2B5EF4-FFF2-40B4-BE49-F238E27FC236}">
                <a16:creationId xmlns:a16="http://schemas.microsoft.com/office/drawing/2014/main" id="{89777F3F-3986-6312-201D-75CE2061BA93}"/>
              </a:ext>
            </a:extLst>
          </p:cNvPr>
          <p:cNvGraphicFramePr>
            <a:graphicFrameLocks noGrp="1"/>
          </p:cNvGraphicFramePr>
          <p:nvPr>
            <p:extLst>
              <p:ext uri="{D42A27DB-BD31-4B8C-83A1-F6EECF244321}">
                <p14:modId xmlns:p14="http://schemas.microsoft.com/office/powerpoint/2010/main" val="1952844428"/>
              </p:ext>
            </p:extLst>
          </p:nvPr>
        </p:nvGraphicFramePr>
        <p:xfrm>
          <a:off x="2886075" y="4532789"/>
          <a:ext cx="6277927" cy="1125061"/>
        </p:xfrm>
        <a:graphic>
          <a:graphicData uri="http://schemas.openxmlformats.org/drawingml/2006/table">
            <a:tbl>
              <a:tblPr firstRow="1" firstCol="1" bandRow="1">
                <a:tableStyleId>{5C22544A-7EE6-4342-B048-85BDC9FD1C3A}</a:tableStyleId>
              </a:tblPr>
              <a:tblGrid>
                <a:gridCol w="2119408">
                  <a:extLst>
                    <a:ext uri="{9D8B030D-6E8A-4147-A177-3AD203B41FA5}">
                      <a16:colId xmlns:a16="http://schemas.microsoft.com/office/drawing/2014/main" val="3605797438"/>
                    </a:ext>
                  </a:extLst>
                </a:gridCol>
                <a:gridCol w="4158519">
                  <a:extLst>
                    <a:ext uri="{9D8B030D-6E8A-4147-A177-3AD203B41FA5}">
                      <a16:colId xmlns:a16="http://schemas.microsoft.com/office/drawing/2014/main" val="228427306"/>
                    </a:ext>
                  </a:extLst>
                </a:gridCol>
              </a:tblGrid>
              <a:tr h="283663">
                <a:tc>
                  <a:txBody>
                    <a:bodyPr/>
                    <a:lstStyle/>
                    <a:p>
                      <a:pPr algn="l">
                        <a:lnSpc>
                          <a:spcPct val="107000"/>
                        </a:lnSpc>
                        <a:spcAft>
                          <a:spcPts val="800"/>
                        </a:spcAft>
                      </a:pPr>
                      <a:r>
                        <a:rPr lang="bg-BG" sz="1200">
                          <a:effectLst/>
                        </a:rPr>
                        <a:t>Понятие</a:t>
                      </a:r>
                      <a:endParaRPr lang="en-BG"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bg-BG" sz="1200">
                          <a:effectLst/>
                        </a:rPr>
                        <a:t>Описание</a:t>
                      </a:r>
                      <a:endParaRPr lang="en-BG"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4084436"/>
                  </a:ext>
                </a:extLst>
              </a:tr>
              <a:tr h="841398">
                <a:tc>
                  <a:txBody>
                    <a:bodyPr/>
                    <a:lstStyle/>
                    <a:p>
                      <a:pPr algn="l">
                        <a:lnSpc>
                          <a:spcPct val="107000"/>
                        </a:lnSpc>
                        <a:spcAft>
                          <a:spcPts val="800"/>
                        </a:spcAft>
                      </a:pPr>
                      <a:r>
                        <a:rPr lang="bg-BG" sz="1000">
                          <a:effectLst/>
                        </a:rPr>
                        <a:t>Платформа за видеовръзка</a:t>
                      </a:r>
                      <a:endParaRPr lang="en-BG"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800"/>
                        </a:spcAft>
                      </a:pPr>
                      <a:r>
                        <a:rPr lang="bg-BG" sz="1000" dirty="0">
                          <a:effectLst/>
                        </a:rPr>
                        <a:t>Позната и като Софтуер за видеоконферентна връзка. Позволява аудио- и визуална комуникация в реално време между множество участници, намиращи се на различни места, чрез използване на свързани с интернет устройства.</a:t>
                      </a:r>
                      <a:endParaRPr lang="en-BG"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46898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6E51-2208-97EC-02F7-C830E08CA41D}"/>
              </a:ext>
            </a:extLst>
          </p:cNvPr>
          <p:cNvSpPr>
            <a:spLocks noGrp="1"/>
          </p:cNvSpPr>
          <p:nvPr>
            <p:ph type="title"/>
          </p:nvPr>
        </p:nvSpPr>
        <p:spPr/>
        <p:txBody>
          <a:bodyPr/>
          <a:lstStyle/>
          <a:p>
            <a:r>
              <a:rPr lang="bg-BG" dirty="0"/>
              <a:t>Платформа за видеовръзка </a:t>
            </a:r>
            <a:r>
              <a:rPr lang="en-GB" dirty="0"/>
              <a:t>Google Meet (II)</a:t>
            </a:r>
            <a:endParaRPr lang="en-BG" dirty="0"/>
          </a:p>
        </p:txBody>
      </p:sp>
      <p:sp>
        <p:nvSpPr>
          <p:cNvPr id="3" name="Content Placeholder 2">
            <a:extLst>
              <a:ext uri="{FF2B5EF4-FFF2-40B4-BE49-F238E27FC236}">
                <a16:creationId xmlns:a16="http://schemas.microsoft.com/office/drawing/2014/main" id="{44DA20A8-FDCF-4E85-C0EE-DD2B72E611FA}"/>
              </a:ext>
            </a:extLst>
          </p:cNvPr>
          <p:cNvSpPr>
            <a:spLocks noGrp="1"/>
          </p:cNvSpPr>
          <p:nvPr>
            <p:ph idx="1"/>
          </p:nvPr>
        </p:nvSpPr>
        <p:spPr>
          <a:xfrm>
            <a:off x="276224" y="1620838"/>
            <a:ext cx="11601451" cy="4679950"/>
          </a:xfrm>
        </p:spPr>
        <p:txBody>
          <a:bodyPr/>
          <a:lstStyle/>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Планиране на срещи и интеграция с календара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интегрира безпроблемно с Календара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което улеснява планирането и присъединяването към срещи директно от календара. Той също така изпраща напомняния и известия за срещи.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Записване и субтитриране на живо</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потребителите да записват срещи, като заснемат аудио, видео и споделено съдържание. Тя предлага и субтитриране на живо за достъпност, като осигурява субтитри в реално време по време на срещата.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Проследяване на присъствието и ангажираността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предоставя възможност за проследяване на присъствието, което позволява на домакините да видят кой е присъствал на срещата. Той предлага и функции за ангажираност, като вдигане на ръце, анкети и въпроси и отговори, за да насърчи активното участие.</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Събития на живо и уебинари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поддържа организиране на събития на живо и уебинари чрез своя придружаващ продукт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for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Webinars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Той предлага функции като регистрация, контрол на модератора и инструменти за взаимодействие с аудиторията.</a:t>
            </a:r>
            <a:endParaRPr lang="en-BG" dirty="0"/>
          </a:p>
        </p:txBody>
      </p:sp>
      <p:sp>
        <p:nvSpPr>
          <p:cNvPr id="4" name="Footer Placeholder 3">
            <a:extLst>
              <a:ext uri="{FF2B5EF4-FFF2-40B4-BE49-F238E27FC236}">
                <a16:creationId xmlns:a16="http://schemas.microsoft.com/office/drawing/2014/main" id="{3B09F218-5CED-10C7-84B9-4546BF93AFCE}"/>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71913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F26F-9C4C-80C5-02BD-793970A47F74}"/>
              </a:ext>
            </a:extLst>
          </p:cNvPr>
          <p:cNvSpPr>
            <a:spLocks noGrp="1"/>
          </p:cNvSpPr>
          <p:nvPr>
            <p:ph type="title"/>
          </p:nvPr>
        </p:nvSpPr>
        <p:spPr/>
        <p:txBody>
          <a:bodyPr/>
          <a:lstStyle/>
          <a:p>
            <a:r>
              <a:rPr lang="bg-BG" dirty="0"/>
              <a:t>Платформа за видеовръзка </a:t>
            </a:r>
            <a:r>
              <a:rPr lang="en-GB" dirty="0"/>
              <a:t>Google Meet (III)</a:t>
            </a:r>
            <a:endParaRPr lang="en-BG" dirty="0"/>
          </a:p>
        </p:txBody>
      </p:sp>
      <p:sp>
        <p:nvSpPr>
          <p:cNvPr id="3" name="Content Placeholder 2">
            <a:extLst>
              <a:ext uri="{FF2B5EF4-FFF2-40B4-BE49-F238E27FC236}">
                <a16:creationId xmlns:a16="http://schemas.microsoft.com/office/drawing/2014/main" id="{98D6DE5D-1125-7C10-8069-DDC63FD0F78C}"/>
              </a:ext>
            </a:extLst>
          </p:cNvPr>
          <p:cNvSpPr>
            <a:spLocks noGrp="1"/>
          </p:cNvSpPr>
          <p:nvPr>
            <p:ph idx="1"/>
          </p:nvPr>
        </p:nvSpPr>
        <p:spPr>
          <a:xfrm>
            <a:off x="247650" y="1620838"/>
            <a:ext cx="11572875" cy="4679950"/>
          </a:xfrm>
        </p:spPr>
        <p:txBody>
          <a:bodyPr/>
          <a:lstStyle/>
          <a:p>
            <a:pPr marL="342900" lvl="0" indent="-342900" algn="just">
              <a:lnSpc>
                <a:spcPct val="107000"/>
              </a:lnSpc>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Сътрудничество и споделяне на файлове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интегрира с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Drive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като дава възможност на участниците да имат достъп и да споделят файлове по време на срещите. Тя рационализира сътрудничеството, като осигурява достъп в реално време до споделени документи и ресурси на проекта.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Сигурност и поверителност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дава приоритет на сигурността и неприкосновеността на личния живот с криптиране, контрол на срещите и мерки за предотвратяване на неоторизиран достъп. Той е в съответствие с индустриалните стандарти за сигурност и разпоредбите за защита на личните данни.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8"/>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Съвместимост с различни платформи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достъпна за различни устройства и платформи, включително уеб браузъри, Windows,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macOS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iOS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Android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Това позволява на участниците да се присъединяват към срещи от предпочитаните от тях устройства и операционни системи.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използва широко от частни лица, фирми и образователни институции поради интеграцията си с други услуги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лесната употреба и надеждната работа.</a:t>
            </a:r>
            <a:endParaRPr lang="en-BG" dirty="0"/>
          </a:p>
        </p:txBody>
      </p:sp>
      <p:sp>
        <p:nvSpPr>
          <p:cNvPr id="4" name="Footer Placeholder 3">
            <a:extLst>
              <a:ext uri="{FF2B5EF4-FFF2-40B4-BE49-F238E27FC236}">
                <a16:creationId xmlns:a16="http://schemas.microsoft.com/office/drawing/2014/main" id="{F5F2CF57-6994-5BF1-1CB2-9488D932900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28181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D0CF-0362-DF2A-F714-C5FB21A08566}"/>
              </a:ext>
            </a:extLst>
          </p:cNvPr>
          <p:cNvSpPr>
            <a:spLocks noGrp="1"/>
          </p:cNvSpPr>
          <p:nvPr>
            <p:ph type="title"/>
          </p:nvPr>
        </p:nvSpPr>
        <p:spPr>
          <a:xfrm>
            <a:off x="0" y="1"/>
            <a:ext cx="12192000" cy="1244600"/>
          </a:xfrm>
        </p:spPr>
        <p:txBody>
          <a:bodyPr>
            <a:normAutofit fontScale="90000"/>
          </a:bodyPr>
          <a:lstStyle/>
          <a:p>
            <a:r>
              <a:rPr lang="bg-BG" dirty="0"/>
              <a:t>Основни стратегии за използване на дигитални технологии за комуникация при различни условия</a:t>
            </a:r>
            <a:endParaRPr lang="en-BG" dirty="0"/>
          </a:p>
        </p:txBody>
      </p:sp>
      <p:sp>
        <p:nvSpPr>
          <p:cNvPr id="3" name="Content Placeholder 2">
            <a:extLst>
              <a:ext uri="{FF2B5EF4-FFF2-40B4-BE49-F238E27FC236}">
                <a16:creationId xmlns:a16="http://schemas.microsoft.com/office/drawing/2014/main" id="{2E681BCE-6E64-7109-7B2A-4B9F9E1B3B15}"/>
              </a:ext>
            </a:extLst>
          </p:cNvPr>
          <p:cNvSpPr>
            <a:spLocks noGrp="1"/>
          </p:cNvSpPr>
          <p:nvPr>
            <p:ph idx="1"/>
          </p:nvPr>
        </p:nvSpPr>
        <p:spPr>
          <a:xfrm>
            <a:off x="371474" y="1323975"/>
            <a:ext cx="8096251" cy="4976813"/>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Когато използвате софтуер за видеоконференции за комуникация при различни условия, ето някои основни стратегии, които трябва да вземете предвид в зависимост от условията на мрежата и достъпността на устройствата: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Стабилна мрежова връзка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757238" lvl="0" indent="-398463"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Използвайте кабелна интернет връзка, когато е възможно, за по-стабилна и надеждна връзка.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757238" lvl="0" indent="-398463"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Уверете се, че честотната лента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bandwidth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на мрежата е достатъчна, за да поддържа видео и аудио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стрийминг</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без прекъсвания.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757238" lvl="0" indent="-398463" algn="just">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Изберете софтуер за видеоконференции, който има адаптивен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битрейт</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поточно предаване и регулира качеството на видеото и аудиото въз основа на условията на мрежата, за да оптимизира разговора.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805ABE4-F17A-1BDC-85B8-50EB6CA6602E}"/>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1206AFC0-84B6-E127-8474-D0E5EF298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921" y="1985963"/>
            <a:ext cx="3395054" cy="3627437"/>
          </a:xfrm>
          <a:prstGeom prst="rect">
            <a:avLst/>
          </a:prstGeom>
        </p:spPr>
      </p:pic>
    </p:spTree>
    <p:extLst>
      <p:ext uri="{BB962C8B-B14F-4D97-AF65-F5344CB8AC3E}">
        <p14:creationId xmlns:p14="http://schemas.microsoft.com/office/powerpoint/2010/main" val="818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25B8-3889-9E6B-87BD-D56C603EE208}"/>
              </a:ext>
            </a:extLst>
          </p:cNvPr>
          <p:cNvSpPr>
            <a:spLocks noGrp="1"/>
          </p:cNvSpPr>
          <p:nvPr>
            <p:ph type="title"/>
          </p:nvPr>
        </p:nvSpPr>
        <p:spPr/>
        <p:txBody>
          <a:bodyPr>
            <a:normAutofit fontScale="90000"/>
          </a:bodyPr>
          <a:lstStyle/>
          <a:p>
            <a:r>
              <a:rPr lang="bg-BG" dirty="0"/>
              <a:t>Основни стратегии за използване на дигитални технологии за комуникация при различни условия</a:t>
            </a:r>
            <a:endParaRPr lang="en-BG" dirty="0"/>
          </a:p>
        </p:txBody>
      </p:sp>
      <p:sp>
        <p:nvSpPr>
          <p:cNvPr id="3" name="Content Placeholder 2">
            <a:extLst>
              <a:ext uri="{FF2B5EF4-FFF2-40B4-BE49-F238E27FC236}">
                <a16:creationId xmlns:a16="http://schemas.microsoft.com/office/drawing/2014/main" id="{B3A52F2C-A593-55DC-A6E0-6C61A45FB3DA}"/>
              </a:ext>
            </a:extLst>
          </p:cNvPr>
          <p:cNvSpPr>
            <a:spLocks noGrp="1"/>
          </p:cNvSpPr>
          <p:nvPr>
            <p:ph idx="1"/>
          </p:nvPr>
        </p:nvSpPr>
        <p:spPr>
          <a:xfrm>
            <a:off x="381000" y="1838324"/>
            <a:ext cx="11468100" cy="4462463"/>
          </a:xfrm>
        </p:spPr>
        <p:txBody>
          <a:bodyPr/>
          <a:lstStyle/>
          <a:p>
            <a:pPr marL="342900" lvl="0" indent="-342900" algn="just">
              <a:lnSpc>
                <a:spcPct val="107000"/>
              </a:lnSpc>
              <a:buFont typeface="+mj-lt"/>
              <a:buAutoNum type="arabicPeriod" startAt="2"/>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Нестабилна мрежова връзка или ниска честотна лента </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bandwidth</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719138" lvl="0" indent="-360363" algn="just">
              <a:lnSpc>
                <a:spcPct val="107000"/>
              </a:lnSpc>
              <a:buFont typeface="Symbol" pitchFamily="2" charset="2"/>
              <a:buChar char=""/>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Ако мрежовата връзка е нестабилна или наличната честотна лента е ограничена, помислете за намаляване на качеството на видеото или за преминаване към режим само за аудио. Това може да помогне за поддържане на аудио комуникацията дори при трудни мрежови условия.</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719138" lvl="0" indent="-360363" algn="just">
              <a:lnSpc>
                <a:spcPct val="107000"/>
              </a:lnSpc>
              <a:buFont typeface="Symbol" pitchFamily="2" charset="2"/>
              <a:buChar char=""/>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Дайте приоритет на яснотата на звука пред качеството на видеото, за да гарантирате, че комуникацията ще остане непрекъсната.</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3"/>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Достъп до различни видове мрежи</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719138" indent="-360363" algn="just">
              <a:lnSpc>
                <a:spcPct val="107000"/>
              </a:lnSpc>
              <a:buFont typeface="Symbol" pitchFamily="2" charset="2"/>
              <a:buChar char=""/>
            </a:pPr>
            <a:r>
              <a:rPr lang="bg-BG" sz="1400" dirty="0">
                <a:latin typeface="Cambria" panose="02040503050406030204" pitchFamily="18" charset="0"/>
                <a:cs typeface="Times New Roman" panose="02020603050405020304" pitchFamily="18" charset="0"/>
              </a:rPr>
              <a:t>Когато използвате софтуер за видеоконферентна връзка в обществени или ненадеждни мрежи, като например обществена </a:t>
            </a:r>
            <a:r>
              <a:rPr lang="bg-BG" sz="1400" dirty="0" err="1">
                <a:latin typeface="Cambria" panose="02040503050406030204" pitchFamily="18" charset="0"/>
                <a:cs typeface="Times New Roman" panose="02020603050405020304" pitchFamily="18" charset="0"/>
              </a:rPr>
              <a:t>Wi-Fi</a:t>
            </a:r>
            <a:r>
              <a:rPr lang="bg-BG" sz="1400" dirty="0">
                <a:latin typeface="Cambria" panose="02040503050406030204" pitchFamily="18" charset="0"/>
                <a:cs typeface="Times New Roman" panose="02020603050405020304" pitchFamily="18" charset="0"/>
              </a:rPr>
              <a:t> мрежа, помислете за използване на виртуална частна мрежа (VPN), за да криптирате интернет връзката си и да повишите сигурността.</a:t>
            </a:r>
            <a:endParaRPr lang="en-BG" sz="1400" dirty="0">
              <a:latin typeface="Cambria" panose="02040503050406030204" pitchFamily="18" charset="0"/>
              <a:cs typeface="Times New Roman" panose="02020603050405020304" pitchFamily="18" charset="0"/>
            </a:endParaRPr>
          </a:p>
          <a:p>
            <a:pPr marL="719138" indent="-360363" algn="just">
              <a:lnSpc>
                <a:spcPct val="107000"/>
              </a:lnSpc>
              <a:buFont typeface="Symbol" pitchFamily="2" charset="2"/>
              <a:buChar char=""/>
            </a:pPr>
            <a:r>
              <a:rPr lang="bg-BG" sz="1400" dirty="0">
                <a:latin typeface="Cambria" panose="02040503050406030204" pitchFamily="18" charset="0"/>
                <a:cs typeface="Times New Roman" panose="02020603050405020304" pitchFamily="18" charset="0"/>
              </a:rPr>
              <a:t>Ако е възможно, използвайте мрежи с по-висока честотна лента и по-ниска латентност, за да осигурите по-плавно предаване на видео и аудио.</a:t>
            </a:r>
            <a:endParaRPr lang="en-BG" sz="1400" dirty="0">
              <a:latin typeface="Cambria" panose="02040503050406030204" pitchFamily="18" charset="0"/>
              <a:cs typeface="Times New Roman" panose="02020603050405020304" pitchFamily="18" charset="0"/>
            </a:endParaRPr>
          </a:p>
          <a:p>
            <a:pPr marL="719138" indent="-360363" algn="just">
              <a:lnSpc>
                <a:spcPct val="107000"/>
              </a:lnSpc>
              <a:buFont typeface="Symbol" pitchFamily="2" charset="2"/>
              <a:buChar char=""/>
            </a:pPr>
            <a:r>
              <a:rPr lang="bg-BG" sz="1400" dirty="0">
                <a:latin typeface="Cambria" panose="02040503050406030204" pitchFamily="18" charset="0"/>
                <a:cs typeface="Times New Roman" panose="02020603050405020304" pitchFamily="18" charset="0"/>
              </a:rPr>
              <a:t>Тествайте скоростта и качеството на мрежата преди важни срещи, за да установите потенциални проблеми и да предприемете необходимите мерки.</a:t>
            </a:r>
            <a:endParaRPr lang="en-BG" sz="1400" dirty="0">
              <a:latin typeface="Cambria" panose="020405030504060302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A621420-68D9-3EC8-E56B-397B0D48657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733021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DFB9-3E77-07DE-CF99-0DA03A689F28}"/>
              </a:ext>
            </a:extLst>
          </p:cNvPr>
          <p:cNvSpPr>
            <a:spLocks noGrp="1"/>
          </p:cNvSpPr>
          <p:nvPr>
            <p:ph type="title"/>
          </p:nvPr>
        </p:nvSpPr>
        <p:spPr/>
        <p:txBody>
          <a:bodyPr>
            <a:normAutofit fontScale="90000"/>
          </a:bodyPr>
          <a:lstStyle/>
          <a:p>
            <a:r>
              <a:rPr lang="bg-BG" dirty="0"/>
              <a:t>Основни стратегии за използване на дигитални технологии за комуникация при различни условия</a:t>
            </a:r>
            <a:endParaRPr lang="en-BG" dirty="0"/>
          </a:p>
        </p:txBody>
      </p:sp>
      <p:sp>
        <p:nvSpPr>
          <p:cNvPr id="3" name="Content Placeholder 2">
            <a:extLst>
              <a:ext uri="{FF2B5EF4-FFF2-40B4-BE49-F238E27FC236}">
                <a16:creationId xmlns:a16="http://schemas.microsoft.com/office/drawing/2014/main" id="{863B9EA6-C966-2206-3C44-C45CCD2997FC}"/>
              </a:ext>
            </a:extLst>
          </p:cNvPr>
          <p:cNvSpPr>
            <a:spLocks noGrp="1"/>
          </p:cNvSpPr>
          <p:nvPr>
            <p:ph idx="1"/>
          </p:nvPr>
        </p:nvSpPr>
        <p:spPr>
          <a:xfrm>
            <a:off x="400050" y="1620838"/>
            <a:ext cx="7467600" cy="4679950"/>
          </a:xfrm>
        </p:spPr>
        <p:txBody>
          <a:bodyPr/>
          <a:lstStyle/>
          <a:p>
            <a:pPr marL="342900" lvl="0" indent="-342900" algn="just">
              <a:lnSpc>
                <a:spcPct val="107000"/>
              </a:lnSpc>
              <a:buFont typeface="+mj-lt"/>
              <a:buAutoNum type="arabicPeriod" startAt="4"/>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Съображения, свързани с устройствата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852488" lvl="0" indent="-446088"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Уверете се, че устройството ви отговаря на минималните изисквания на софтуера за видеоконференции, за да се гарантира оптимална производителност.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852488" lvl="0" indent="-446088"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Използвайте устройство с надеждна камера и микрофон, за да осигурите ясна видео и аудио комуникация.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852488" lvl="0" indent="-446088"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по-големи срещи или презентации обмислете използването на устройство с по-голям екран или свързване към външен монитор за по-добра видимост.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852488" lvl="0" indent="-446088" algn="just">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използвате мобилно устройство, помислете за стабилизирането му с помощта на стойка или статив, за да поддържате стабилна видеовръзка.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F878968-6C95-D453-EE98-8FBE8B219C5B}"/>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25A73B99-A7E1-A09B-13F7-361B4C3C5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350" y="2517056"/>
            <a:ext cx="3657600" cy="2486025"/>
          </a:xfrm>
          <a:prstGeom prst="rect">
            <a:avLst/>
          </a:prstGeom>
        </p:spPr>
      </p:pic>
    </p:spTree>
    <p:extLst>
      <p:ext uri="{BB962C8B-B14F-4D97-AF65-F5344CB8AC3E}">
        <p14:creationId xmlns:p14="http://schemas.microsoft.com/office/powerpoint/2010/main" val="2653442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BA09-B087-F15B-AB9F-E9781584A39A}"/>
              </a:ext>
            </a:extLst>
          </p:cNvPr>
          <p:cNvSpPr>
            <a:spLocks noGrp="1"/>
          </p:cNvSpPr>
          <p:nvPr>
            <p:ph type="title"/>
          </p:nvPr>
        </p:nvSpPr>
        <p:spPr/>
        <p:txBody>
          <a:bodyPr>
            <a:normAutofit fontScale="90000"/>
          </a:bodyPr>
          <a:lstStyle/>
          <a:p>
            <a:r>
              <a:rPr lang="bg-BG" dirty="0"/>
              <a:t>Основни стратегии за използване на дигитални технологии за комуникация при различни условия</a:t>
            </a:r>
            <a:endParaRPr lang="en-BG" dirty="0"/>
          </a:p>
        </p:txBody>
      </p:sp>
      <p:sp>
        <p:nvSpPr>
          <p:cNvPr id="3" name="Content Placeholder 2">
            <a:extLst>
              <a:ext uri="{FF2B5EF4-FFF2-40B4-BE49-F238E27FC236}">
                <a16:creationId xmlns:a16="http://schemas.microsoft.com/office/drawing/2014/main" id="{ECDD3EAC-663E-A233-D03F-891CB87DDFE6}"/>
              </a:ext>
            </a:extLst>
          </p:cNvPr>
          <p:cNvSpPr>
            <a:spLocks noGrp="1"/>
          </p:cNvSpPr>
          <p:nvPr>
            <p:ph idx="1"/>
          </p:nvPr>
        </p:nvSpPr>
        <p:spPr>
          <a:xfrm>
            <a:off x="428624" y="1620838"/>
            <a:ext cx="11239501" cy="4679950"/>
          </a:xfrm>
        </p:spPr>
        <p:txBody>
          <a:bodyPr/>
          <a:lstStyle/>
          <a:p>
            <a:pPr marL="342900" lvl="0" indent="-342900" algn="just">
              <a:lnSpc>
                <a:spcPct val="107000"/>
              </a:lnSpc>
              <a:buFont typeface="+mj-lt"/>
              <a:buAutoNum type="arabicPeriod" startAt="5"/>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Управление на честотната лента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757238" lvl="0" indent="-398463" algn="just">
              <a:lnSpc>
                <a:spcPct val="107000"/>
              </a:lnSpc>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Ограничете или спрете на пауза дейности, изискващи голяма пропускателна способност в мрежата ви, като например изтегляне на големи файлове или поточно предаване на медии, по време на важни видеоконференции, за да дадете приоритет на пропускателната способност за гладко предаване на видео и аудио.</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757238" lvl="0" indent="-398463" algn="just">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Затворете ненужните приложения или раздели на браузъра, които могат да консумират интернет или системни ресурси и потенциално да повлияят на работата на софтуера за видеоконференции.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359025" indent="0" algn="just">
              <a:lnSpc>
                <a:spcPct val="107000"/>
              </a:lnSpc>
              <a:spcAft>
                <a:spcPts val="800"/>
              </a:spcAft>
              <a:buNone/>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359025"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Не забравяйте, че винаги е полезно да тествате настройките, мрежовата връзка и да се запознаете с функциите на софтуера за видеоконференции преди критични срещи, за да осигурите гладка и успешна комуникация.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27481BA-1A53-6136-A8E9-FABC3D21C37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006DD8A8-EC52-3CB1-726B-92670DDB3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4" y="4221162"/>
            <a:ext cx="2032000" cy="2032000"/>
          </a:xfrm>
          <a:prstGeom prst="rect">
            <a:avLst/>
          </a:prstGeom>
        </p:spPr>
      </p:pic>
    </p:spTree>
    <p:extLst>
      <p:ext uri="{BB962C8B-B14F-4D97-AF65-F5344CB8AC3E}">
        <p14:creationId xmlns:p14="http://schemas.microsoft.com/office/powerpoint/2010/main" val="3793629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6D63-ED04-598E-DD7F-FF053D9C10DF}"/>
              </a:ext>
            </a:extLst>
          </p:cNvPr>
          <p:cNvSpPr>
            <a:spLocks noGrp="1"/>
          </p:cNvSpPr>
          <p:nvPr>
            <p:ph type="title"/>
          </p:nvPr>
        </p:nvSpPr>
        <p:spPr/>
        <p:txBody>
          <a:bodyPr>
            <a:noAutofit/>
          </a:bodyPr>
          <a:lstStyle/>
          <a:p>
            <a:r>
              <a:rPr lang="bg-BG" sz="3200" dirty="0"/>
              <a:t>Избор на подходящи дигитални технологии и инструменти </a:t>
            </a:r>
            <a:br>
              <a:rPr lang="en-US" sz="3200" dirty="0"/>
            </a:br>
            <a:r>
              <a:rPr lang="bg-BG" sz="3200" dirty="0"/>
              <a:t>за общуване и сътрудничество спрямо конкретни технологични възможности и ограничения в професионален и личен контекст (</a:t>
            </a:r>
            <a:r>
              <a:rPr lang="en-US" sz="3200" dirty="0"/>
              <a:t>I)</a:t>
            </a:r>
            <a:endParaRPr lang="en-BG" sz="3200" dirty="0"/>
          </a:p>
        </p:txBody>
      </p:sp>
      <p:sp>
        <p:nvSpPr>
          <p:cNvPr id="3" name="Content Placeholder 2">
            <a:extLst>
              <a:ext uri="{FF2B5EF4-FFF2-40B4-BE49-F238E27FC236}">
                <a16:creationId xmlns:a16="http://schemas.microsoft.com/office/drawing/2014/main" id="{0B0897F9-1F61-105B-F300-C8B60ACC6B54}"/>
              </a:ext>
            </a:extLst>
          </p:cNvPr>
          <p:cNvSpPr>
            <a:spLocks noGrp="1"/>
          </p:cNvSpPr>
          <p:nvPr>
            <p:ph idx="1"/>
          </p:nvPr>
        </p:nvSpPr>
        <p:spPr>
          <a:xfrm>
            <a:off x="400050" y="1620838"/>
            <a:ext cx="11296650" cy="4679950"/>
          </a:xfrm>
        </p:spPr>
        <p:txBody>
          <a:bodyPr wrap="square"/>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Когато избирате цифрови технологии и инструменти за комуникация и сътрудничество в професионален и личен контекст, имайте предвид следните фактори, за да съобразите технологичните възможности и ограничения: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4624388" lvl="0" indent="-407988" algn="just">
              <a:lnSpc>
                <a:spcPct val="107000"/>
              </a:lnSpc>
              <a:spcAft>
                <a:spcPts val="800"/>
              </a:spcAft>
              <a:buFont typeface="+mj-lt"/>
              <a:buAutoNum type="arabicPeriod"/>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Идентифицирайте нуждите си</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Определете конкретните изисквания за комуникация и сътрудничество във вашия контекст. Вземете предвид фактори като брой участници, вид споделяне на съдържание, интеграция със съществуващи системи, изисквания за сигурност и желани функции като видео, чат, съвместна работа с документи и др.</a:t>
            </a:r>
            <a:endParaRPr lang="en-BG" sz="1600" dirty="0">
              <a:latin typeface="Cambria" panose="02040503050406030204" pitchFamily="18" charset="0"/>
              <a:ea typeface="Times New Roman" panose="02020603050405020304" pitchFamily="18" charset="0"/>
              <a:cs typeface="Times New Roman" panose="02020603050405020304" pitchFamily="18" charset="0"/>
            </a:endParaRPr>
          </a:p>
          <a:p>
            <a:pPr marL="4624388" lvl="0" indent="-407988" algn="just">
              <a:lnSpc>
                <a:spcPct val="107000"/>
              </a:lnSpc>
              <a:spcAft>
                <a:spcPts val="800"/>
              </a:spcAft>
              <a:buFont typeface="+mj-lt"/>
              <a:buAutoNum type="arabicPeriod"/>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Оценка на технологичните възможности</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Преценете наличните технологични възможности, включително мрежова инфраструктура, съвместимост на устройствата и системни изисквания. Вземете предвид фактори като широчина на интернет лентата (</a:t>
            </a:r>
            <a:r>
              <a:rPr lang="bg-BG" sz="1600" dirty="0" err="1">
                <a:effectLst/>
                <a:latin typeface="Cambria" panose="02040503050406030204" pitchFamily="18" charset="0"/>
                <a:ea typeface="Times New Roman" panose="02020603050405020304" pitchFamily="18" charset="0"/>
                <a:cs typeface="Times New Roman" panose="02020603050405020304" pitchFamily="18" charset="0"/>
              </a:rPr>
              <a:t>bandwidth</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изчислителна мощност на устройството, съвместимост на операционната система и налични опции за софтуер или платформа.</a:t>
            </a:r>
            <a:endParaRPr lang="en-BG" sz="2400" dirty="0"/>
          </a:p>
        </p:txBody>
      </p:sp>
      <p:sp>
        <p:nvSpPr>
          <p:cNvPr id="4" name="Footer Placeholder 3">
            <a:extLst>
              <a:ext uri="{FF2B5EF4-FFF2-40B4-BE49-F238E27FC236}">
                <a16:creationId xmlns:a16="http://schemas.microsoft.com/office/drawing/2014/main" id="{C2770B4F-B9DD-703B-C12D-A9AA758D800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420FFC51-D5FB-FE36-9ED2-9918FF116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966776"/>
            <a:ext cx="4113327" cy="2992445"/>
          </a:xfrm>
          <a:prstGeom prst="rect">
            <a:avLst/>
          </a:prstGeom>
        </p:spPr>
      </p:pic>
    </p:spTree>
    <p:extLst>
      <p:ext uri="{BB962C8B-B14F-4D97-AF65-F5344CB8AC3E}">
        <p14:creationId xmlns:p14="http://schemas.microsoft.com/office/powerpoint/2010/main" val="2133570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1D23-1518-5ACA-E215-99FDAD1C0F2A}"/>
              </a:ext>
            </a:extLst>
          </p:cNvPr>
          <p:cNvSpPr>
            <a:spLocks noGrp="1"/>
          </p:cNvSpPr>
          <p:nvPr>
            <p:ph type="title"/>
          </p:nvPr>
        </p:nvSpPr>
        <p:spPr/>
        <p:txBody>
          <a:bodyPr>
            <a:noAutofit/>
          </a:bodyPr>
          <a:lstStyle/>
          <a:p>
            <a:r>
              <a:rPr lang="bg-BG" sz="3200" dirty="0"/>
              <a:t>Избор на подходящи дигитални технологии и инструменти </a:t>
            </a:r>
            <a:br>
              <a:rPr lang="en-US" sz="3200" dirty="0"/>
            </a:br>
            <a:r>
              <a:rPr lang="bg-BG" sz="3200" dirty="0"/>
              <a:t>за общуване и сътрудничество спрямо конкретни технологични възможности и ограничения в професионален и личен контекст</a:t>
            </a:r>
            <a:r>
              <a:rPr lang="en-US" sz="3200" dirty="0"/>
              <a:t> </a:t>
            </a:r>
            <a:r>
              <a:rPr lang="bg-BG" sz="3200" dirty="0"/>
              <a:t>(</a:t>
            </a:r>
            <a:r>
              <a:rPr lang="en-US" sz="3200" dirty="0"/>
              <a:t>II)</a:t>
            </a:r>
            <a:endParaRPr lang="en-BG" sz="3200" dirty="0"/>
          </a:p>
        </p:txBody>
      </p:sp>
      <p:sp>
        <p:nvSpPr>
          <p:cNvPr id="3" name="Content Placeholder 2">
            <a:extLst>
              <a:ext uri="{FF2B5EF4-FFF2-40B4-BE49-F238E27FC236}">
                <a16:creationId xmlns:a16="http://schemas.microsoft.com/office/drawing/2014/main" id="{2C4F1E48-3E16-8807-FBD4-9A0395168C92}"/>
              </a:ext>
            </a:extLst>
          </p:cNvPr>
          <p:cNvSpPr>
            <a:spLocks noGrp="1"/>
          </p:cNvSpPr>
          <p:nvPr>
            <p:ph idx="1"/>
          </p:nvPr>
        </p:nvSpPr>
        <p:spPr>
          <a:xfrm>
            <a:off x="295274" y="1620838"/>
            <a:ext cx="7200901" cy="4679950"/>
          </a:xfrm>
        </p:spPr>
        <p:txBody>
          <a:bodyPr/>
          <a:lstStyle/>
          <a:p>
            <a:pPr marL="342900" lvl="0" indent="-342900" algn="just">
              <a:lnSpc>
                <a:spcPct val="107000"/>
              </a:lnSpc>
              <a:spcAft>
                <a:spcPts val="800"/>
              </a:spcAft>
              <a:buFont typeface="+mj-lt"/>
              <a:buAutoNum type="arabicPeriod" startAt="3"/>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Проучете наличните възможности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Извършете задълбочено проучване на наличните цифрови технологии и инструменти. Вземете предвид фактори като надеждност, лекота на използване, мащабируемост, мерки за сигурност, поддръжка на клиенти и потребителски отзиви. Сравнете няколко варианта, за да намерите този, който най-добре отговаря на вашите нужди.</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3"/>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Изпробване и тестване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Винаги, когато е възможно, се възползвайте от безплатните пробни версии или демо версии, за да тествате технологиите и инструментите, преди да направите избора си. Това ви позволява да оцените тяхната производителност, потребителски интерфейс и цялостното потребителско изживяване. Тествайте ги в различни сценарии, за да сте сигурни, че отговарят на вашите специфични изисквания.</a:t>
            </a:r>
            <a:endParaRPr lang="en-BG" dirty="0"/>
          </a:p>
        </p:txBody>
      </p:sp>
      <p:sp>
        <p:nvSpPr>
          <p:cNvPr id="4" name="Footer Placeholder 3">
            <a:extLst>
              <a:ext uri="{FF2B5EF4-FFF2-40B4-BE49-F238E27FC236}">
                <a16:creationId xmlns:a16="http://schemas.microsoft.com/office/drawing/2014/main" id="{08817663-702F-A1CB-BCE6-902234178961}"/>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121A434-0460-F5CA-1D29-FA1B0FCF5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825" y="2615247"/>
            <a:ext cx="3948864" cy="2500947"/>
          </a:xfrm>
          <a:prstGeom prst="rect">
            <a:avLst/>
          </a:prstGeom>
        </p:spPr>
      </p:pic>
    </p:spTree>
    <p:extLst>
      <p:ext uri="{BB962C8B-B14F-4D97-AF65-F5344CB8AC3E}">
        <p14:creationId xmlns:p14="http://schemas.microsoft.com/office/powerpoint/2010/main" val="2163373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94E8-0FDC-1BB3-8DD4-9505657E6FA8}"/>
              </a:ext>
            </a:extLst>
          </p:cNvPr>
          <p:cNvSpPr>
            <a:spLocks noGrp="1"/>
          </p:cNvSpPr>
          <p:nvPr>
            <p:ph type="title"/>
          </p:nvPr>
        </p:nvSpPr>
        <p:spPr/>
        <p:txBody>
          <a:bodyPr>
            <a:noAutofit/>
          </a:bodyPr>
          <a:lstStyle/>
          <a:p>
            <a:r>
              <a:rPr lang="bg-BG" sz="3200" dirty="0"/>
              <a:t>Избор на подходящи дигитални технологии и инструменти </a:t>
            </a:r>
            <a:br>
              <a:rPr lang="en-US" sz="3200" dirty="0"/>
            </a:br>
            <a:r>
              <a:rPr lang="bg-BG" sz="3200" dirty="0"/>
              <a:t>за общуване и сътрудничество спрямо конкретни технологични възможности и ограничения в професионален и личен контекст</a:t>
            </a:r>
            <a:r>
              <a:rPr lang="en-US" sz="3200" dirty="0"/>
              <a:t> </a:t>
            </a:r>
            <a:r>
              <a:rPr lang="bg-BG" sz="3200" dirty="0"/>
              <a:t>(</a:t>
            </a:r>
            <a:r>
              <a:rPr lang="en-US" sz="3200" dirty="0"/>
              <a:t>III)</a:t>
            </a:r>
            <a:endParaRPr lang="en-BG" sz="3200" dirty="0"/>
          </a:p>
        </p:txBody>
      </p:sp>
      <p:sp>
        <p:nvSpPr>
          <p:cNvPr id="3" name="Content Placeholder 2">
            <a:extLst>
              <a:ext uri="{FF2B5EF4-FFF2-40B4-BE49-F238E27FC236}">
                <a16:creationId xmlns:a16="http://schemas.microsoft.com/office/drawing/2014/main" id="{A61D098E-AB44-C967-D29C-DFD6E992AD04}"/>
              </a:ext>
            </a:extLst>
          </p:cNvPr>
          <p:cNvSpPr>
            <a:spLocks noGrp="1"/>
          </p:cNvSpPr>
          <p:nvPr>
            <p:ph idx="1"/>
          </p:nvPr>
        </p:nvSpPr>
        <p:spPr>
          <a:xfrm>
            <a:off x="428624" y="1620838"/>
            <a:ext cx="6705601" cy="4679950"/>
          </a:xfrm>
        </p:spPr>
        <p:txBody>
          <a:bodyPr/>
          <a:lstStyle/>
          <a:p>
            <a:pPr marL="342900" lvl="0" indent="-342900" algn="just">
              <a:lnSpc>
                <a:spcPct val="107000"/>
              </a:lnSpc>
              <a:spcAft>
                <a:spcPts val="800"/>
              </a:spcAft>
              <a:buFont typeface="+mj-lt"/>
              <a:buAutoNum type="arabicPeriod" startAt="5"/>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Помислете за интеграция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Оценете съвместимостта и възможностите за интеграция на цифровите технологии и инструменти с вашите съществуващи системи, приложения и работни процеси. Търсете варианти, които безпроблемно се интегрират с предпочитаните от вас платформи, инструменти за управление на проекти и друг софтуер, използван в професионален или личен контекст.</a:t>
            </a:r>
            <a:endParaRPr lang="en-BG" sz="18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5"/>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Мащабируемост и бъдещи нужди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Помислете за бъдещите си нужди и потенциал за растеж. Изберете цифрови технологии и инструменти, които могат да се мащабират с развитието на изискванията ви или с разширяването на екипа или потребителската ви база. По този начин се избягва необходимостта от честа миграция или преход към нови системи.</a:t>
            </a:r>
            <a:endParaRPr lang="en-BG" dirty="0"/>
          </a:p>
        </p:txBody>
      </p:sp>
      <p:sp>
        <p:nvSpPr>
          <p:cNvPr id="4" name="Footer Placeholder 3">
            <a:extLst>
              <a:ext uri="{FF2B5EF4-FFF2-40B4-BE49-F238E27FC236}">
                <a16:creationId xmlns:a16="http://schemas.microsoft.com/office/drawing/2014/main" id="{6492D96E-01AF-D54E-912A-FCB0E5242A1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3923EB64-3A4A-18ED-92DE-0063CCC21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50" y="2356904"/>
            <a:ext cx="4718049" cy="3133079"/>
          </a:xfrm>
          <a:prstGeom prst="rect">
            <a:avLst/>
          </a:prstGeom>
        </p:spPr>
      </p:pic>
    </p:spTree>
    <p:extLst>
      <p:ext uri="{BB962C8B-B14F-4D97-AF65-F5344CB8AC3E}">
        <p14:creationId xmlns:p14="http://schemas.microsoft.com/office/powerpoint/2010/main" val="623167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35A1-FCA1-229B-DF57-7125974213EC}"/>
              </a:ext>
            </a:extLst>
          </p:cNvPr>
          <p:cNvSpPr>
            <a:spLocks noGrp="1"/>
          </p:cNvSpPr>
          <p:nvPr>
            <p:ph type="title"/>
          </p:nvPr>
        </p:nvSpPr>
        <p:spPr/>
        <p:txBody>
          <a:bodyPr>
            <a:noAutofit/>
          </a:bodyPr>
          <a:lstStyle/>
          <a:p>
            <a:r>
              <a:rPr lang="bg-BG" sz="3200" dirty="0"/>
              <a:t>Избор на подходящи дигитални технологии и инструменти </a:t>
            </a:r>
            <a:br>
              <a:rPr lang="en-US" sz="3200" dirty="0"/>
            </a:br>
            <a:r>
              <a:rPr lang="bg-BG" sz="3200" dirty="0"/>
              <a:t>за общуване и сътрудничество спрямо конкретни технологични възможности и ограничения в професионален и личен контекст</a:t>
            </a:r>
            <a:r>
              <a:rPr lang="en-US" sz="3200" dirty="0"/>
              <a:t> </a:t>
            </a:r>
            <a:r>
              <a:rPr lang="bg-BG" sz="3200" dirty="0"/>
              <a:t>(</a:t>
            </a:r>
            <a:r>
              <a:rPr lang="en-US" sz="3200" dirty="0"/>
              <a:t>IV)</a:t>
            </a:r>
            <a:endParaRPr lang="en-BG" sz="3200" dirty="0"/>
          </a:p>
        </p:txBody>
      </p:sp>
      <p:sp>
        <p:nvSpPr>
          <p:cNvPr id="3" name="Content Placeholder 2">
            <a:extLst>
              <a:ext uri="{FF2B5EF4-FFF2-40B4-BE49-F238E27FC236}">
                <a16:creationId xmlns:a16="http://schemas.microsoft.com/office/drawing/2014/main" id="{E1C7C8D2-A487-6B9A-95B0-0541A05496AC}"/>
              </a:ext>
            </a:extLst>
          </p:cNvPr>
          <p:cNvSpPr>
            <a:spLocks noGrp="1"/>
          </p:cNvSpPr>
          <p:nvPr>
            <p:ph idx="1"/>
          </p:nvPr>
        </p:nvSpPr>
        <p:spPr>
          <a:xfrm>
            <a:off x="4733925" y="1615281"/>
            <a:ext cx="7038976" cy="4679950"/>
          </a:xfrm>
        </p:spPr>
        <p:txBody>
          <a:bodyPr/>
          <a:lstStyle/>
          <a:p>
            <a:pPr marL="342900" lvl="0" indent="-342900" algn="just">
              <a:lnSpc>
                <a:spcPct val="107000"/>
              </a:lnSpc>
              <a:buFont typeface="+mj-lt"/>
              <a:buAutoNum type="arabicPeriod" startAt="7"/>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Обучение и поддръжка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Преценете наличието и качеството на ресурсите за обучение, ръководствата за потребителя, уроците и поддръжката за клиенти, предоставяни от доставчика на технологията или инструмента. Уверете се, че вие и вашият екип имате достъп до адекватна поддръжка, за да увеличите максимално ползите от избраното решение.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7"/>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Бюджетни съображения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Вземете предвид последиците от разходите за цифровите технологии и инструменти, които обмисляте. Преценете моделите на ценообразуване, абонаментните планове и потенциалните допълнителни разходи, като например изисквания за хардуер, интеграции или т.нар.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премиум</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функции. Балансирайте разходите с предлаганите функции и предимства.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91C42FB-26DE-74F9-7E04-307080ADEAA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547884F6-3366-7D39-E676-3185BD397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 y="1704975"/>
            <a:ext cx="4038600" cy="4038600"/>
          </a:xfrm>
          <a:prstGeom prst="rect">
            <a:avLst/>
          </a:prstGeom>
        </p:spPr>
      </p:pic>
    </p:spTree>
    <p:extLst>
      <p:ext uri="{BB962C8B-B14F-4D97-AF65-F5344CB8AC3E}">
        <p14:creationId xmlns:p14="http://schemas.microsoft.com/office/powerpoint/2010/main" val="88339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78CD-AB26-09E8-1D4D-BD180964E429}"/>
              </a:ext>
            </a:extLst>
          </p:cNvPr>
          <p:cNvSpPr>
            <a:spLocks noGrp="1"/>
          </p:cNvSpPr>
          <p:nvPr>
            <p:ph type="title"/>
          </p:nvPr>
        </p:nvSpPr>
        <p:spPr>
          <a:xfrm>
            <a:off x="0" y="0"/>
            <a:ext cx="12192000" cy="904875"/>
          </a:xfrm>
        </p:spPr>
        <p:txBody>
          <a:bodyPr/>
          <a:lstStyle/>
          <a:p>
            <a:r>
              <a:rPr lang="bg-BG" dirty="0"/>
              <a:t>Съдържание</a:t>
            </a:r>
            <a:endParaRPr lang="en-BG" dirty="0"/>
          </a:p>
        </p:txBody>
      </p:sp>
      <p:sp>
        <p:nvSpPr>
          <p:cNvPr id="3" name="Content Placeholder 2">
            <a:extLst>
              <a:ext uri="{FF2B5EF4-FFF2-40B4-BE49-F238E27FC236}">
                <a16:creationId xmlns:a16="http://schemas.microsoft.com/office/drawing/2014/main" id="{0477C978-39E5-9A50-5E84-3CF3724CF204}"/>
              </a:ext>
            </a:extLst>
          </p:cNvPr>
          <p:cNvSpPr>
            <a:spLocks noGrp="1"/>
          </p:cNvSpPr>
          <p:nvPr>
            <p:ph idx="1"/>
          </p:nvPr>
        </p:nvSpPr>
        <p:spPr>
          <a:xfrm>
            <a:off x="0" y="990600"/>
            <a:ext cx="12192000" cy="5310188"/>
          </a:xfrm>
        </p:spPr>
        <p:txBody>
          <a:bodyPr/>
          <a:lstStyle/>
          <a:p>
            <a:pPr marL="460838" indent="-514350">
              <a:buFont typeface="+mj-lt"/>
              <a:buAutoNum type="arabicPeriod"/>
            </a:pPr>
            <a:r>
              <a:rPr lang="bg-BG" dirty="0"/>
              <a:t>Платформи за видеовръзка</a:t>
            </a:r>
          </a:p>
          <a:p>
            <a:pPr marL="890588" indent="-350838">
              <a:tabLst>
                <a:tab pos="615950" algn="l"/>
              </a:tabLst>
            </a:pPr>
            <a:r>
              <a:rPr lang="bg-BG" sz="2000" dirty="0"/>
              <a:t>Основни функционалности на платформите за видеовръзка</a:t>
            </a:r>
          </a:p>
          <a:p>
            <a:pPr marL="890588" indent="-350838">
              <a:tabLst>
                <a:tab pos="615950" algn="l"/>
              </a:tabLst>
            </a:pPr>
            <a:r>
              <a:rPr lang="bg-BG" sz="2000" dirty="0"/>
              <a:t>Типове платформи за видеовръзка</a:t>
            </a:r>
          </a:p>
          <a:p>
            <a:pPr marL="1430338" indent="-492125">
              <a:buFont typeface="Courier New" panose="02070309020205020404" pitchFamily="49" charset="0"/>
              <a:buChar char="o"/>
            </a:pPr>
            <a:r>
              <a:rPr lang="bg-BG" sz="1400" dirty="0"/>
              <a:t>Платформа за видеовръзка </a:t>
            </a:r>
            <a:r>
              <a:rPr lang="en-GB" sz="1400" dirty="0"/>
              <a:t>Zoom</a:t>
            </a:r>
            <a:endParaRPr lang="bg-BG" sz="1400" dirty="0"/>
          </a:p>
          <a:p>
            <a:pPr marL="1430338" indent="-492125">
              <a:buFont typeface="Courier New" panose="02070309020205020404" pitchFamily="49" charset="0"/>
              <a:buChar char="o"/>
            </a:pPr>
            <a:r>
              <a:rPr lang="bg-BG" sz="1400" dirty="0"/>
              <a:t>Платформа за видеовръзка </a:t>
            </a:r>
            <a:r>
              <a:rPr lang="en-GB" sz="1400" dirty="0"/>
              <a:t>Webex</a:t>
            </a:r>
            <a:endParaRPr lang="bg-BG" sz="1400" dirty="0"/>
          </a:p>
          <a:p>
            <a:pPr marL="1430338" indent="-492125">
              <a:buFont typeface="Courier New" panose="02070309020205020404" pitchFamily="49" charset="0"/>
              <a:buChar char="o"/>
            </a:pPr>
            <a:r>
              <a:rPr lang="bg-BG" sz="1400" dirty="0"/>
              <a:t>Платформа за видеовръзка </a:t>
            </a:r>
            <a:r>
              <a:rPr lang="en-GB" sz="1400" dirty="0"/>
              <a:t>MS Teams</a:t>
            </a:r>
            <a:endParaRPr lang="bg-BG" sz="1400" dirty="0"/>
          </a:p>
          <a:p>
            <a:pPr marL="1430338" indent="-492125">
              <a:buFont typeface="Courier New" panose="02070309020205020404" pitchFamily="49" charset="0"/>
              <a:buChar char="o"/>
            </a:pPr>
            <a:r>
              <a:rPr lang="bg-BG" sz="1400" dirty="0"/>
              <a:t>Платформа за видеовръзка </a:t>
            </a:r>
            <a:r>
              <a:rPr lang="en-GB" sz="1400" dirty="0"/>
              <a:t>Google Meet</a:t>
            </a:r>
            <a:endParaRPr lang="bg-BG" sz="1400" dirty="0"/>
          </a:p>
          <a:p>
            <a:pPr marL="460838" indent="-514350">
              <a:buFont typeface="+mj-lt"/>
              <a:buAutoNum type="arabicPeriod" startAt="2"/>
            </a:pPr>
            <a:r>
              <a:rPr lang="bg-BG" dirty="0"/>
              <a:t>Основни стратегии за използване на дигитални технологии за комуникация при различни условия</a:t>
            </a:r>
          </a:p>
          <a:p>
            <a:pPr marL="460838" indent="-514350">
              <a:buFont typeface="+mj-lt"/>
              <a:buAutoNum type="arabicPeriod" startAt="3"/>
            </a:pPr>
            <a:r>
              <a:rPr lang="bg-BG" dirty="0"/>
              <a:t>Избор на подходящи дигитални технологии и инструменти за общуване и сътрудничество спрямо конкретни технологични възможности и ограничения в професионален и личен контекст</a:t>
            </a:r>
          </a:p>
        </p:txBody>
      </p:sp>
      <p:sp>
        <p:nvSpPr>
          <p:cNvPr id="4" name="Footer Placeholder 3">
            <a:extLst>
              <a:ext uri="{FF2B5EF4-FFF2-40B4-BE49-F238E27FC236}">
                <a16:creationId xmlns:a16="http://schemas.microsoft.com/office/drawing/2014/main" id="{FDB5C432-8F40-CBB2-B6C5-7A48ED2EFC51}"/>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673892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CEA7-12E7-58BA-F5A7-69E30BFB57B4}"/>
              </a:ext>
            </a:extLst>
          </p:cNvPr>
          <p:cNvSpPr>
            <a:spLocks noGrp="1"/>
          </p:cNvSpPr>
          <p:nvPr>
            <p:ph type="title"/>
          </p:nvPr>
        </p:nvSpPr>
        <p:spPr/>
        <p:txBody>
          <a:bodyPr>
            <a:noAutofit/>
          </a:bodyPr>
          <a:lstStyle/>
          <a:p>
            <a:r>
              <a:rPr lang="bg-BG" sz="3200" dirty="0"/>
              <a:t>Избор на подходящи дигитални технологии и инструменти </a:t>
            </a:r>
            <a:br>
              <a:rPr lang="en-US" sz="3200" dirty="0"/>
            </a:br>
            <a:r>
              <a:rPr lang="bg-BG" sz="3200" dirty="0"/>
              <a:t>за общуване и сътрудничество спрямо конкретни технологични възможности и ограничения в професионален и личен контекст</a:t>
            </a:r>
            <a:r>
              <a:rPr lang="en-US" sz="3200" dirty="0"/>
              <a:t> </a:t>
            </a:r>
            <a:r>
              <a:rPr lang="bg-BG" sz="3200" dirty="0"/>
              <a:t>(</a:t>
            </a:r>
            <a:r>
              <a:rPr lang="en-US" sz="3200" dirty="0"/>
              <a:t>V)</a:t>
            </a:r>
            <a:endParaRPr lang="en-BG" sz="3200" dirty="0"/>
          </a:p>
        </p:txBody>
      </p:sp>
      <p:sp>
        <p:nvSpPr>
          <p:cNvPr id="3" name="Content Placeholder 2">
            <a:extLst>
              <a:ext uri="{FF2B5EF4-FFF2-40B4-BE49-F238E27FC236}">
                <a16:creationId xmlns:a16="http://schemas.microsoft.com/office/drawing/2014/main" id="{3EA44C9B-FCB5-32B4-B404-18618B9836DD}"/>
              </a:ext>
            </a:extLst>
          </p:cNvPr>
          <p:cNvSpPr>
            <a:spLocks noGrp="1"/>
          </p:cNvSpPr>
          <p:nvPr>
            <p:ph idx="1"/>
          </p:nvPr>
        </p:nvSpPr>
        <p:spPr>
          <a:xfrm>
            <a:off x="466725" y="1620838"/>
            <a:ext cx="11306176" cy="4679950"/>
          </a:xfrm>
        </p:spPr>
        <p:txBody>
          <a:bodyPr/>
          <a:lstStyle/>
          <a:p>
            <a:pPr marL="342900" lvl="0" indent="-342900" algn="just">
              <a:lnSpc>
                <a:spcPct val="107000"/>
              </a:lnSpc>
              <a:buFont typeface="+mj-lt"/>
              <a:buAutoNum type="arabicPeriod" startAt="9"/>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Сигурност и поверителност на данните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Оценете мерките за сигурност и политиките за поверителност на данните на цифровите технологии и инструменти. Уверете се, че те са в съответствие с индустриалните стандарти и разпоредби, особено при работа с чувствителна информация или поверителни данни в професионален контекст.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9"/>
            </a:pP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Обратна връзка с потребителите и препоръки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Вземете предвид отзивите и препоръките на други потребители или колеги, които имат опит с цифровите технологии и инструменти, които разглеждате. Потърсете информация от надеждни източници, за да получите реални гледни точки за тяхната използваемост, надеждност и цялостна пригодност за конкретни контексти.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648075"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Като вземете предвид тези фактори, можете да вземате информирани решения при избора на цифрови технологии и инструменти за комуникация и сътрудничество, които са съобразени с технологичните възможности и ограничения както в професионален, така и в личен контекст.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789F1E8-71C3-FC6B-E03C-D5E04247A82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FA2F136A-2104-A61C-BB50-0E947E28E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815" y="4463511"/>
            <a:ext cx="2324585" cy="1547302"/>
          </a:xfrm>
          <a:prstGeom prst="rect">
            <a:avLst/>
          </a:prstGeom>
        </p:spPr>
      </p:pic>
    </p:spTree>
    <p:extLst>
      <p:ext uri="{BB962C8B-B14F-4D97-AF65-F5344CB8AC3E}">
        <p14:creationId xmlns:p14="http://schemas.microsoft.com/office/powerpoint/2010/main" val="1125608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bg-BG" dirty="0"/>
              <a:t>Благодаря</a:t>
            </a:r>
            <a:endParaRPr lang="en-GB" dirty="0"/>
          </a:p>
        </p:txBody>
      </p:sp>
      <p:sp>
        <p:nvSpPr>
          <p:cNvPr id="7" name="Text Placeholder 6"/>
          <p:cNvSpPr>
            <a:spLocks noGrp="1"/>
          </p:cNvSpPr>
          <p:nvPr>
            <p:ph type="body" idx="1"/>
          </p:nvPr>
        </p:nvSpPr>
        <p:spPr/>
        <p:txBody>
          <a:bodyPr/>
          <a:lstStyle/>
          <a:p>
            <a:pPr algn="ctr"/>
            <a:r>
              <a:rPr lang="bg-BG" dirty="0"/>
              <a:t>За вашето внимание!</a:t>
            </a:r>
            <a:endParaRPr lang="en-GB" dirty="0"/>
          </a:p>
        </p:txBody>
      </p:sp>
      <p:sp>
        <p:nvSpPr>
          <p:cNvPr id="5" name="Footer Placeholder 4"/>
          <p:cNvSpPr>
            <a:spLocks noGrp="1"/>
          </p:cNvSpPr>
          <p:nvPr>
            <p:ph type="ftr" sz="quarter" idx="10"/>
          </p:nvPr>
        </p:nvSpPr>
        <p:spPr/>
        <p:txBody>
          <a:body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01376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BE52-1B10-BAFD-62FE-76DB825EBC3B}"/>
              </a:ext>
            </a:extLst>
          </p:cNvPr>
          <p:cNvSpPr>
            <a:spLocks noGrp="1"/>
          </p:cNvSpPr>
          <p:nvPr>
            <p:ph type="title"/>
          </p:nvPr>
        </p:nvSpPr>
        <p:spPr/>
        <p:txBody>
          <a:bodyPr/>
          <a:lstStyle/>
          <a:p>
            <a:r>
              <a:rPr lang="bg-BG" dirty="0"/>
              <a:t>Платформи за видеовръзка</a:t>
            </a:r>
            <a:r>
              <a:rPr lang="en-US" dirty="0"/>
              <a:t> (I)</a:t>
            </a:r>
            <a:endParaRPr lang="en-BG" dirty="0"/>
          </a:p>
        </p:txBody>
      </p:sp>
      <p:sp>
        <p:nvSpPr>
          <p:cNvPr id="3" name="Content Placeholder 2">
            <a:extLst>
              <a:ext uri="{FF2B5EF4-FFF2-40B4-BE49-F238E27FC236}">
                <a16:creationId xmlns:a16="http://schemas.microsoft.com/office/drawing/2014/main" id="{37F5DD2D-95D7-DB7B-0D1B-A7B2B2B32822}"/>
              </a:ext>
            </a:extLst>
          </p:cNvPr>
          <p:cNvSpPr>
            <a:spLocks noGrp="1"/>
          </p:cNvSpPr>
          <p:nvPr>
            <p:ph idx="1"/>
          </p:nvPr>
        </p:nvSpPr>
        <p:spPr>
          <a:xfrm>
            <a:off x="85725" y="1715394"/>
            <a:ext cx="5324475" cy="4679950"/>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Платформите за видеовръзка, познати и като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Софтуер за видеоконферентна връзка,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представляват технология, която позволява на хората да провеждат виртуални срещи, презентации и сътрудничество по интернет. Те предоставят функции като предаване на видео и аудио в реално време, споделяне на екрана, функционалност за чат и интерактивни инструменти за подобряване на комуникацията и сътрудничеството между участниците. Платформите за видеовръзка стават все по-популярни както за лична, така и за професионална употреба, като позволяват на отдалечени екипи, фирми и отделни лица да се свързват и да общуват ефективно независимо от физическото си местоположение.</a:t>
            </a:r>
            <a:endParaRPr lang="en-BG" dirty="0"/>
          </a:p>
        </p:txBody>
      </p:sp>
      <p:sp>
        <p:nvSpPr>
          <p:cNvPr id="4" name="Footer Placeholder 3">
            <a:extLst>
              <a:ext uri="{FF2B5EF4-FFF2-40B4-BE49-F238E27FC236}">
                <a16:creationId xmlns:a16="http://schemas.microsoft.com/office/drawing/2014/main" id="{B298AFB3-6E26-993A-9A37-E0C401A8A2AE}"/>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4F11A20C-3DAE-5931-FB15-C847455A4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325" y="1715394"/>
            <a:ext cx="6290582" cy="4128194"/>
          </a:xfrm>
          <a:prstGeom prst="rect">
            <a:avLst/>
          </a:prstGeom>
        </p:spPr>
      </p:pic>
    </p:spTree>
    <p:extLst>
      <p:ext uri="{BB962C8B-B14F-4D97-AF65-F5344CB8AC3E}">
        <p14:creationId xmlns:p14="http://schemas.microsoft.com/office/powerpoint/2010/main" val="334294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E762-046B-75A8-4C8C-D7A8B16B0A2D}"/>
              </a:ext>
            </a:extLst>
          </p:cNvPr>
          <p:cNvSpPr>
            <a:spLocks noGrp="1"/>
          </p:cNvSpPr>
          <p:nvPr>
            <p:ph type="title"/>
          </p:nvPr>
        </p:nvSpPr>
        <p:spPr/>
        <p:txBody>
          <a:bodyPr/>
          <a:lstStyle/>
          <a:p>
            <a:r>
              <a:rPr lang="bg-BG" dirty="0"/>
              <a:t>Платформи за видеовръзка</a:t>
            </a:r>
            <a:r>
              <a:rPr lang="en-US" dirty="0"/>
              <a:t> (II)</a:t>
            </a:r>
            <a:endParaRPr lang="en-BG" dirty="0"/>
          </a:p>
        </p:txBody>
      </p:sp>
      <p:sp>
        <p:nvSpPr>
          <p:cNvPr id="3" name="Content Placeholder 2">
            <a:extLst>
              <a:ext uri="{FF2B5EF4-FFF2-40B4-BE49-F238E27FC236}">
                <a16:creationId xmlns:a16="http://schemas.microsoft.com/office/drawing/2014/main" id="{CD0AF238-7C58-CE47-0BE4-0B6577F803C9}"/>
              </a:ext>
            </a:extLst>
          </p:cNvPr>
          <p:cNvSpPr>
            <a:spLocks noGrp="1"/>
          </p:cNvSpPr>
          <p:nvPr>
            <p:ph idx="1"/>
          </p:nvPr>
        </p:nvSpPr>
        <p:spPr>
          <a:xfrm>
            <a:off x="352424" y="1620838"/>
            <a:ext cx="11534775"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Най-популярни са платформи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Zoom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Webex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MS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Teams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Meet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др. Те могат да бъдат ползвани като самостоятелни приложения, които се инсталират на съответното устройство (компютър или мобилно устройство), но и през уеб браузър. Разбира се, всяко от тях има различни условия за ползване – ограничен безплатен режим и абонаментни планове. Съществуват и изцяло безплатни решения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Jitsi</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BBB (Big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Blue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Button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др.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800" dirty="0">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Някои от платформите (като BBB), надскачат ролята на софтуер за видеоконференции, позволявайки да се използват като виртуални класни стаи – самостоятелно или интегрирани в сайтове за електронно обучение (т.нар. LMS –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Learning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Management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Systems) на конкретни учебни заведения.</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515E801-5D0D-9C86-B217-AD60D0F1313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4FA5254B-0090-CFC7-6AA3-D518786DA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450" y="2732087"/>
            <a:ext cx="2505075" cy="2505075"/>
          </a:xfrm>
          <a:prstGeom prst="rect">
            <a:avLst/>
          </a:prstGeom>
        </p:spPr>
      </p:pic>
      <p:pic>
        <p:nvPicPr>
          <p:cNvPr id="8" name="Picture 7">
            <a:extLst>
              <a:ext uri="{FF2B5EF4-FFF2-40B4-BE49-F238E27FC236}">
                <a16:creationId xmlns:a16="http://schemas.microsoft.com/office/drawing/2014/main" id="{EF0E144C-FB31-9414-6556-96AA2E6E8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3875" y="2971799"/>
            <a:ext cx="2025650" cy="2025650"/>
          </a:xfrm>
          <a:prstGeom prst="rect">
            <a:avLst/>
          </a:prstGeom>
        </p:spPr>
      </p:pic>
      <p:cxnSp>
        <p:nvCxnSpPr>
          <p:cNvPr id="10" name="Straight Arrow Connector 9">
            <a:extLst>
              <a:ext uri="{FF2B5EF4-FFF2-40B4-BE49-F238E27FC236}">
                <a16:creationId xmlns:a16="http://schemas.microsoft.com/office/drawing/2014/main" id="{4818B381-0A6C-0CD3-F28F-EFA35691852A}"/>
              </a:ext>
            </a:extLst>
          </p:cNvPr>
          <p:cNvCxnSpPr/>
          <p:nvPr/>
        </p:nvCxnSpPr>
        <p:spPr>
          <a:xfrm flipH="1">
            <a:off x="8943975" y="2838450"/>
            <a:ext cx="1352550" cy="2952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DA9E2E71-9F71-F9CF-C3F2-E0B0CCFA4048}"/>
              </a:ext>
            </a:extLst>
          </p:cNvPr>
          <p:cNvCxnSpPr>
            <a:cxnSpLocks/>
          </p:cNvCxnSpPr>
          <p:nvPr/>
        </p:nvCxnSpPr>
        <p:spPr>
          <a:xfrm>
            <a:off x="11163300" y="2838450"/>
            <a:ext cx="0" cy="2952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663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7345-DEBD-9516-44C2-FF79CA2DAACB}"/>
              </a:ext>
            </a:extLst>
          </p:cNvPr>
          <p:cNvSpPr>
            <a:spLocks noGrp="1"/>
          </p:cNvSpPr>
          <p:nvPr>
            <p:ph type="title"/>
          </p:nvPr>
        </p:nvSpPr>
        <p:spPr/>
        <p:txBody>
          <a:bodyPr>
            <a:normAutofit/>
          </a:bodyPr>
          <a:lstStyle/>
          <a:p>
            <a:r>
              <a:rPr lang="bg-BG" dirty="0"/>
              <a:t>Основни функционалности </a:t>
            </a:r>
            <a:br>
              <a:rPr lang="en-US" dirty="0"/>
            </a:br>
            <a:r>
              <a:rPr lang="bg-BG" dirty="0"/>
              <a:t>на платформите за видеовръзка</a:t>
            </a:r>
            <a:r>
              <a:rPr lang="en-US" dirty="0"/>
              <a:t> (I)</a:t>
            </a:r>
            <a:endParaRPr lang="en-BG" dirty="0"/>
          </a:p>
        </p:txBody>
      </p:sp>
      <p:sp>
        <p:nvSpPr>
          <p:cNvPr id="3" name="Content Placeholder 2">
            <a:extLst>
              <a:ext uri="{FF2B5EF4-FFF2-40B4-BE49-F238E27FC236}">
                <a16:creationId xmlns:a16="http://schemas.microsoft.com/office/drawing/2014/main" id="{4663F8C4-45D4-5178-3F26-59419AC99E18}"/>
              </a:ext>
            </a:extLst>
          </p:cNvPr>
          <p:cNvSpPr>
            <a:spLocks noGrp="1"/>
          </p:cNvSpPr>
          <p:nvPr>
            <p:ph idx="1"/>
          </p:nvPr>
        </p:nvSpPr>
        <p:spPr>
          <a:xfrm>
            <a:off x="257175" y="1620838"/>
            <a:ext cx="9801225" cy="4679950"/>
          </a:xfrm>
        </p:spPr>
        <p:txBody>
          <a:bodyPr/>
          <a:lstStyle/>
          <a:p>
            <a:pPr marL="0" indent="0">
              <a:lnSpc>
                <a:spcPct val="107000"/>
              </a:lnSpc>
              <a:spcAft>
                <a:spcPts val="800"/>
              </a:spcAft>
              <a:buNone/>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Платформите за видеовръзка обикновено включват няколко основни функции:</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buFont typeface="+mj-lt"/>
              <a:buAutoNum type="arabicPeriod"/>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Видео и аудио комуникация</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Тази функционалност дава възможност за комуникация лице в лице чрез предаване на видео и аудио потоци в реално време между участниците, което им позволява да се виждат и чуват.</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buFont typeface="+mj-lt"/>
              <a:buAutoNum type="arabicPeriod"/>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Споделяне на екрана</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Участниците могат да споделят своите екрани с други, като им позволяват да показват презентации, документи, приложения или уебсайтове, улеснявайки сътрудничеството и визуалните демонстрации.</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buFont typeface="+mj-lt"/>
              <a:buAutoNum type="arabicPeriod"/>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Чат и съобщения</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Много софтуери за видеоконференции предлагат функция за чат или съобщения, която позволява на участниците да изпращат текстови съобщения по време на срещата, като по този начин насърчават комуникацията и споделянето на връзки, файлове или важна информация.</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mj-lt"/>
              <a:buAutoNum type="arabicPeriod"/>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Запис и възпроизвеждане</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Някои платформи за видеовръзка позволяват на потребителите да записват срещи, което дава възможност за преглед на дискусиите, презентациите или сесиите за обучение в по-късен момент. Тези записи могат да бъдат ценни за справка или за споделяне с отсъстващи участници.</a:t>
            </a:r>
            <a:endParaRPr lang="en-BG" sz="1400" dirty="0">
              <a:latin typeface="Cambria" panose="020405030504060302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mj-lt"/>
              <a:buAutoNum type="arabicPeriod"/>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Виртуални фонове</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Тази функция позволява на потребителите да избират или да качват виртуални фонове, които заместват действителния фон зад тях, повишават неприкосновеността на личния живот или добавят професионален или творчески щрих към видеоканала.</a:t>
            </a:r>
            <a:endParaRPr lang="en-BG" sz="2400" dirty="0"/>
          </a:p>
        </p:txBody>
      </p:sp>
      <p:sp>
        <p:nvSpPr>
          <p:cNvPr id="4" name="Footer Placeholder 3">
            <a:extLst>
              <a:ext uri="{FF2B5EF4-FFF2-40B4-BE49-F238E27FC236}">
                <a16:creationId xmlns:a16="http://schemas.microsoft.com/office/drawing/2014/main" id="{5FF4D72B-86CD-F7E1-039D-3BB0E923BC5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3CB7E97-8189-F65F-920F-84D33DB6C1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9107" y="816932"/>
            <a:ext cx="2405718" cy="3014335"/>
          </a:xfrm>
          <a:prstGeom prst="rect">
            <a:avLst/>
          </a:prstGeom>
        </p:spPr>
      </p:pic>
    </p:spTree>
    <p:extLst>
      <p:ext uri="{BB962C8B-B14F-4D97-AF65-F5344CB8AC3E}">
        <p14:creationId xmlns:p14="http://schemas.microsoft.com/office/powerpoint/2010/main" val="213685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1E95-8894-93CF-6782-DBEF097E47C1}"/>
              </a:ext>
            </a:extLst>
          </p:cNvPr>
          <p:cNvSpPr>
            <a:spLocks noGrp="1"/>
          </p:cNvSpPr>
          <p:nvPr>
            <p:ph type="title"/>
          </p:nvPr>
        </p:nvSpPr>
        <p:spPr/>
        <p:txBody>
          <a:bodyPr/>
          <a:lstStyle/>
          <a:p>
            <a:r>
              <a:rPr lang="bg-BG" dirty="0"/>
              <a:t>Основни функционалности </a:t>
            </a:r>
            <a:br>
              <a:rPr lang="en-US" dirty="0"/>
            </a:br>
            <a:r>
              <a:rPr lang="bg-BG" dirty="0"/>
              <a:t>на платформите за видеовръзка</a:t>
            </a:r>
            <a:r>
              <a:rPr lang="en-US" dirty="0"/>
              <a:t> (II)</a:t>
            </a:r>
            <a:endParaRPr lang="en-BG" dirty="0"/>
          </a:p>
        </p:txBody>
      </p:sp>
      <p:sp>
        <p:nvSpPr>
          <p:cNvPr id="3" name="Content Placeholder 2">
            <a:extLst>
              <a:ext uri="{FF2B5EF4-FFF2-40B4-BE49-F238E27FC236}">
                <a16:creationId xmlns:a16="http://schemas.microsoft.com/office/drawing/2014/main" id="{EFE2C5ED-D433-6AE5-E9BB-C3AC9172140A}"/>
              </a:ext>
            </a:extLst>
          </p:cNvPr>
          <p:cNvSpPr>
            <a:spLocks noGrp="1"/>
          </p:cNvSpPr>
          <p:nvPr>
            <p:ph idx="1"/>
          </p:nvPr>
        </p:nvSpPr>
        <p:spPr>
          <a:xfrm>
            <a:off x="333375" y="1620838"/>
            <a:ext cx="11363326" cy="4679950"/>
          </a:xfrm>
        </p:spPr>
        <p:txBody>
          <a:bodyPr/>
          <a:lstStyle/>
          <a:p>
            <a:pPr marL="342900" lvl="0" indent="-342900" algn="just">
              <a:lnSpc>
                <a:spcPct val="107000"/>
              </a:lnSpc>
              <a:buFont typeface="+mj-lt"/>
              <a:buAutoNum type="arabicPeriod" startAt="6"/>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Инструменти за съвместна работа</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Много платформи за видеоконференции предоставят допълнителни функции за съвместна работа, като виртуални бели дъски, инструменти за анотация и възможности за споделяне на файлове, които насърчават интерактивните и продуктивни срещи.</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6"/>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Планиране на срещи и интеграция с календара</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могат да планират срещи, да изпращат покани и да се интегрират с популярни календарни приложения, което осигурява безпроблемна координация и лесен достъп до планираните срещи.</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6"/>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Сигурност и поверителност</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Софтуерът за видеоконференции често включва мерки за сигурност, като криптирана комуникация, защита на паролата за срещи, чакални за контрол на участниците и други функции, за да се гарантира поверителността и конфиденциалността на срещите.</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6"/>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Съвместимост с много платформи</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Платформите за видеовръзка обикновено са съвместими с различни устройства и операционни системи, включително компютри, смартфони и таблети, което позволява на участниците да се присъединяват към срещите от предпочитаните от тях устройства.</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6"/>
            </a:pPr>
            <a:r>
              <a:rPr lang="bg-BG" sz="1400" b="1" dirty="0">
                <a:effectLst/>
                <a:latin typeface="Cambria" panose="02040503050406030204" pitchFamily="18" charset="0"/>
                <a:ea typeface="Times New Roman" panose="02020603050405020304" pitchFamily="18" charset="0"/>
                <a:cs typeface="Times New Roman" panose="02020603050405020304" pitchFamily="18" charset="0"/>
              </a:rPr>
              <a:t>Голям капацитет за срещи</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Много платформи поддържат широкомащабни срещи с голям брой участници, което ги прави подходящи за уебинари, конференции или общофирмени събрания.</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Важно е да се отбележи, че конкретните функции могат да варират в зависимост от доставчика на софтуер и плана, избран от потребителя.</a:t>
            </a:r>
            <a:endParaRPr lang="en-BG" sz="14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7B9537D-A012-C8B3-80EF-F65F8EAA92FF}"/>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09971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3D5C-4644-8810-9317-A93EDFEB5418}"/>
              </a:ext>
            </a:extLst>
          </p:cNvPr>
          <p:cNvSpPr>
            <a:spLocks noGrp="1"/>
          </p:cNvSpPr>
          <p:nvPr>
            <p:ph type="title"/>
          </p:nvPr>
        </p:nvSpPr>
        <p:spPr>
          <a:xfrm>
            <a:off x="0" y="0"/>
            <a:ext cx="10001250" cy="1450975"/>
          </a:xfrm>
        </p:spPr>
        <p:txBody>
          <a:bodyPr/>
          <a:lstStyle/>
          <a:p>
            <a:r>
              <a:rPr lang="bg-BG" dirty="0"/>
              <a:t>Типове платформи за видеовръзка</a:t>
            </a:r>
            <a:r>
              <a:rPr lang="en-US" dirty="0"/>
              <a:t> (I)</a:t>
            </a:r>
            <a:endParaRPr lang="en-BG" dirty="0"/>
          </a:p>
        </p:txBody>
      </p:sp>
      <p:sp>
        <p:nvSpPr>
          <p:cNvPr id="3" name="Content Placeholder 2">
            <a:extLst>
              <a:ext uri="{FF2B5EF4-FFF2-40B4-BE49-F238E27FC236}">
                <a16:creationId xmlns:a16="http://schemas.microsoft.com/office/drawing/2014/main" id="{17D79BC7-541E-A3A4-B678-D16FE3F5B53C}"/>
              </a:ext>
            </a:extLst>
          </p:cNvPr>
          <p:cNvSpPr>
            <a:spLocks noGrp="1"/>
          </p:cNvSpPr>
          <p:nvPr>
            <p:ph idx="1"/>
          </p:nvPr>
        </p:nvSpPr>
        <p:spPr>
          <a:xfrm>
            <a:off x="552450" y="1620838"/>
            <a:ext cx="11077575" cy="4679950"/>
          </a:xfrm>
        </p:spPr>
        <p:txBody>
          <a:bodyPr/>
          <a:lstStyle/>
          <a:p>
            <a:pPr marL="0" indent="0" algn="just">
              <a:lnSpc>
                <a:spcPct val="107000"/>
              </a:lnSpc>
              <a:spcAft>
                <a:spcPts val="800"/>
              </a:spcAft>
              <a:buNone/>
            </a:pP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Съществуват няколко вида платформи за видеоконференции, всеки от които има свои специфични функции и целева аудитория. Ето основните видове:</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Уеб базиран софтуер за видеоконференции</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Това са платформи, базирани на браузър, които не изискват инсталиране на софтуер и могат да бъдат достъпни чрез уеб браузър. Участниците се присъединяват към срещите, като просто щракват върху връзка за среща, което ги прави удобни и достъпни за различни устройства и операционни системи.</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Софтуер за настолни видеоконференции</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Тези приложения се инсталират на настолни компютри или лаптопи и предлагат по-усъвършенствани функции в сравнение с уеб базираните решения. Те могат да предоставят допълнителни функционалности, като локален запис, разширени опции за споделяне на екрана и интеграция с други софтуерни инструменти.</a:t>
            </a:r>
            <a:endParaRPr lang="en-BG" sz="16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Приложения за мобилни видеоконференции</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Тези приложения са разработени специално за мобилни устройства като смартфони и таблети. Те позволяват на потребителите да се присъединяват към и да организират видеоконференции в движение, което ги прави удобни за работещи отдалечено, пътуващи или всички, които предпочитат да използват мобилни устройства за комуникация.</a:t>
            </a:r>
            <a:r>
              <a:rPr lang="en-BG" sz="2400" dirty="0">
                <a:effectLst/>
              </a:rPr>
              <a:t> </a:t>
            </a:r>
            <a:endParaRPr lang="en-BG" sz="2400" dirty="0"/>
          </a:p>
        </p:txBody>
      </p:sp>
      <p:sp>
        <p:nvSpPr>
          <p:cNvPr id="4" name="Footer Placeholder 3">
            <a:extLst>
              <a:ext uri="{FF2B5EF4-FFF2-40B4-BE49-F238E27FC236}">
                <a16:creationId xmlns:a16="http://schemas.microsoft.com/office/drawing/2014/main" id="{33425B40-56F3-AED6-43FD-F9019AC8AC3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A2A9CD74-A58B-49DB-4621-3E6D5B3C2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275" y="267276"/>
            <a:ext cx="1851025" cy="1353562"/>
          </a:xfrm>
          <a:prstGeom prst="rect">
            <a:avLst/>
          </a:prstGeom>
        </p:spPr>
      </p:pic>
    </p:spTree>
    <p:extLst>
      <p:ext uri="{BB962C8B-B14F-4D97-AF65-F5344CB8AC3E}">
        <p14:creationId xmlns:p14="http://schemas.microsoft.com/office/powerpoint/2010/main" val="284505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34F4-CA02-0C2F-6AF9-CF5EAB53E81F}"/>
              </a:ext>
            </a:extLst>
          </p:cNvPr>
          <p:cNvSpPr>
            <a:spLocks noGrp="1"/>
          </p:cNvSpPr>
          <p:nvPr>
            <p:ph type="title"/>
          </p:nvPr>
        </p:nvSpPr>
        <p:spPr>
          <a:xfrm>
            <a:off x="0" y="0"/>
            <a:ext cx="9820275" cy="1450975"/>
          </a:xfrm>
        </p:spPr>
        <p:txBody>
          <a:bodyPr/>
          <a:lstStyle/>
          <a:p>
            <a:r>
              <a:rPr lang="bg-BG" dirty="0"/>
              <a:t>Типове платформи за видеовръзка</a:t>
            </a:r>
            <a:r>
              <a:rPr lang="en-US" dirty="0"/>
              <a:t> (II)</a:t>
            </a:r>
            <a:endParaRPr lang="en-BG" dirty="0"/>
          </a:p>
        </p:txBody>
      </p:sp>
      <p:sp>
        <p:nvSpPr>
          <p:cNvPr id="3" name="Content Placeholder 2">
            <a:extLst>
              <a:ext uri="{FF2B5EF4-FFF2-40B4-BE49-F238E27FC236}">
                <a16:creationId xmlns:a16="http://schemas.microsoft.com/office/drawing/2014/main" id="{8DD7A5CD-D5D5-36DF-7DFF-2B30980B69A9}"/>
              </a:ext>
            </a:extLst>
          </p:cNvPr>
          <p:cNvSpPr>
            <a:spLocks noGrp="1"/>
          </p:cNvSpPr>
          <p:nvPr>
            <p:ph idx="1"/>
          </p:nvPr>
        </p:nvSpPr>
        <p:spPr>
          <a:xfrm>
            <a:off x="295276" y="1630363"/>
            <a:ext cx="11658600" cy="4679950"/>
          </a:xfrm>
        </p:spPr>
        <p:txBody>
          <a:bodyPr/>
          <a:lstStyle/>
          <a:p>
            <a:pPr marL="342900" lvl="0" indent="-342900" algn="just">
              <a:lnSpc>
                <a:spcPct val="107000"/>
              </a:lnSpc>
              <a:buFont typeface="+mj-lt"/>
              <a:buAutoNum type="arabicPeriod" startAt="4"/>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Системи за видеоконференции, базирани в помещения</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Това са хардуерно базирани решения, предназначени за конферентни зали или специализирани помещения за срещи. Обикновено те се състоят от комбинация от камери, микрофони, високоговорители и централен контролен блок, който се интегрира със софтуера за видеоконференции. Базираните в стаи системи осигуряват по-завладяващо и професионално преживяване при провеждане на срещи, особено за по-големи групи.</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startAt="4"/>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Платформи за обединени комуникации</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Тези цялостни решения съчетават видеоконференциите с други инструменти за комуникация и сътрудничество, като например незабавни съобщения, споделяне на файлове и функции за управление на проекти. Те имат за цел да осигурят централизирана платформа за всички комуникационни нужди, като позволяват безпроблемна интеграция и ефективност на работния процес.</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startAt="4"/>
            </a:pPr>
            <a:r>
              <a:rPr lang="bg-BG" sz="1600" b="1" dirty="0">
                <a:effectLst/>
                <a:latin typeface="Cambria" panose="02040503050406030204" pitchFamily="18" charset="0"/>
                <a:ea typeface="Times New Roman" panose="02020603050405020304" pitchFamily="18" charset="0"/>
                <a:cs typeface="Times New Roman" panose="02020603050405020304" pitchFamily="18" charset="0"/>
              </a:rPr>
              <a:t>Софтуер за видеоконференции от корпоративен клас</a:t>
            </a: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 Тези решения са специално разработени, за да отговорят на нуждите на големи организации. Те често предлагат усъвършенствани функции за сигурност, административни контроли и мащабируемост за поддържане на голям брой потребители и едновременни срещи.</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bg-BG" sz="1600" dirty="0">
                <a:effectLst/>
                <a:latin typeface="Cambria" panose="02040503050406030204" pitchFamily="18" charset="0"/>
                <a:ea typeface="Times New Roman" panose="02020603050405020304" pitchFamily="18" charset="0"/>
                <a:cs typeface="Times New Roman" panose="02020603050405020304" pitchFamily="18" charset="0"/>
              </a:rPr>
              <a:t>Важно е да се отбележи, че някои софтуери за видеоконференции могат да попадат в няколко категории, тъй като предлагат комбинация от функции и възможности. Изборът на типа софтуер зависи от фактори като размера на организацията, специфичните изисквания, бюджета и предпочитаните устройства или платформи, използвани от участниците.</a:t>
            </a:r>
            <a:endParaRPr lang="en-BG" sz="2400" dirty="0"/>
          </a:p>
        </p:txBody>
      </p:sp>
      <p:sp>
        <p:nvSpPr>
          <p:cNvPr id="4" name="Footer Placeholder 3">
            <a:extLst>
              <a:ext uri="{FF2B5EF4-FFF2-40B4-BE49-F238E27FC236}">
                <a16:creationId xmlns:a16="http://schemas.microsoft.com/office/drawing/2014/main" id="{54AE97D1-4752-BD13-741C-182AC602188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898A9ABD-BDD4-6298-3D7C-86FEAECF7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275" y="199251"/>
            <a:ext cx="2203450" cy="1356499"/>
          </a:xfrm>
          <a:prstGeom prst="rect">
            <a:avLst/>
          </a:prstGeom>
        </p:spPr>
      </p:pic>
    </p:spTree>
    <p:extLst>
      <p:ext uri="{BB962C8B-B14F-4D97-AF65-F5344CB8AC3E}">
        <p14:creationId xmlns:p14="http://schemas.microsoft.com/office/powerpoint/2010/main" val="2121049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1487</TotalTime>
  <Words>5296</Words>
  <Application>Microsoft Macintosh PowerPoint</Application>
  <PresentationFormat>Widescreen</PresentationFormat>
  <Paragraphs>194</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Courier New</vt:lpstr>
      <vt:lpstr>Symbol</vt:lpstr>
      <vt:lpstr>Retrospect</vt:lpstr>
      <vt:lpstr>2.1. Взаимодействие чрез дигитални технологии</vt:lpstr>
      <vt:lpstr>В тази тема ще научите:</vt:lpstr>
      <vt:lpstr>Съдържание</vt:lpstr>
      <vt:lpstr>Платформи за видеовръзка (I)</vt:lpstr>
      <vt:lpstr>Платформи за видеовръзка (II)</vt:lpstr>
      <vt:lpstr>Основни функционалности  на платформите за видеовръзка (I)</vt:lpstr>
      <vt:lpstr>Основни функционалности  на платформите за видеовръзка (II)</vt:lpstr>
      <vt:lpstr>Типове платформи за видеовръзка (I)</vt:lpstr>
      <vt:lpstr>Типове платформи за видеовръзка (II)</vt:lpstr>
      <vt:lpstr>Платформа за видеовръзка Zoom (I)</vt:lpstr>
      <vt:lpstr>Платформа за видеовръзка Zoom (II)</vt:lpstr>
      <vt:lpstr>Платформа за видеовръзка Zoom (III)</vt:lpstr>
      <vt:lpstr>Платформа за видеовръзка Webex (I)</vt:lpstr>
      <vt:lpstr>Платформа за видеовръзка Webex (II)</vt:lpstr>
      <vt:lpstr>Платформа за видеовръзка Webex (III)</vt:lpstr>
      <vt:lpstr>Платформа за видеовръзка MS Teams (I)</vt:lpstr>
      <vt:lpstr>Платформа за видеовръзка MS Teams (II)</vt:lpstr>
      <vt:lpstr>Платформа за видеовръзка MS Teams (III)</vt:lpstr>
      <vt:lpstr>Платформа за видеовръзка Google Meet (I)</vt:lpstr>
      <vt:lpstr>Платформа за видеовръзка Google Meet (II)</vt:lpstr>
      <vt:lpstr>Платформа за видеовръзка Google Meet (III)</vt:lpstr>
      <vt:lpstr>Основни стратегии за използване на дигитални технологии за комуникация при различни условия</vt:lpstr>
      <vt:lpstr>Основни стратегии за използване на дигитални технологии за комуникация при различни условия</vt:lpstr>
      <vt:lpstr>Основни стратегии за използване на дигитални технологии за комуникация при различни условия</vt:lpstr>
      <vt:lpstr>Основни стратегии за използване на дигитални технологии за комуникация при различни условия</vt:lpstr>
      <vt:lpstr>Избор на подходящи дигитални технологии и инструменти  за общуване и сътрудничество спрямо конкретни технологични възможности и ограничения в професионален и личен контекст (I)</vt:lpstr>
      <vt:lpstr>Избор на подходящи дигитални технологии и инструменти  за общуване и сътрудничество спрямо конкретни технологични възможности и ограничения в професионален и личен контекст (II)</vt:lpstr>
      <vt:lpstr>Избор на подходящи дигитални технологии и инструменти  за общуване и сътрудничество спрямо конкретни технологични възможности и ограничения в професионален и личен контекст (III)</vt:lpstr>
      <vt:lpstr>Избор на подходящи дигитални технологии и инструменти  за общуване и сътрудничество спрямо конкретни технологични възможности и ограничения в професионален и личен контекст (IV)</vt:lpstr>
      <vt:lpstr>Избор на подходящи дигитални технологии и инструменти  за общуване и сътрудничество спрямо конкретни технологични възможности и ограничения в професионален и личен контекст (V)</vt:lpstr>
      <vt:lpstr>Благодаря</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Олег Димитров Константинов</cp:lastModifiedBy>
  <cp:revision>161</cp:revision>
  <dcterms:created xsi:type="dcterms:W3CDTF">2023-01-03T13:46:11Z</dcterms:created>
  <dcterms:modified xsi:type="dcterms:W3CDTF">2023-07-16T09:06:08Z</dcterms:modified>
</cp:coreProperties>
</file>