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7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9" r:id="rId16"/>
    <p:sldId id="259" r:id="rId17"/>
    <p:sldId id="275" r:id="rId18"/>
    <p:sldId id="260" r:id="rId19"/>
    <p:sldId id="281" r:id="rId20"/>
    <p:sldId id="284" r:id="rId21"/>
    <p:sldId id="283" r:id="rId22"/>
    <p:sldId id="282" r:id="rId23"/>
    <p:sldId id="280" r:id="rId24"/>
    <p:sldId id="286" r:id="rId25"/>
    <p:sldId id="285" r:id="rId26"/>
    <p:sldId id="287" r:id="rId27"/>
    <p:sldId id="261" r:id="rId28"/>
    <p:sldId id="262" r:id="rId29"/>
    <p:sldId id="263" r:id="rId30"/>
    <p:sldId id="288" r:id="rId31"/>
    <p:sldId id="290" r:id="rId32"/>
    <p:sldId id="289" r:id="rId33"/>
    <p:sldId id="291" r:id="rId34"/>
    <p:sldId id="292" r:id="rId35"/>
    <p:sldId id="293" r:id="rId36"/>
    <p:sldId id="299" r:id="rId37"/>
    <p:sldId id="294" r:id="rId38"/>
    <p:sldId id="295" r:id="rId39"/>
    <p:sldId id="302" r:id="rId40"/>
    <p:sldId id="303" r:id="rId41"/>
    <p:sldId id="304" r:id="rId42"/>
    <p:sldId id="296" r:id="rId43"/>
    <p:sldId id="298" r:id="rId44"/>
    <p:sldId id="305" r:id="rId45"/>
    <p:sldId id="297" r:id="rId46"/>
    <p:sldId id="300" r:id="rId47"/>
    <p:sldId id="258" r:id="rId48"/>
  </p:sldIdLst>
  <p:sldSz cx="12192000" cy="6858000"/>
  <p:notesSz cx="6858000" cy="9144000"/>
  <p:embeddedFontLst>
    <p:embeddedFont>
      <p:font typeface="Cambria" panose="02040503050406030204" pitchFamily="18" charset="0"/>
      <p:regular r:id="rId50"/>
      <p:bold r:id="rId51"/>
      <p:italic r:id="rId52"/>
      <p:boldItalic r:id="rId53"/>
    </p:embeddedFont>
    <p:embeddedFont>
      <p:font typeface="Monotype Corsiva" panose="03010101010201010101" pitchFamily="66" charset="0"/>
      <p: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Mistral" panose="03090702030407020403" pitchFamily="66" charset="0"/>
      <p:regular r:id="rId5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E00"/>
    <a:srgbClr val="256C8D"/>
    <a:srgbClr val="76305C"/>
    <a:srgbClr val="E85781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>
        <p:scale>
          <a:sx n="80" d="100"/>
          <a:sy n="80" d="100"/>
        </p:scale>
        <p:origin x="648" y="22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17/08/2023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36087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046"/>
            <a:ext cx="8363516" cy="53317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на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 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4809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925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9050" y="1638232"/>
            <a:ext cx="6035040" cy="736282"/>
          </a:xfrm>
          <a:solidFill>
            <a:srgbClr val="256C8D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8870" y="1638232"/>
            <a:ext cx="5974080" cy="736282"/>
          </a:xfrm>
          <a:solidFill>
            <a:srgbClr val="256C8D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50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ignal-bg.com/bg/article/133/design-with-colors-part-one-the-primary-knowledge-at-glance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ntone-colours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oracle.org/index.html" TargetMode="External"/><Relationship Id="rId2" Type="http://schemas.openxmlformats.org/officeDocument/2006/relationships/hyperlink" Target="https://www.color-blindness.com/coblis-color-blindness-simulato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rome.google.com/webstore/detail/colorblind-dalton-for-goo/afcafnelafcgjinkaeohkalmfececool?hl=en&amp;gl=US" TargetMode="External"/><Relationship Id="rId4" Type="http://schemas.openxmlformats.org/officeDocument/2006/relationships/hyperlink" Target="https://addons.mozilla.org/en-US/firefox/addon/nocoffe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nsi.bg/sites/default/files/files/events/images/2022_09_15_img.png" TargetMode="Externa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bntnews.bg/news/varnenec-izbra-praznika-na-grada-za-da-potegli-na-okolosvetska-regata-za-samotnici-snimki-video-1244507news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3.1. Разработване на дигитално </a:t>
            </a:r>
            <a:r>
              <a:rPr lang="bg-BG" dirty="0" smtClean="0"/>
              <a:t>съдържание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smtClean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r>
              <a:rPr lang="en-GB" dirty="0"/>
              <a:t/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Размери на файла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текстови и векторни файлове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 smtClean="0"/>
              <a:t>Могат да се мащабират практически неограничено</a:t>
            </a:r>
          </a:p>
          <a:p>
            <a:r>
              <a:rPr lang="bg-BG" dirty="0" smtClean="0"/>
              <a:t>Задаване на размери:</a:t>
            </a:r>
          </a:p>
          <a:p>
            <a:pPr lvl="1"/>
            <a:r>
              <a:rPr lang="bg-BG" dirty="0" smtClean="0"/>
              <a:t>американски стандарт – инчове</a:t>
            </a:r>
          </a:p>
          <a:p>
            <a:pPr lvl="1"/>
            <a:r>
              <a:rPr lang="bg-BG" dirty="0" smtClean="0"/>
              <a:t>международен стандарт – </a:t>
            </a:r>
            <a:r>
              <a:rPr lang="bg-BG" dirty="0" smtClean="0"/>
              <a:t>милиметри/сантиметри</a:t>
            </a:r>
            <a:endParaRPr lang="bg-BG" sz="1600" dirty="0" smtClean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растерни файлове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/>
              <a:t>Размер на </a:t>
            </a:r>
            <a:r>
              <a:rPr lang="bg-BG" dirty="0" smtClean="0"/>
              <a:t>екрана</a:t>
            </a:r>
          </a:p>
          <a:p>
            <a:pPr lvl="1"/>
            <a:r>
              <a:rPr lang="bg-BG" dirty="0" smtClean="0"/>
              <a:t>задава </a:t>
            </a:r>
            <a:r>
              <a:rPr lang="bg-BG" dirty="0"/>
              <a:t>се в </a:t>
            </a:r>
            <a:r>
              <a:rPr lang="bg-BG" dirty="0" smtClean="0"/>
              <a:t>пиксели</a:t>
            </a:r>
          </a:p>
          <a:p>
            <a:pPr lvl="1"/>
            <a:r>
              <a:rPr lang="bg-BG" dirty="0" smtClean="0"/>
              <a:t>1 </a:t>
            </a:r>
            <a:r>
              <a:rPr lang="bg-BG" dirty="0"/>
              <a:t>пиксел </a:t>
            </a:r>
            <a:r>
              <a:rPr lang="en-US" dirty="0"/>
              <a:t>=</a:t>
            </a:r>
            <a:r>
              <a:rPr lang="bg-BG" dirty="0" smtClean="0"/>
              <a:t> </a:t>
            </a:r>
            <a:r>
              <a:rPr lang="bg-BG" dirty="0"/>
              <a:t>1 </a:t>
            </a:r>
            <a:r>
              <a:rPr lang="bg-BG" dirty="0" smtClean="0"/>
              <a:t>цвят</a:t>
            </a:r>
            <a:endParaRPr lang="en-US" dirty="0" smtClean="0"/>
          </a:p>
          <a:p>
            <a:r>
              <a:rPr lang="bg-BG" dirty="0" smtClean="0"/>
              <a:t>Разделителна </a:t>
            </a:r>
            <a:r>
              <a:rPr lang="bg-BG" dirty="0" smtClean="0"/>
              <a:t>способност</a:t>
            </a:r>
          </a:p>
          <a:p>
            <a:pPr lvl="1"/>
            <a:r>
              <a:rPr lang="bg-BG" dirty="0" smtClean="0"/>
              <a:t>брой пиксели</a:t>
            </a:r>
            <a:r>
              <a:rPr lang="en-US" dirty="0"/>
              <a:t>/</a:t>
            </a:r>
            <a:r>
              <a:rPr lang="bg-BG" dirty="0" smtClean="0"/>
              <a:t>точки на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квадратен инч</a:t>
            </a:r>
          </a:p>
          <a:p>
            <a:pPr lvl="1"/>
            <a:r>
              <a:rPr lang="bg-BG" dirty="0" smtClean="0"/>
              <a:t>определя </a:t>
            </a:r>
            <a:r>
              <a:rPr lang="bg-BG" dirty="0" smtClean="0"/>
              <a:t>размерите </a:t>
            </a:r>
            <a:r>
              <a:rPr lang="bg-BG" dirty="0" smtClean="0"/>
              <a:t>на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печатното </a:t>
            </a:r>
            <a:r>
              <a:rPr lang="bg-BG" dirty="0" smtClean="0"/>
              <a:t>изображение</a:t>
            </a:r>
            <a:endParaRPr lang="bg-BG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87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Разделителна способност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Определя качеството на изображението на екрана (</a:t>
            </a:r>
            <a:r>
              <a:rPr lang="en-US" dirty="0" err="1" smtClean="0"/>
              <a:t>ppi</a:t>
            </a:r>
            <a:r>
              <a:rPr lang="bg-BG" dirty="0" smtClean="0"/>
              <a:t>) и при отпечатване</a:t>
            </a:r>
            <a:r>
              <a:rPr lang="en-US" dirty="0" smtClean="0"/>
              <a:t> </a:t>
            </a:r>
            <a:r>
              <a:rPr lang="bg-BG" dirty="0" smtClean="0"/>
              <a:t>(</a:t>
            </a:r>
            <a:r>
              <a:rPr lang="en-US" dirty="0" smtClean="0"/>
              <a:t>dpi</a:t>
            </a:r>
            <a:r>
              <a:rPr lang="bg-BG" dirty="0" smtClean="0"/>
              <a:t>)</a:t>
            </a:r>
          </a:p>
          <a:p>
            <a:r>
              <a:rPr lang="bg-BG" dirty="0" smtClean="0"/>
              <a:t> Препоръчителна разделителна способност:</a:t>
            </a:r>
          </a:p>
          <a:p>
            <a:pPr lvl="1"/>
            <a:r>
              <a:rPr lang="bg-BG" dirty="0" smtClean="0"/>
              <a:t>За уеб – 72 </a:t>
            </a:r>
            <a:r>
              <a:rPr lang="en-US" dirty="0" smtClean="0"/>
              <a:t>dpi</a:t>
            </a:r>
            <a:endParaRPr lang="bg-BG" dirty="0" smtClean="0"/>
          </a:p>
          <a:p>
            <a:pPr lvl="1"/>
            <a:r>
              <a:rPr lang="bg-BG" dirty="0" smtClean="0"/>
              <a:t>За проектор</a:t>
            </a:r>
            <a:r>
              <a:rPr lang="en-US" dirty="0" smtClean="0"/>
              <a:t> – </a:t>
            </a:r>
            <a:r>
              <a:rPr lang="bg-BG" dirty="0" smtClean="0"/>
              <a:t>ок. </a:t>
            </a:r>
            <a:r>
              <a:rPr lang="en-US" dirty="0" smtClean="0"/>
              <a:t>100-150 </a:t>
            </a:r>
            <a:r>
              <a:rPr lang="en-US" dirty="0" err="1" smtClean="0"/>
              <a:t>ppi</a:t>
            </a:r>
            <a:endParaRPr lang="bg-BG" dirty="0" smtClean="0"/>
          </a:p>
          <a:p>
            <a:pPr lvl="1"/>
            <a:r>
              <a:rPr lang="bg-BG" dirty="0" smtClean="0"/>
              <a:t>За печат – 300 </a:t>
            </a:r>
            <a:r>
              <a:rPr lang="en-US" dirty="0" smtClean="0"/>
              <a:t>dpi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Примери за разделителна способност (</a:t>
            </a:r>
            <a:r>
              <a:rPr lang="en-US" dirty="0" smtClean="0"/>
              <a:t>dpi</a:t>
            </a:r>
            <a:r>
              <a:rPr lang="bg-BG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/>
          <a:stretch/>
        </p:blipFill>
        <p:spPr>
          <a:xfrm>
            <a:off x="50800" y="1964531"/>
            <a:ext cx="6649085" cy="39814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6791325" y="1838008"/>
            <a:ext cx="4902656" cy="3776346"/>
            <a:chOff x="6964224" y="1668462"/>
            <a:chExt cx="4902656" cy="37763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5" r="43007"/>
            <a:stretch/>
          </p:blipFill>
          <p:spPr>
            <a:xfrm>
              <a:off x="8595359" y="1668462"/>
              <a:ext cx="3180081" cy="18881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66"/>
            <a:stretch/>
          </p:blipFill>
          <p:spPr>
            <a:xfrm>
              <a:off x="7086145" y="3556635"/>
              <a:ext cx="4780735" cy="18881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19"/>
            <a:stretch/>
          </p:blipFill>
          <p:spPr>
            <a:xfrm>
              <a:off x="6964224" y="1668462"/>
              <a:ext cx="1631135" cy="1888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53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</p:spPr>
        <p:txBody>
          <a:bodyPr/>
          <a:lstStyle/>
          <a:p>
            <a:r>
              <a:rPr lang="bg-BG" dirty="0"/>
              <a:t>Р</a:t>
            </a:r>
            <a:r>
              <a:rPr lang="bg-BG" dirty="0" smtClean="0"/>
              <a:t>азмери </a:t>
            </a:r>
            <a:r>
              <a:rPr lang="bg-BG" dirty="0" smtClean="0"/>
              <a:t>на изображения </a:t>
            </a:r>
            <a:r>
              <a:rPr lang="bg-BG" dirty="0" smtClean="0"/>
              <a:t>за </a:t>
            </a:r>
            <a:r>
              <a:rPr lang="bg-BG" dirty="0" smtClean="0"/>
              <a:t>социални </a:t>
            </a:r>
            <a:r>
              <a:rPr lang="bg-BG" dirty="0"/>
              <a:t>мрежи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Content Placeholder 4" descr="Basic social media image sizes for Instagram, Facebook, Twitter (a.k.a. X), LinkedIn, and TikTok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3"/>
          <a:stretch/>
        </p:blipFill>
        <p:spPr bwMode="auto">
          <a:xfrm>
            <a:off x="0" y="1471295"/>
            <a:ext cx="12192000" cy="484981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023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Размери на видеоматериали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Размери на екрана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Разделителна способност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9" name="Content Placeholder 8" descr="https://www.vdocipher.com/blog/wp-content/uploads/2021/09/video-resolution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870" y="2583546"/>
            <a:ext cx="5991490" cy="3370213"/>
          </a:xfrm>
          <a:prstGeom prst="rect">
            <a:avLst/>
          </a:prstGeom>
        </p:spPr>
      </p:pic>
      <p:pic>
        <p:nvPicPr>
          <p:cNvPr id="10" name="Content Placeholder 9" descr="video resolution aspect ratio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t="6776" r="2216" b="8194"/>
          <a:stretch/>
        </p:blipFill>
        <p:spPr bwMode="auto">
          <a:xfrm>
            <a:off x="213360" y="2509521"/>
            <a:ext cx="5669280" cy="36068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494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Избор на цветове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Цветова гама, цветова схема и цветови модели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8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Цветно колело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80" y="974380"/>
            <a:ext cx="5881775" cy="5330824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g-BG" sz="2000" b="1" dirty="0" smtClean="0"/>
              <a:t>ЛЕГЕНДА:</a:t>
            </a:r>
          </a:p>
          <a:p>
            <a:pPr>
              <a:lnSpc>
                <a:spcPct val="200000"/>
              </a:lnSpc>
            </a:pPr>
            <a:r>
              <a:rPr lang="bg-BG" sz="2000" dirty="0" smtClean="0"/>
              <a:t>Основни цветове</a:t>
            </a:r>
          </a:p>
          <a:p>
            <a:pPr>
              <a:lnSpc>
                <a:spcPct val="200000"/>
              </a:lnSpc>
            </a:pPr>
            <a:r>
              <a:rPr lang="bg-BG" sz="2000" dirty="0" smtClean="0"/>
              <a:t>Вторични цветове</a:t>
            </a:r>
          </a:p>
          <a:p>
            <a:pPr>
              <a:lnSpc>
                <a:spcPct val="200000"/>
              </a:lnSpc>
            </a:pPr>
            <a:r>
              <a:rPr lang="bg-BG" sz="2000" dirty="0" smtClean="0"/>
              <a:t>Допълнителни цветове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cxnSp>
        <p:nvCxnSpPr>
          <p:cNvPr id="12" name="Straight Arrow Connector 11"/>
          <p:cNvCxnSpPr/>
          <p:nvPr/>
        </p:nvCxnSpPr>
        <p:spPr>
          <a:xfrm rot="2700000" flipV="1">
            <a:off x="7511343" y="2837983"/>
            <a:ext cx="0" cy="9405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9900000" flipV="1">
            <a:off x="7300529" y="3624747"/>
            <a:ext cx="0" cy="9405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7040000" flipV="1">
            <a:off x="6693091" y="3056739"/>
            <a:ext cx="0" cy="9405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rot="3601025">
            <a:off x="5999582" y="3115206"/>
            <a:ext cx="1758778" cy="1257027"/>
            <a:chOff x="6375228" y="3460646"/>
            <a:chExt cx="1758778" cy="1257027"/>
          </a:xfrm>
        </p:grpSpPr>
        <p:cxnSp>
          <p:nvCxnSpPr>
            <p:cNvPr id="16" name="Straight Arrow Connector 15"/>
            <p:cNvCxnSpPr/>
            <p:nvPr/>
          </p:nvCxnSpPr>
          <p:spPr>
            <a:xfrm rot="2700000" flipV="1">
              <a:off x="7663743" y="2990383"/>
              <a:ext cx="0" cy="94052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9900000" flipV="1">
              <a:off x="7452929" y="3777147"/>
              <a:ext cx="0" cy="94052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7040000" flipV="1">
              <a:off x="6845491" y="3209139"/>
              <a:ext cx="0" cy="94052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 rot="1710688">
            <a:off x="5591795" y="2320699"/>
            <a:ext cx="2834640" cy="2834640"/>
            <a:chOff x="9606891" y="792413"/>
            <a:chExt cx="1758778" cy="1758778"/>
          </a:xfrm>
        </p:grpSpPr>
        <p:cxnSp>
          <p:nvCxnSpPr>
            <p:cNvPr id="20" name="Straight Arrow Connector 19"/>
            <p:cNvCxnSpPr/>
            <p:nvPr/>
          </p:nvCxnSpPr>
          <p:spPr>
            <a:xfrm rot="2700000" flipV="1">
              <a:off x="10895406" y="766065"/>
              <a:ext cx="0" cy="940526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9900000" flipV="1">
              <a:off x="10684592" y="1552829"/>
              <a:ext cx="0" cy="940526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7040000" flipV="1">
              <a:off x="10077154" y="984821"/>
              <a:ext cx="0" cy="940526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 rot="3601025">
              <a:off x="9383645" y="1043288"/>
              <a:ext cx="1758778" cy="1257027"/>
              <a:chOff x="6375228" y="3460646"/>
              <a:chExt cx="1758778" cy="1257027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rot="2700000" flipV="1">
                <a:off x="7663743" y="2990383"/>
                <a:ext cx="0" cy="940526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9900000" flipV="1">
                <a:off x="7452929" y="3777147"/>
                <a:ext cx="0" cy="940526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7040000" flipV="1">
                <a:off x="6845491" y="3209139"/>
                <a:ext cx="0" cy="940526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Pentagon 30"/>
          <p:cNvSpPr/>
          <p:nvPr/>
        </p:nvSpPr>
        <p:spPr>
          <a:xfrm rot="16200000">
            <a:off x="10928774" y="2639492"/>
            <a:ext cx="634221" cy="1140799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g-BG" b="1" dirty="0" smtClean="0"/>
              <a:t>топли</a:t>
            </a:r>
            <a:endParaRPr lang="en-US" b="1" dirty="0"/>
          </a:p>
        </p:txBody>
      </p:sp>
      <p:sp>
        <p:nvSpPr>
          <p:cNvPr id="32" name="Pentagon 31"/>
          <p:cNvSpPr/>
          <p:nvPr/>
        </p:nvSpPr>
        <p:spPr>
          <a:xfrm rot="5400000" flipV="1">
            <a:off x="10928774" y="3536836"/>
            <a:ext cx="634221" cy="1140799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g-BG" b="1" dirty="0" smtClean="0"/>
              <a:t>студени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52480" y="3648893"/>
            <a:ext cx="7791474" cy="1800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V="1">
            <a:off x="1454198" y="2385484"/>
            <a:ext cx="0" cy="228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V="1">
            <a:off x="1454198" y="3184004"/>
            <a:ext cx="0" cy="22860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V="1">
            <a:off x="1454198" y="3970732"/>
            <a:ext cx="0" cy="22860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8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Цветова схема</a:t>
            </a:r>
            <a:r>
              <a:rPr lang="en-US" dirty="0" smtClean="0"/>
              <a:t>/</a:t>
            </a:r>
            <a:r>
              <a:rPr lang="bg-BG" dirty="0" smtClean="0"/>
              <a:t>палитра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b="1" dirty="0" smtClean="0"/>
              <a:t>Допълваща</a:t>
            </a:r>
            <a:r>
              <a:rPr lang="bg-BG" dirty="0" smtClean="0"/>
              <a:t> – </a:t>
            </a:r>
            <a:r>
              <a:rPr lang="bg-BG" dirty="0"/>
              <a:t>избор на противоположни цветове на колелото;</a:t>
            </a:r>
            <a:endParaRPr lang="en-US" dirty="0"/>
          </a:p>
          <a:p>
            <a:pPr lvl="0"/>
            <a:r>
              <a:rPr lang="bg-BG" b="1" dirty="0" smtClean="0"/>
              <a:t>Аналогова</a:t>
            </a:r>
            <a:r>
              <a:rPr lang="bg-BG" dirty="0" smtClean="0"/>
              <a:t> – </a:t>
            </a:r>
            <a:r>
              <a:rPr lang="bg-BG" dirty="0"/>
              <a:t>избор на 2-4 цвята, разположени в съседство;</a:t>
            </a:r>
            <a:endParaRPr lang="en-US" dirty="0"/>
          </a:p>
          <a:p>
            <a:pPr lvl="0"/>
            <a:r>
              <a:rPr lang="bg-BG" b="1" dirty="0" smtClean="0"/>
              <a:t>Триадична</a:t>
            </a:r>
            <a:r>
              <a:rPr lang="bg-BG" dirty="0" smtClean="0"/>
              <a:t> – </a:t>
            </a:r>
            <a:r>
              <a:rPr lang="bg-BG" dirty="0"/>
              <a:t>избор на цветове, разположени на еднакво разстояние един от друг;</a:t>
            </a:r>
            <a:endParaRPr lang="en-US" dirty="0"/>
          </a:p>
          <a:p>
            <a:pPr lvl="0"/>
            <a:r>
              <a:rPr lang="bg-BG" b="1" dirty="0"/>
              <a:t>Разделно-допълваща </a:t>
            </a:r>
            <a:r>
              <a:rPr lang="bg-BG" b="1" dirty="0" smtClean="0"/>
              <a:t>се </a:t>
            </a:r>
            <a:r>
              <a:rPr lang="bg-BG" dirty="0" smtClean="0"/>
              <a:t>– </a:t>
            </a:r>
            <a:r>
              <a:rPr lang="bg-BG" dirty="0"/>
              <a:t>избор на два съседни и един противоположен цвят;</a:t>
            </a:r>
            <a:endParaRPr lang="en-US" dirty="0"/>
          </a:p>
          <a:p>
            <a:pPr lvl="0"/>
            <a:r>
              <a:rPr lang="bg-BG" b="1" dirty="0" smtClean="0"/>
              <a:t>Монохромна</a:t>
            </a:r>
            <a:r>
              <a:rPr lang="bg-BG" dirty="0" smtClean="0"/>
              <a:t> – </a:t>
            </a:r>
            <a:r>
              <a:rPr lang="bg-BG" dirty="0"/>
              <a:t>избор на различни оттенъци на един цвят;</a:t>
            </a:r>
            <a:endParaRPr lang="en-US" dirty="0"/>
          </a:p>
          <a:p>
            <a:pPr lvl="0"/>
            <a:r>
              <a:rPr lang="bg-BG" b="1" dirty="0" smtClean="0"/>
              <a:t>Четириъгълна</a:t>
            </a:r>
            <a:r>
              <a:rPr lang="bg-BG" dirty="0" smtClean="0"/>
              <a:t> – </a:t>
            </a:r>
            <a:r>
              <a:rPr lang="bg-BG" dirty="0"/>
              <a:t>избор на две допълващи се двойки, разположени по върховете на квадрат или правоъгълник, вписан в цветното колело.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6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Цветови палитри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 smtClean="0"/>
              <a:t>Източник: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www.signal-bg.com/bg/article/133/design-with-colors-part-one-the-primary-knowledge-at-glance.html</a:t>
            </a:r>
            <a:r>
              <a:rPr lang="bg-BG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1984"/>
          <a:stretch/>
        </p:blipFill>
        <p:spPr>
          <a:xfrm>
            <a:off x="60960" y="1741158"/>
            <a:ext cx="5927696" cy="2379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57"/>
          <a:stretch/>
        </p:blipFill>
        <p:spPr>
          <a:xfrm>
            <a:off x="6210564" y="1974808"/>
            <a:ext cx="5927696" cy="235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6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Съвети при избор на цветова палитра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838" lvl="0" indent="-514350">
              <a:buFont typeface="+mj-lt"/>
              <a:buAutoNum type="arabicPeriod"/>
            </a:pPr>
            <a:r>
              <a:rPr lang="bg-BG" dirty="0"/>
              <a:t>Ограничете броя </a:t>
            </a:r>
            <a:r>
              <a:rPr lang="bg-BG" dirty="0" smtClean="0"/>
              <a:t>цветове – един за текст, един за фон и максимум още един-два цвята за акценти</a:t>
            </a:r>
          </a:p>
          <a:p>
            <a:pPr marL="460838" lvl="0" indent="-514350">
              <a:buFont typeface="+mj-lt"/>
              <a:buAutoNum type="arabicPeriod"/>
            </a:pPr>
            <a:r>
              <a:rPr lang="bg-BG" dirty="0" smtClean="0"/>
              <a:t>Използвайте </a:t>
            </a:r>
            <a:r>
              <a:rPr lang="bg-BG" dirty="0"/>
              <a:t>контрастни комбинации за фон и </a:t>
            </a:r>
            <a:r>
              <a:rPr lang="bg-BG" dirty="0" smtClean="0"/>
              <a:t>текст</a:t>
            </a:r>
          </a:p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При </a:t>
            </a:r>
            <a:r>
              <a:rPr lang="bg-BG" dirty="0"/>
              <a:t>избор на цветова комбинация проверете как изглежда тя при отпечатвате в черно-бялата </a:t>
            </a:r>
            <a:r>
              <a:rPr lang="bg-BG" dirty="0" smtClean="0"/>
              <a:t>гама</a:t>
            </a:r>
          </a:p>
          <a:p>
            <a:pPr marL="460838" lvl="0" indent="-514350">
              <a:buFont typeface="+mj-lt"/>
              <a:buAutoNum type="arabicPeriod"/>
            </a:pPr>
            <a:r>
              <a:rPr lang="bg-BG" dirty="0"/>
              <a:t>Премахнете дразнещия / смущаващия фон, ако той пречи на видимостта на </a:t>
            </a:r>
            <a:r>
              <a:rPr lang="bg-BG" dirty="0" smtClean="0"/>
              <a:t>текста или </a:t>
            </a:r>
            <a:r>
              <a:rPr lang="bg-BG" dirty="0"/>
              <a:t>добавете полупрозрачна едноцветна подложка между двете, за да се откроява текстът;</a:t>
            </a:r>
            <a:endParaRPr lang="en-US" dirty="0"/>
          </a:p>
          <a:p>
            <a:pPr marL="460838" lvl="0" indent="-514350">
              <a:buFont typeface="+mj-lt"/>
              <a:buAutoNum type="arabicPeriod"/>
            </a:pPr>
            <a:r>
              <a:rPr lang="bg-BG" dirty="0"/>
              <a:t>Бъдете последователни при избора на обща цветова схема за всички свързани материали.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8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Изисквания за дигитално съдържание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b="1" dirty="0" smtClean="0"/>
              <a:t>Информативност</a:t>
            </a:r>
            <a:r>
              <a:rPr lang="bg-BG" dirty="0" smtClean="0"/>
              <a:t> – да представя </a:t>
            </a:r>
            <a:r>
              <a:rPr lang="bg-BG" dirty="0"/>
              <a:t>информация </a:t>
            </a:r>
            <a:r>
              <a:rPr lang="bg-BG" dirty="0" smtClean="0"/>
              <a:t>по </a:t>
            </a:r>
            <a:r>
              <a:rPr lang="bg-BG" dirty="0"/>
              <a:t>достъпен и разбираем за целевата аудитория начин;</a:t>
            </a:r>
            <a:endParaRPr lang="en-US" dirty="0"/>
          </a:p>
          <a:p>
            <a:pPr lvl="0"/>
            <a:r>
              <a:rPr lang="bg-BG" b="1" dirty="0"/>
              <a:t>Достъпност</a:t>
            </a:r>
            <a:r>
              <a:rPr lang="bg-BG" dirty="0"/>
              <a:t> </a:t>
            </a:r>
            <a:r>
              <a:rPr lang="bg-BG" dirty="0" smtClean="0"/>
              <a:t>– да </a:t>
            </a:r>
            <a:r>
              <a:rPr lang="bg-BG" dirty="0"/>
              <a:t>достигне до максимално голям брой потребители, </a:t>
            </a:r>
            <a:r>
              <a:rPr lang="bg-BG" dirty="0" smtClean="0"/>
              <a:t>включително такива с </a:t>
            </a:r>
            <a:r>
              <a:rPr lang="bg-BG" dirty="0"/>
              <a:t>ограничени ресурси или нарушени възприятия;</a:t>
            </a:r>
            <a:endParaRPr lang="en-US" dirty="0"/>
          </a:p>
          <a:p>
            <a:pPr lvl="0"/>
            <a:r>
              <a:rPr lang="bg-BG" b="1" dirty="0"/>
              <a:t>Консистентност</a:t>
            </a:r>
            <a:r>
              <a:rPr lang="bg-BG" dirty="0"/>
              <a:t> - </a:t>
            </a:r>
            <a:r>
              <a:rPr lang="bg-BG" dirty="0" smtClean="0"/>
              <a:t>уеднаквен </a:t>
            </a:r>
            <a:r>
              <a:rPr lang="bg-BG" dirty="0"/>
              <a:t>дизайн </a:t>
            </a:r>
            <a:r>
              <a:rPr lang="bg-BG" dirty="0" smtClean="0"/>
              <a:t>на еднотипните файлове и на файловете, създавани от една организациа;</a:t>
            </a:r>
            <a:endParaRPr lang="en-US" dirty="0"/>
          </a:p>
          <a:p>
            <a:pPr lvl="0"/>
            <a:r>
              <a:rPr lang="bg-BG" b="1" dirty="0"/>
              <a:t>Адаптивност</a:t>
            </a:r>
            <a:r>
              <a:rPr lang="bg-BG" dirty="0"/>
              <a:t> – при необходимост от промени, съдържанието да може да се редактира и </a:t>
            </a:r>
            <a:r>
              <a:rPr lang="bg-BG" dirty="0" smtClean="0"/>
              <a:t>надгражда;</a:t>
            </a:r>
            <a:endParaRPr lang="en-US" dirty="0"/>
          </a:p>
          <a:p>
            <a:r>
              <a:rPr lang="bg-BG" b="1" dirty="0"/>
              <a:t>Съвместимост</a:t>
            </a:r>
            <a:r>
              <a:rPr lang="bg-BG" dirty="0"/>
              <a:t> – </a:t>
            </a:r>
            <a:r>
              <a:rPr lang="bg-BG" dirty="0" smtClean="0"/>
              <a:t>осигуряване на безпроблемна работа на </a:t>
            </a:r>
            <a:r>
              <a:rPr lang="bg-BG" dirty="0"/>
              <a:t>различни </a:t>
            </a:r>
            <a:r>
              <a:rPr lang="bg-BG" dirty="0" smtClean="0"/>
              <a:t>платформи.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smtClean="0"/>
              <a:t>Пример – контрастни </a:t>
            </a:r>
            <a:br>
              <a:rPr lang="bg-BG" sz="4000" dirty="0" smtClean="0"/>
            </a:br>
            <a:r>
              <a:rPr lang="bg-BG" sz="4000" dirty="0" smtClean="0"/>
              <a:t>комбинации за текст/фон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Content Placeholder 4" descr="Image result for good/bad color combination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5562" y="1860550"/>
            <a:ext cx="70008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16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smtClean="0"/>
              <a:t>Пример – същите комбинации, </a:t>
            </a:r>
            <a:br>
              <a:rPr lang="bg-BG" sz="4000" dirty="0" smtClean="0"/>
            </a:br>
            <a:r>
              <a:rPr lang="bg-BG" sz="4000" dirty="0" smtClean="0"/>
              <a:t>но отпечатани в черно-бялата гама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Content Placeholder 4" descr="Image result for good/bad color combination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71" y="1729923"/>
            <a:ext cx="5843450" cy="3660683"/>
          </a:xfrm>
          <a:prstGeom prst="rect">
            <a:avLst/>
          </a:prstGeom>
        </p:spPr>
      </p:pic>
      <p:pic>
        <p:nvPicPr>
          <p:cNvPr id="6" name="Content Placeholder 4" descr="Image result for good/bad color combinations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785" y="1729922"/>
            <a:ext cx="6139543" cy="366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081557" y="1738631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81557" y="1738631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08912" y="4789714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08912" y="4789714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90261" y="4798423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090261" y="4798423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90261" y="3564618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90261" y="3564618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106294" y="4798423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106294" y="4798423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61164" y="3564618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61164" y="3564618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06294" y="3564618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06294" y="3564618"/>
            <a:ext cx="1950718" cy="600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925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– избор на подходящ фон за текста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не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8248"/>
            <a:ext cx="6035675" cy="339506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да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0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665661"/>
            <a:ext cx="5973762" cy="3360241"/>
          </a:xfrm>
        </p:spPr>
      </p:pic>
      <p:sp>
        <p:nvSpPr>
          <p:cNvPr id="11" name="TextBox 10"/>
          <p:cNvSpPr txBox="1"/>
          <p:nvPr/>
        </p:nvSpPr>
        <p:spPr>
          <a:xfrm>
            <a:off x="1003693" y="3653282"/>
            <a:ext cx="39895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bg1"/>
                </a:solidFill>
                <a:latin typeface="+mj-lt"/>
              </a:rPr>
              <a:t>Текстът не се чете добре </a:t>
            </a:r>
            <a:br>
              <a:rPr lang="bg-BG" sz="2800" dirty="0" smtClean="0">
                <a:solidFill>
                  <a:schemeClr val="bg1"/>
                </a:solidFill>
                <a:latin typeface="+mj-lt"/>
              </a:rPr>
            </a:br>
            <a:r>
              <a:rPr lang="bg-BG" sz="2800" dirty="0" smtClean="0">
                <a:solidFill>
                  <a:schemeClr val="bg1"/>
                </a:solidFill>
                <a:latin typeface="+mj-lt"/>
              </a:rPr>
              <a:t>на многоцветен фон, </a:t>
            </a:r>
            <a:br>
              <a:rPr lang="bg-BG" sz="2800" dirty="0" smtClean="0">
                <a:solidFill>
                  <a:schemeClr val="bg1"/>
                </a:solidFill>
                <a:latin typeface="+mj-lt"/>
              </a:rPr>
            </a:br>
            <a:r>
              <a:rPr lang="bg-BG" sz="2800" dirty="0" smtClean="0">
                <a:solidFill>
                  <a:schemeClr val="bg1"/>
                </a:solidFill>
                <a:latin typeface="+mj-lt"/>
              </a:rPr>
              <a:t>какъвто е тази снимка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3686" y="3437839"/>
            <a:ext cx="4142864" cy="181588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bg1"/>
                </a:solidFill>
                <a:latin typeface="+mj-lt"/>
              </a:rPr>
              <a:t>Полупрозрачна подложка</a:t>
            </a:r>
            <a:br>
              <a:rPr lang="bg-BG" sz="2800" dirty="0" smtClean="0">
                <a:solidFill>
                  <a:schemeClr val="bg1"/>
                </a:solidFill>
                <a:latin typeface="+mj-lt"/>
              </a:rPr>
            </a:br>
            <a:r>
              <a:rPr lang="bg-BG" sz="2800" dirty="0" smtClean="0">
                <a:solidFill>
                  <a:schemeClr val="bg1"/>
                </a:solidFill>
                <a:latin typeface="+mj-lt"/>
              </a:rPr>
              <a:t>в бял или черен цвят</a:t>
            </a:r>
            <a:br>
              <a:rPr lang="bg-BG" sz="2800" dirty="0" smtClean="0">
                <a:solidFill>
                  <a:schemeClr val="bg1"/>
                </a:solidFill>
                <a:latin typeface="+mj-lt"/>
              </a:rPr>
            </a:br>
            <a:r>
              <a:rPr lang="bg-BG" sz="2800" dirty="0" smtClean="0">
                <a:solidFill>
                  <a:schemeClr val="bg1"/>
                </a:solidFill>
                <a:latin typeface="+mj-lt"/>
              </a:rPr>
              <a:t>откроява текста, </a:t>
            </a:r>
            <a:br>
              <a:rPr lang="bg-BG" sz="2800" dirty="0" smtClean="0">
                <a:solidFill>
                  <a:schemeClr val="bg1"/>
                </a:solidFill>
                <a:latin typeface="+mj-lt"/>
              </a:rPr>
            </a:br>
            <a:r>
              <a:rPr lang="bg-BG" sz="2800" dirty="0" smtClean="0">
                <a:solidFill>
                  <a:schemeClr val="bg1"/>
                </a:solidFill>
                <a:latin typeface="+mj-lt"/>
              </a:rPr>
              <a:t>без да скрива снимката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30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Цветови модели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RGB – начинът, по който екранът излъчва </a:t>
            </a:r>
            <a:r>
              <a:rPr lang="ru-RU" dirty="0" smtClean="0"/>
              <a:t>светлината</a:t>
            </a:r>
            <a:endParaRPr lang="ru-R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6" r="62369" b="40428"/>
          <a:stretch/>
        </p:blipFill>
        <p:spPr>
          <a:xfrm>
            <a:off x="1210878" y="2361784"/>
            <a:ext cx="3794567" cy="384048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CMYK – начинът, по който хартията поглъща </a:t>
            </a:r>
            <a:r>
              <a:rPr lang="ru-RU" dirty="0" smtClean="0"/>
              <a:t>светлината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1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8" t="21575" r="-219" b="40339"/>
          <a:stretch/>
        </p:blipFill>
        <p:spPr>
          <a:xfrm>
            <a:off x="7280749" y="2361784"/>
            <a:ext cx="3794600" cy="3840480"/>
          </a:xfrm>
        </p:spPr>
      </p:pic>
    </p:spTree>
    <p:extLst>
      <p:ext uri="{BB962C8B-B14F-4D97-AF65-F5344CB8AC3E}">
        <p14:creationId xmlns:p14="http://schemas.microsoft.com/office/powerpoint/2010/main" val="3409414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Цветови модели – приложение</a:t>
            </a:r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RGB</a:t>
            </a:r>
            <a:endParaRPr lang="bg-B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CMYK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bg-BG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 smtClean="0"/>
              <a:t>Поддържа 256 стойности на основните цветове</a:t>
            </a:r>
          </a:p>
          <a:p>
            <a:r>
              <a:rPr lang="bg-BG" dirty="0" smtClean="0"/>
              <a:t>Стандарт при работа с графични програми и дигитални устройства</a:t>
            </a:r>
          </a:p>
          <a:p>
            <a:r>
              <a:rPr lang="bg-BG" dirty="0" smtClean="0"/>
              <a:t>Подходящ само за дигитален печат</a:t>
            </a:r>
          </a:p>
          <a:p>
            <a:r>
              <a:rPr lang="bg-BG" dirty="0" smtClean="0"/>
              <a:t>Уеб съдържанието се публикува в този модел </a:t>
            </a:r>
            <a:endParaRPr lang="bg-B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 smtClean="0"/>
              <a:t>Поддържа по-малко цветове от RGB</a:t>
            </a:r>
          </a:p>
          <a:p>
            <a:r>
              <a:rPr lang="bg-BG" dirty="0" smtClean="0"/>
              <a:t>Стандарт при предпечатната подготовка</a:t>
            </a:r>
          </a:p>
          <a:p>
            <a:r>
              <a:rPr lang="bg-BG" dirty="0" smtClean="0"/>
              <a:t>Задължителен за офсетов печат</a:t>
            </a:r>
          </a:p>
        </p:txBody>
      </p:sp>
    </p:spTree>
    <p:extLst>
      <p:ext uri="{BB962C8B-B14F-4D97-AF65-F5344CB8AC3E}">
        <p14:creationId xmlns:p14="http://schemas.microsoft.com/office/powerpoint/2010/main" val="291634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u="sng" dirty="0" smtClean="0">
                <a:hlinkClick r:id="rId2"/>
              </a:rPr>
              <a:t>Официален сайт - https</a:t>
            </a:r>
            <a:r>
              <a:rPr lang="bg-BG" u="sng" dirty="0">
                <a:hlinkClick r:id="rId2"/>
              </a:rPr>
              <a:t>://www.pantone-colours.com</a:t>
            </a:r>
            <a:r>
              <a:rPr lang="bg-BG" u="sng" dirty="0" smtClean="0">
                <a:hlinkClick r:id="rId2"/>
              </a:rPr>
              <a:t>/</a:t>
            </a:r>
            <a:endParaRPr lang="bg-BG" u="sng" dirty="0" smtClean="0"/>
          </a:p>
          <a:p>
            <a:r>
              <a:rPr lang="en-US" dirty="0" smtClean="0"/>
              <a:t>Pantone</a:t>
            </a:r>
            <a:r>
              <a:rPr lang="bg-BG" dirty="0" smtClean="0"/>
              <a:t> </a:t>
            </a:r>
            <a:r>
              <a:rPr lang="bg-BG" dirty="0"/>
              <a:t>не е цветен модел, </a:t>
            </a:r>
            <a:r>
              <a:rPr lang="bg-BG" dirty="0" smtClean="0"/>
              <a:t>а стандарт </a:t>
            </a:r>
            <a:r>
              <a:rPr lang="bg-BG" dirty="0"/>
              <a:t>за цветовите нюанси при офсетов </a:t>
            </a:r>
            <a:r>
              <a:rPr lang="bg-BG" dirty="0" smtClean="0"/>
              <a:t>печат.</a:t>
            </a:r>
          </a:p>
          <a:p>
            <a:r>
              <a:rPr lang="en-US" dirty="0" smtClean="0"/>
              <a:t>Pantone</a:t>
            </a:r>
            <a:r>
              <a:rPr lang="bg-BG" dirty="0" smtClean="0"/>
              <a:t> </a:t>
            </a:r>
            <a:r>
              <a:rPr lang="bg-BG" dirty="0"/>
              <a:t>поддържа около 3000 </a:t>
            </a:r>
            <a:r>
              <a:rPr lang="bg-BG" dirty="0" smtClean="0"/>
              <a:t>цвята с конкретни имена и кодове</a:t>
            </a:r>
          </a:p>
          <a:p>
            <a:r>
              <a:rPr lang="bg-BG" dirty="0" smtClean="0"/>
              <a:t>Използването </a:t>
            </a:r>
            <a:r>
              <a:rPr lang="bg-BG" dirty="0"/>
              <a:t>на </a:t>
            </a:r>
            <a:r>
              <a:rPr lang="bg-BG" dirty="0" smtClean="0"/>
              <a:t>системата </a:t>
            </a:r>
            <a:r>
              <a:rPr lang="en-US" dirty="0" smtClean="0"/>
              <a:t>Pantone</a:t>
            </a:r>
            <a:r>
              <a:rPr lang="bg-BG" dirty="0"/>
              <a:t> </a:t>
            </a:r>
            <a:r>
              <a:rPr lang="bg-BG" dirty="0" smtClean="0"/>
              <a:t>в дизайна на дигитално съдържание осигурява същия изглед при печат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99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Връзка между отделните цветови модели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Онлайн приложения за преобразуване на кодовете на цветовете</a:t>
            </a:r>
          </a:p>
          <a:p>
            <a:r>
              <a:rPr lang="bg-BG" dirty="0" smtClean="0"/>
              <a:t>Прозорци за редакция на цветове в програмите за графичен дизайн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1" y="2729084"/>
            <a:ext cx="6631440" cy="3352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781338"/>
            <a:ext cx="4309705" cy="32362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61714" y="5059680"/>
            <a:ext cx="1875514" cy="6444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64251" y="595522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Gimp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4747" y="5955224"/>
            <a:ext cx="192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Adobe Photoshop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0231" y="5955224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MS Office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69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Приобщаващ цветови дизайн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Цветовият дизайн се възприема различно от хора с нарушени цветовъзприятия</a:t>
            </a:r>
          </a:p>
          <a:p>
            <a:r>
              <a:rPr lang="bg-BG" dirty="0" smtClean="0"/>
              <a:t>Симулиране на нарушени цветовъзприятия с филтри:</a:t>
            </a:r>
          </a:p>
          <a:p>
            <a:pPr lvl="1"/>
            <a:r>
              <a:rPr lang="bg-BG" dirty="0" smtClean="0"/>
              <a:t>Онлайн симулатори - </a:t>
            </a:r>
            <a:r>
              <a:rPr lang="bg-BG" u="sng" dirty="0">
                <a:hlinkClick r:id="rId2"/>
              </a:rPr>
              <a:t>Coblis – </a:t>
            </a:r>
            <a:r>
              <a:rPr lang="bg-BG" b="1" u="sng" dirty="0">
                <a:hlinkClick r:id="rId2"/>
              </a:rPr>
              <a:t>Co</a:t>
            </a:r>
            <a:r>
              <a:rPr lang="bg-BG" u="sng" dirty="0">
                <a:hlinkClick r:id="rId2"/>
              </a:rPr>
              <a:t>lor </a:t>
            </a:r>
            <a:r>
              <a:rPr lang="bg-BG" b="1" u="sng" dirty="0">
                <a:hlinkClick r:id="rId2"/>
              </a:rPr>
              <a:t>Bli</a:t>
            </a:r>
            <a:r>
              <a:rPr lang="bg-BG" u="sng" dirty="0">
                <a:hlinkClick r:id="rId2"/>
              </a:rPr>
              <a:t>ndness </a:t>
            </a:r>
            <a:r>
              <a:rPr lang="bg-BG" b="1" u="sng" dirty="0">
                <a:hlinkClick r:id="rId2"/>
              </a:rPr>
              <a:t>S</a:t>
            </a:r>
            <a:r>
              <a:rPr lang="bg-BG" u="sng" dirty="0">
                <a:hlinkClick r:id="rId2"/>
              </a:rPr>
              <a:t>imulator</a:t>
            </a:r>
            <a:r>
              <a:rPr lang="bg-BG" dirty="0"/>
              <a:t> </a:t>
            </a:r>
            <a:endParaRPr lang="bg-BG" dirty="0" smtClean="0"/>
          </a:p>
          <a:p>
            <a:pPr lvl="1"/>
            <a:r>
              <a:rPr lang="bg-BG" dirty="0" smtClean="0"/>
              <a:t>Инсталируеми симулатори - </a:t>
            </a:r>
            <a:r>
              <a:rPr lang="bg-BG" u="sng" dirty="0">
                <a:hlinkClick r:id="rId3"/>
              </a:rPr>
              <a:t>Color Oracle</a:t>
            </a:r>
            <a:endParaRPr lang="bg-BG" dirty="0" smtClean="0"/>
          </a:p>
          <a:p>
            <a:pPr lvl="1"/>
            <a:r>
              <a:rPr lang="bg-BG" dirty="0" smtClean="0"/>
              <a:t>Симулатори за интернет браузъри - </a:t>
            </a:r>
            <a:r>
              <a:rPr lang="en-US" u="sng" dirty="0" err="1">
                <a:hlinkClick r:id="rId4"/>
              </a:rPr>
              <a:t>NoCoffee</a:t>
            </a:r>
            <a:r>
              <a:rPr lang="en-US" dirty="0"/>
              <a:t> </a:t>
            </a:r>
            <a:r>
              <a:rPr lang="bg-BG" dirty="0" smtClean="0"/>
              <a:t>и </a:t>
            </a:r>
            <a:r>
              <a:rPr lang="en-US" u="sng" dirty="0" smtClean="0">
                <a:hlinkClick r:id="rId5"/>
              </a:rPr>
              <a:t>Dalton</a:t>
            </a:r>
            <a:r>
              <a:rPr lang="en-US" dirty="0" smtClean="0"/>
              <a:t> </a:t>
            </a:r>
            <a:endParaRPr lang="bg-BG" dirty="0" smtClean="0"/>
          </a:p>
          <a:p>
            <a:r>
              <a:rPr lang="bg-BG" dirty="0" smtClean="0"/>
              <a:t>Адаптиране на цветовете в дизайна така, че да са разбираеми от всички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93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– нарушени цветовъзприятия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7"/>
          <a:stretch/>
        </p:blipFill>
        <p:spPr>
          <a:xfrm>
            <a:off x="78174" y="2411206"/>
            <a:ext cx="1833868" cy="33832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213"/>
          <a:stretch/>
        </p:blipFill>
        <p:spPr>
          <a:xfrm>
            <a:off x="1933285" y="2411206"/>
            <a:ext cx="1866206" cy="338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331" y="2411206"/>
            <a:ext cx="1831315" cy="3383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864" y="2411206"/>
            <a:ext cx="1826542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563" y="2411206"/>
            <a:ext cx="1794463" cy="3383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66" y="1846508"/>
            <a:ext cx="204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Нормално зрение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344" y="1846508"/>
            <a:ext cx="146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Протанопия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82980" y="1841707"/>
            <a:ext cx="168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Деутеранопия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29972" y="1846508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Тританопия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87469" y="1846508"/>
            <a:ext cx="169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Ахроматопсия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773408" y="1624827"/>
            <a:ext cx="2343167" cy="4247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Адаптация за</a:t>
            </a:r>
            <a:br>
              <a:rPr lang="bg-BG" dirty="0" smtClean="0"/>
            </a:br>
            <a:r>
              <a:rPr lang="bg-BG" dirty="0" smtClean="0"/>
              <a:t> видимост</a:t>
            </a:r>
          </a:p>
          <a:p>
            <a:pPr algn="ctr"/>
            <a:endParaRPr lang="bg-BG" dirty="0"/>
          </a:p>
          <a:p>
            <a:pPr algn="ctr"/>
            <a:endParaRPr lang="bg-BG" dirty="0" smtClean="0"/>
          </a:p>
          <a:p>
            <a:pPr algn="ctr"/>
            <a:endParaRPr lang="bg-BG" dirty="0"/>
          </a:p>
          <a:p>
            <a:pPr algn="ctr"/>
            <a:endParaRPr lang="bg-BG" dirty="0" smtClean="0"/>
          </a:p>
          <a:p>
            <a:pPr algn="ctr"/>
            <a:endParaRPr lang="bg-BG" dirty="0"/>
          </a:p>
          <a:p>
            <a:pPr algn="ctr"/>
            <a:endParaRPr lang="bg-BG" dirty="0" smtClean="0"/>
          </a:p>
          <a:p>
            <a:pPr algn="ctr"/>
            <a:endParaRPr lang="bg-BG" dirty="0"/>
          </a:p>
          <a:p>
            <a:pPr algn="ctr"/>
            <a:endParaRPr lang="bg-BG" dirty="0" smtClean="0"/>
          </a:p>
          <a:p>
            <a:pPr algn="ctr"/>
            <a:endParaRPr lang="bg-BG" dirty="0"/>
          </a:p>
          <a:p>
            <a:pPr algn="ctr"/>
            <a:endParaRPr lang="bg-BG" dirty="0" smtClean="0"/>
          </a:p>
          <a:p>
            <a:pPr algn="ctr"/>
            <a:endParaRPr lang="bg-BG" dirty="0"/>
          </a:p>
          <a:p>
            <a:pPr algn="ctr"/>
            <a:endParaRPr lang="bg-BG" dirty="0" smtClean="0"/>
          </a:p>
          <a:p>
            <a:pPr algn="ctr"/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7721" y="2371450"/>
            <a:ext cx="2249061" cy="34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6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Избор на шрифтове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И тяхната употреба в документа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2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Избор на формат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Файл, печат и публикуване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51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шрифтове според външния вид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3200" dirty="0" smtClean="0"/>
              <a:t>Различните шрифтове са подходящи за различни типове текст:</a:t>
            </a:r>
          </a:p>
          <a:p>
            <a:r>
              <a:rPr lang="bg-BG" sz="3200" dirty="0" smtClean="0"/>
              <a:t>Серифни</a:t>
            </a:r>
          </a:p>
          <a:p>
            <a:r>
              <a:rPr lang="bg-BG" sz="3200" dirty="0" smtClean="0"/>
              <a:t>Несерифни</a:t>
            </a:r>
          </a:p>
          <a:p>
            <a:r>
              <a:rPr lang="bg-BG" sz="3200" dirty="0" smtClean="0"/>
              <a:t>Скриптови</a:t>
            </a:r>
          </a:p>
          <a:p>
            <a:r>
              <a:rPr lang="bg-BG" sz="3200" dirty="0" smtClean="0"/>
              <a:t>Декоративни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24238"/>
              </p:ext>
            </p:extLst>
          </p:nvPr>
        </p:nvGraphicFramePr>
        <p:xfrm>
          <a:off x="2859313" y="2269720"/>
          <a:ext cx="8932091" cy="2455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32091">
                  <a:extLst>
                    <a:ext uri="{9D8B030D-6E8A-4147-A177-3AD203B41FA5}">
                      <a16:colId xmlns:a16="http://schemas.microsoft.com/office/drawing/2014/main" val="2657923501"/>
                    </a:ext>
                  </a:extLst>
                </a:gridCol>
              </a:tblGrid>
              <a:tr h="613954">
                <a:tc>
                  <a:txBody>
                    <a:bodyPr/>
                    <a:lstStyle/>
                    <a:p>
                      <a:r>
                        <a:rPr lang="bg-BG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Този текст е написан със серифен шрифт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163982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r>
                        <a:rPr lang="bg-BG" sz="2800" dirty="0" smtClean="0">
                          <a:latin typeface="+mj-lt"/>
                        </a:rPr>
                        <a:t>Този текст е написан с</a:t>
                      </a:r>
                      <a:r>
                        <a:rPr lang="bg-BG" sz="2800" baseline="0" dirty="0" smtClean="0">
                          <a:latin typeface="+mj-lt"/>
                        </a:rPr>
                        <a:t> не</a:t>
                      </a:r>
                      <a:r>
                        <a:rPr lang="bg-BG" sz="2800" dirty="0" smtClean="0">
                          <a:latin typeface="+mj-lt"/>
                        </a:rPr>
                        <a:t>серифен шрифт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7544568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800" dirty="0" smtClean="0">
                          <a:latin typeface="Monotype Corsiva" panose="03010101010201010101" pitchFamily="66" charset="0"/>
                        </a:rPr>
                        <a:t>Този текст е написан със скриптов шрифт</a:t>
                      </a:r>
                      <a:endParaRPr lang="en-US" sz="2800" dirty="0" smtClean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7414728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r>
                        <a:rPr lang="bg-BG" sz="2800" dirty="0" smtClean="0">
                          <a:latin typeface="Mistral" panose="03090702030407020403" pitchFamily="66" charset="0"/>
                        </a:rPr>
                        <a:t>Този текст е написан с</a:t>
                      </a:r>
                      <a:r>
                        <a:rPr lang="bg-BG" sz="2800" baseline="0" dirty="0" smtClean="0">
                          <a:latin typeface="Mistral" panose="03090702030407020403" pitchFamily="66" charset="0"/>
                        </a:rPr>
                        <a:t> декоративен </a:t>
                      </a:r>
                      <a:r>
                        <a:rPr lang="bg-BG" sz="2800" dirty="0" smtClean="0">
                          <a:latin typeface="Mistral" panose="03090702030407020403" pitchFamily="66" charset="0"/>
                        </a:rPr>
                        <a:t>шрифт</a:t>
                      </a:r>
                      <a:endParaRPr lang="en-US" sz="2800" dirty="0">
                        <a:latin typeface="Mistral" panose="03090702030407020403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289754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48046" y="2812869"/>
            <a:ext cx="9326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8046" y="4071257"/>
            <a:ext cx="9326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8046" y="3448595"/>
            <a:ext cx="9326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22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Препоръки за употреба в документи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Ограничете броя шрифтове в документа до 2, максимум </a:t>
            </a:r>
            <a:r>
              <a:rPr lang="bg-BG" dirty="0" smtClean="0"/>
              <a:t>3</a:t>
            </a:r>
            <a:endParaRPr lang="en-US" sz="2400" dirty="0"/>
          </a:p>
          <a:p>
            <a:pPr lvl="0"/>
            <a:r>
              <a:rPr lang="bg-BG" dirty="0"/>
              <a:t>Заложете на подхождащи си шрифтови комбинации:</a:t>
            </a:r>
            <a:endParaRPr lang="en-US" sz="2400" dirty="0"/>
          </a:p>
          <a:p>
            <a:pPr lvl="1"/>
            <a:r>
              <a:rPr lang="bg-BG" dirty="0"/>
              <a:t>Противоположностите си </a:t>
            </a:r>
            <a:r>
              <a:rPr lang="bg-BG" dirty="0" smtClean="0"/>
              <a:t>подхождат</a:t>
            </a:r>
            <a:endParaRPr lang="en-US" sz="2000" dirty="0"/>
          </a:p>
          <a:p>
            <a:pPr lvl="1"/>
            <a:r>
              <a:rPr lang="bg-BG" dirty="0"/>
              <a:t>Подобията се </a:t>
            </a:r>
            <a:r>
              <a:rPr lang="bg-BG" dirty="0" smtClean="0"/>
              <a:t>избяват</a:t>
            </a:r>
            <a:endParaRPr lang="en-US" sz="2000" dirty="0"/>
          </a:p>
          <a:p>
            <a:pPr lvl="1"/>
            <a:r>
              <a:rPr lang="bg-BG" dirty="0" smtClean="0"/>
              <a:t>Шрифтови </a:t>
            </a:r>
            <a:r>
              <a:rPr lang="bg-BG" dirty="0"/>
              <a:t>комбинации </a:t>
            </a:r>
            <a:r>
              <a:rPr lang="bg-BG" dirty="0" smtClean="0"/>
              <a:t>и шрифтови семейства</a:t>
            </a:r>
            <a:endParaRPr lang="en-US" sz="2000" dirty="0"/>
          </a:p>
          <a:p>
            <a:r>
              <a:rPr lang="bg-BG" dirty="0"/>
              <a:t>Не прекалявайте с употребата на главни </a:t>
            </a:r>
            <a:r>
              <a:rPr lang="bg-BG" dirty="0" smtClean="0"/>
              <a:t>букви</a:t>
            </a:r>
          </a:p>
          <a:p>
            <a:r>
              <a:rPr lang="bg-BG" dirty="0" smtClean="0"/>
              <a:t>Избягвайте трудночетливи и твърде популярни шрифтове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61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Препоръки за употреба на типовете шрифтове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4"/>
          <a:stretch/>
        </p:blipFill>
        <p:spPr bwMode="auto">
          <a:xfrm>
            <a:off x="136057" y="1868557"/>
            <a:ext cx="11927047" cy="442291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3175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Визуализиране на шрифтове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Включване на използваните шрифтове във </a:t>
            </a:r>
            <a:r>
              <a:rPr lang="bg-BG" dirty="0" smtClean="0"/>
              <a:t>файла</a:t>
            </a:r>
          </a:p>
          <a:p>
            <a:pPr lvl="1"/>
            <a:r>
              <a:rPr lang="bg-BG" dirty="0" smtClean="0"/>
              <a:t>в офис приложенията</a:t>
            </a:r>
          </a:p>
          <a:p>
            <a:pPr lvl="1"/>
            <a:r>
              <a:rPr lang="bg-BG" dirty="0" smtClean="0"/>
              <a:t>само </a:t>
            </a:r>
            <a:r>
              <a:rPr lang="bg-BG" dirty="0"/>
              <a:t>на използваните във файла </a:t>
            </a:r>
            <a:r>
              <a:rPr lang="bg-BG" dirty="0" smtClean="0"/>
              <a:t>символи – позволява правилно визуализиране</a:t>
            </a:r>
          </a:p>
          <a:p>
            <a:pPr lvl="1"/>
            <a:r>
              <a:rPr lang="bg-BG" dirty="0" smtClean="0"/>
              <a:t>на </a:t>
            </a:r>
            <a:r>
              <a:rPr lang="bg-BG" dirty="0"/>
              <a:t>целия </a:t>
            </a:r>
            <a:r>
              <a:rPr lang="bg-BG" dirty="0" smtClean="0"/>
              <a:t>шрифт – позволява и </a:t>
            </a:r>
            <a:r>
              <a:rPr lang="bg-BG" dirty="0"/>
              <a:t>редактиране на </a:t>
            </a:r>
            <a:r>
              <a:rPr lang="bg-BG" dirty="0" smtClean="0"/>
              <a:t>текста</a:t>
            </a:r>
            <a:endParaRPr lang="en-US" dirty="0"/>
          </a:p>
          <a:p>
            <a:pPr lvl="0"/>
            <a:r>
              <a:rPr lang="bg-BG" dirty="0" smtClean="0"/>
              <a:t>Растеризиране / Векторизиране / Обръщане </a:t>
            </a:r>
            <a:r>
              <a:rPr lang="bg-BG" dirty="0"/>
              <a:t>в </a:t>
            </a:r>
            <a:r>
              <a:rPr lang="bg-BG" dirty="0" smtClean="0"/>
              <a:t>криви на текста</a:t>
            </a:r>
          </a:p>
          <a:p>
            <a:pPr lvl="1"/>
            <a:r>
              <a:rPr lang="bg-BG" dirty="0"/>
              <a:t>в</a:t>
            </a:r>
            <a:r>
              <a:rPr lang="bg-BG" dirty="0" smtClean="0"/>
              <a:t> приложенията за векторна/растерна графика</a:t>
            </a:r>
          </a:p>
          <a:p>
            <a:pPr lvl="1"/>
            <a:r>
              <a:rPr lang="bg-BG" dirty="0" smtClean="0"/>
              <a:t>финална </a:t>
            </a:r>
            <a:r>
              <a:rPr lang="bg-BG" dirty="0"/>
              <a:t>стъпка при дизайна на векторни и растерни </a:t>
            </a:r>
            <a:r>
              <a:rPr lang="bg-BG" dirty="0" smtClean="0"/>
              <a:t>изображения, съдържащи текст</a:t>
            </a:r>
          </a:p>
          <a:p>
            <a:pPr lvl="1"/>
            <a:r>
              <a:rPr lang="bg-BG" dirty="0" smtClean="0"/>
              <a:t>текстът </a:t>
            </a:r>
            <a:r>
              <a:rPr lang="bg-BG" dirty="0"/>
              <a:t>става графичен обект и не може повече да бъде </a:t>
            </a:r>
            <a:r>
              <a:rPr lang="bg-BG" dirty="0" smtClean="0"/>
              <a:t>редактиран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02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Българска кирилица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Content Placeholder 4" descr="https://cyrillic.bgweb.bg/img/ednakvi-glavni-malki-bukvi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13725" r="4007" b="12448"/>
          <a:stretch/>
        </p:blipFill>
        <p:spPr bwMode="auto">
          <a:xfrm>
            <a:off x="450673" y="1450975"/>
            <a:ext cx="11288176" cy="4731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1197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Шрифтове за дислексия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1226"/>
            <a:ext cx="5327374" cy="4680000"/>
          </a:xfrm>
        </p:spPr>
        <p:txBody>
          <a:bodyPr/>
          <a:lstStyle/>
          <a:p>
            <a:r>
              <a:rPr lang="bg-BG" dirty="0"/>
              <a:t>Р</a:t>
            </a:r>
            <a:r>
              <a:rPr lang="bg-BG" dirty="0" smtClean="0"/>
              <a:t>азработени са специално </a:t>
            </a:r>
            <a:r>
              <a:rPr lang="bg-BG" dirty="0"/>
              <a:t>за да улесняват хора с </a:t>
            </a:r>
            <a:r>
              <a:rPr lang="bg-BG" dirty="0" smtClean="0"/>
              <a:t>дислексия</a:t>
            </a:r>
          </a:p>
          <a:p>
            <a:r>
              <a:rPr lang="bg-BG" dirty="0"/>
              <a:t>Н</a:t>
            </a:r>
            <a:r>
              <a:rPr lang="bg-BG" dirty="0" smtClean="0"/>
              <a:t>е </a:t>
            </a:r>
            <a:r>
              <a:rPr lang="bg-BG" dirty="0"/>
              <a:t>са част от стандартните </a:t>
            </a:r>
            <a:r>
              <a:rPr lang="bg-BG" dirty="0" smtClean="0"/>
              <a:t>шрифтове и също трябва </a:t>
            </a:r>
            <a:r>
              <a:rPr lang="bg-BG" dirty="0"/>
              <a:t>да се включат във файла, за да се изобразяват правилно на различни устройства и </a:t>
            </a:r>
            <a:r>
              <a:rPr lang="bg-BG" dirty="0" smtClean="0"/>
              <a:t>среди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8" name="Content Placeholder 7" descr="килиризиран шрифт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43" y="1719470"/>
            <a:ext cx="6811557" cy="321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229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Стил на писане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 smtClean="0"/>
              <a:t>Ясен</a:t>
            </a:r>
            <a:r>
              <a:rPr lang="bg-BG" dirty="0"/>
              <a:t>, разбираем и достъпен </a:t>
            </a:r>
            <a:r>
              <a:rPr lang="bg-BG" dirty="0" smtClean="0"/>
              <a:t>текст, </a:t>
            </a:r>
            <a:r>
              <a:rPr lang="bg-BG" dirty="0"/>
              <a:t>с лесни за четене и разбиране изречения;</a:t>
            </a:r>
            <a:endParaRPr lang="en-US" sz="2400" dirty="0"/>
          </a:p>
          <a:p>
            <a:pPr lvl="0"/>
            <a:r>
              <a:rPr lang="bg-BG" dirty="0"/>
              <a:t>Текстът да бъде структуриран, като отделните теми са подходящо </a:t>
            </a:r>
            <a:r>
              <a:rPr lang="bg-BG" dirty="0" smtClean="0"/>
              <a:t>озаглавени:</a:t>
            </a:r>
            <a:endParaRPr lang="en-US" sz="2400" dirty="0"/>
          </a:p>
          <a:p>
            <a:pPr lvl="1"/>
            <a:r>
              <a:rPr lang="bg-BG" dirty="0" smtClean="0"/>
              <a:t>Кратки</a:t>
            </a:r>
            <a:r>
              <a:rPr lang="bg-BG" dirty="0"/>
              <a:t>, ясни и </a:t>
            </a:r>
            <a:r>
              <a:rPr lang="bg-BG" dirty="0" smtClean="0"/>
              <a:t>описателни заглавия и подзаглавия;</a:t>
            </a:r>
            <a:endParaRPr lang="en-US" sz="2000" dirty="0"/>
          </a:p>
          <a:p>
            <a:pPr lvl="1"/>
            <a:r>
              <a:rPr lang="bg-BG" dirty="0"/>
              <a:t>Препоръчителната дълбочина на структурата </a:t>
            </a:r>
            <a:r>
              <a:rPr lang="bg-BG" dirty="0" smtClean="0"/>
              <a:t>– не повече от три нива;</a:t>
            </a:r>
            <a:endParaRPr lang="en-US" sz="2000" dirty="0"/>
          </a:p>
          <a:p>
            <a:pPr lvl="0"/>
            <a:r>
              <a:rPr lang="bg-BG" dirty="0" smtClean="0"/>
              <a:t>Форматиране на списъци чрез </a:t>
            </a:r>
            <a:r>
              <a:rPr lang="bg-BG" dirty="0"/>
              <a:t>водещи знаци или </a:t>
            </a:r>
            <a:r>
              <a:rPr lang="bg-BG" dirty="0" smtClean="0"/>
              <a:t>номерация;</a:t>
            </a:r>
            <a:endParaRPr lang="en-US" sz="2400" dirty="0"/>
          </a:p>
          <a:p>
            <a:pPr lvl="0"/>
            <a:r>
              <a:rPr lang="bg-BG" dirty="0" smtClean="0"/>
              <a:t>Без термини</a:t>
            </a:r>
            <a:r>
              <a:rPr lang="bg-BG" dirty="0"/>
              <a:t>, формулировки и </a:t>
            </a:r>
            <a:r>
              <a:rPr lang="bg-BG" dirty="0" smtClean="0"/>
              <a:t>съкращения</a:t>
            </a:r>
          </a:p>
          <a:p>
            <a:pPr lvl="1"/>
            <a:r>
              <a:rPr lang="bg-BG" dirty="0" smtClean="0"/>
              <a:t>ако </a:t>
            </a:r>
            <a:r>
              <a:rPr lang="bg-BG" dirty="0"/>
              <a:t>употребата им е </a:t>
            </a:r>
            <a:r>
              <a:rPr lang="bg-BG" dirty="0" smtClean="0"/>
              <a:t>незаменима, </a:t>
            </a:r>
            <a:r>
              <a:rPr lang="bg-BG" dirty="0"/>
              <a:t>се обясняват при първото си срещане в </a:t>
            </a:r>
            <a:r>
              <a:rPr lang="bg-BG" dirty="0" smtClean="0"/>
              <a:t>текста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38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Избор на мултимедия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Изображения, видео и аудио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422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Изображения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bg-BG" sz="3200" dirty="0" smtClean="0"/>
              <a:t>Диаграми - </a:t>
            </a:r>
            <a:r>
              <a:rPr lang="bg-BG" sz="2800" dirty="0" smtClean="0"/>
              <a:t>илюстрират процеси</a:t>
            </a:r>
            <a:r>
              <a:rPr lang="bg-BG" sz="2800" dirty="0"/>
              <a:t>, идеи или измерими </a:t>
            </a:r>
            <a:r>
              <a:rPr lang="bg-BG" sz="2800" dirty="0" smtClean="0"/>
              <a:t>данни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bg-BG" sz="3200" dirty="0" smtClean="0"/>
              <a:t>Снимки - </a:t>
            </a:r>
            <a:r>
              <a:rPr lang="bg-BG" sz="2800" dirty="0" smtClean="0"/>
              <a:t>запечатват </a:t>
            </a:r>
            <a:r>
              <a:rPr lang="bg-BG" sz="2800" dirty="0"/>
              <a:t>и предават максимално реалистично различни </a:t>
            </a:r>
            <a:r>
              <a:rPr lang="bg-BG" sz="2800" dirty="0" smtClean="0"/>
              <a:t>обекти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bg-BG" sz="3200" dirty="0"/>
              <a:t>Екранни </a:t>
            </a:r>
            <a:r>
              <a:rPr lang="bg-BG" sz="3200" dirty="0" smtClean="0"/>
              <a:t>снимки - </a:t>
            </a:r>
            <a:r>
              <a:rPr lang="bg-BG" sz="2800" dirty="0" smtClean="0"/>
              <a:t>предават </a:t>
            </a:r>
            <a:r>
              <a:rPr lang="bg-BG" sz="2800" dirty="0"/>
              <a:t>точно това, което се вижда на </a:t>
            </a:r>
            <a:r>
              <a:rPr lang="bg-BG" sz="2800" dirty="0" smtClean="0"/>
              <a:t>екрана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bg-BG" sz="3200" dirty="0" smtClean="0"/>
              <a:t>Илюстрации - </a:t>
            </a:r>
            <a:r>
              <a:rPr lang="bg-BG" sz="2800" dirty="0" smtClean="0"/>
              <a:t>най-креативни, с </a:t>
            </a:r>
            <a:r>
              <a:rPr lang="bg-BG" sz="2800" dirty="0"/>
              <a:t>най-силно изразен художествен </a:t>
            </a:r>
            <a:r>
              <a:rPr lang="bg-BG" sz="2800" dirty="0" smtClean="0"/>
              <a:t>елемент, широко </a:t>
            </a:r>
            <a:r>
              <a:rPr lang="bg-BG" sz="2800" dirty="0"/>
              <a:t>приложение и изразни </a:t>
            </a:r>
            <a:r>
              <a:rPr lang="bg-BG" sz="2800" dirty="0" smtClean="0"/>
              <a:t>средства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bg-BG" sz="3200" dirty="0" smtClean="0"/>
              <a:t>Инфографики - </a:t>
            </a:r>
            <a:r>
              <a:rPr lang="bg-BG" sz="2800" dirty="0" smtClean="0"/>
              <a:t>самостоятелно представят </a:t>
            </a:r>
            <a:r>
              <a:rPr lang="bg-BG" sz="2800" dirty="0"/>
              <a:t>данни, процеси или концепции във визуално привлекателен и лесно разбираем </a:t>
            </a:r>
            <a:r>
              <a:rPr lang="bg-BG" sz="2800" dirty="0" smtClean="0"/>
              <a:t>формат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983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– </a:t>
            </a:r>
            <a:r>
              <a:rPr lang="bg-BG" b="1" dirty="0" smtClean="0">
                <a:solidFill>
                  <a:schemeClr val="accent1"/>
                </a:solidFill>
              </a:rPr>
              <a:t>диаграма</a:t>
            </a:r>
            <a:r>
              <a:rPr lang="bg-BG" dirty="0" smtClean="0"/>
              <a:t>, показваща температурната амплитуда за денонощието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 smtClean="0"/>
              <a:t>Източник </a:t>
            </a:r>
            <a:r>
              <a:rPr lang="en-US" dirty="0" smtClean="0"/>
              <a:t>– weather.com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887" y="221559"/>
            <a:ext cx="80200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9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ИЗБОР </a:t>
            </a:r>
            <a:r>
              <a:rPr lang="bg-BG" dirty="0"/>
              <a:t>НА ФОРМАТ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Насоки за избор:</a:t>
            </a:r>
          </a:p>
          <a:p>
            <a:pPr lvl="0"/>
            <a:r>
              <a:rPr lang="bg-BG" dirty="0"/>
              <a:t>Какво е </a:t>
            </a:r>
            <a:r>
              <a:rPr lang="bg-BG" dirty="0" smtClean="0"/>
              <a:t>предназначението на файла:</a:t>
            </a:r>
          </a:p>
          <a:p>
            <a:pPr lvl="1"/>
            <a:r>
              <a:rPr lang="bg-BG" dirty="0" smtClean="0"/>
              <a:t>За десктоп</a:t>
            </a:r>
          </a:p>
          <a:p>
            <a:pPr lvl="1"/>
            <a:r>
              <a:rPr lang="bg-BG" dirty="0" smtClean="0"/>
              <a:t>За уеб</a:t>
            </a:r>
          </a:p>
          <a:p>
            <a:pPr lvl="1"/>
            <a:r>
              <a:rPr lang="bg-BG" dirty="0" smtClean="0"/>
              <a:t>За печат</a:t>
            </a:r>
            <a:endParaRPr lang="en-US" dirty="0"/>
          </a:p>
          <a:p>
            <a:pPr lvl="0"/>
            <a:r>
              <a:rPr lang="bg-BG" dirty="0"/>
              <a:t>Кой ще го </a:t>
            </a:r>
            <a:r>
              <a:rPr lang="bg-BG" dirty="0" smtClean="0"/>
              <a:t>използва?</a:t>
            </a:r>
            <a:endParaRPr lang="en-US" dirty="0"/>
          </a:p>
          <a:p>
            <a:pPr lvl="0"/>
            <a:r>
              <a:rPr lang="bg-BG" dirty="0"/>
              <a:t>Това краен продукт ли е или ще е достъпен за </a:t>
            </a:r>
            <a:r>
              <a:rPr lang="bg-BG" dirty="0" smtClean="0"/>
              <a:t>редактиране?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55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– илюстративни </a:t>
            </a:r>
            <a:r>
              <a:rPr lang="bg-BG" b="1" dirty="0" smtClean="0">
                <a:solidFill>
                  <a:schemeClr val="accent1"/>
                </a:solidFill>
              </a:rPr>
              <a:t>снимки</a:t>
            </a:r>
            <a:r>
              <a:rPr lang="bg-BG" dirty="0" smtClean="0"/>
              <a:t> към новини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 smtClean="0"/>
              <a:t>Източник – официалната страница на АЕЦ Козлодуй. Прави впечатление еднотипната и симетрична организация на текста и снимките, както и структурирания чрез различни тежести текст.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09" r="2734"/>
          <a:stretch/>
        </p:blipFill>
        <p:spPr>
          <a:xfrm>
            <a:off x="84570" y="158327"/>
            <a:ext cx="11987116" cy="46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02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– </a:t>
            </a:r>
            <a:r>
              <a:rPr lang="bg-BG" b="1" dirty="0" smtClean="0">
                <a:solidFill>
                  <a:schemeClr val="accent1"/>
                </a:solidFill>
              </a:rPr>
              <a:t>инфографика</a:t>
            </a:r>
            <a:r>
              <a:rPr lang="bg-BG" dirty="0" smtClean="0"/>
              <a:t> за училищата,</a:t>
            </a:r>
            <a:br>
              <a:rPr lang="bg-BG" dirty="0" smtClean="0"/>
            </a:br>
            <a:r>
              <a:rPr lang="bg-BG" dirty="0" smtClean="0"/>
              <a:t> учениците и учителите в България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 smtClean="0"/>
              <a:t>Иточник и автор на визуализацията – НСИ </a:t>
            </a:r>
            <a:br>
              <a:rPr lang="bg-BG" dirty="0" smtClean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nsi.bg/sites/default/files/files/events/images/2022_09_15_img.png</a:t>
            </a:r>
            <a:r>
              <a:rPr lang="bg-BG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455" y="0"/>
            <a:ext cx="8727091" cy="49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61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Аудио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Репортажни </a:t>
            </a:r>
            <a:r>
              <a:rPr lang="bg-BG" dirty="0" smtClean="0"/>
              <a:t>аудиозаписи - необработени или с минимална обработка, например интервюта или звукозаписи.</a:t>
            </a:r>
            <a:endParaRPr lang="en-US" sz="1600" dirty="0" smtClean="0"/>
          </a:p>
          <a:p>
            <a:r>
              <a:rPr lang="bg-BG" dirty="0" smtClean="0"/>
              <a:t>Аудиоинструкции - записват се или се генерират като помощни материали към различни дейности, например при автоматизираните телефонни централи, в летищата и метростанциите</a:t>
            </a:r>
            <a:endParaRPr lang="en-US" sz="2000" dirty="0" smtClean="0"/>
          </a:p>
          <a:p>
            <a:r>
              <a:rPr lang="bg-BG" dirty="0" smtClean="0"/>
              <a:t>Аудиогидове </a:t>
            </a:r>
            <a:r>
              <a:rPr lang="bg-BG" dirty="0"/>
              <a:t>– предварително записани кратки текстове, даващи повече информация за забележителности и предмети с културно-историческо значение. </a:t>
            </a:r>
            <a:endParaRPr lang="en-US" sz="2400" dirty="0"/>
          </a:p>
          <a:p>
            <a:r>
              <a:rPr lang="bg-BG" dirty="0"/>
              <a:t>Аудиокниги – звукозапис на литературни произведения, които са прочетени на глас.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215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Видео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Репортажни видеозаписи </a:t>
            </a:r>
            <a:r>
              <a:rPr lang="bg-BG" dirty="0" smtClean="0"/>
              <a:t>– </a:t>
            </a:r>
            <a:r>
              <a:rPr lang="bg-BG" dirty="0"/>
              <a:t>обикновено почти нямат обработка и отразяват новини.</a:t>
            </a:r>
            <a:endParaRPr lang="en-US" sz="2400" dirty="0"/>
          </a:p>
          <a:p>
            <a:r>
              <a:rPr lang="bg-BG" dirty="0"/>
              <a:t>Скрийнкаст – екранен </a:t>
            </a:r>
            <a:r>
              <a:rPr lang="bg-BG" dirty="0" smtClean="0"/>
              <a:t>запис с </a:t>
            </a:r>
            <a:r>
              <a:rPr lang="bg-BG" dirty="0"/>
              <a:t>демонстрационни или обучителни цели, който показва на екрана изпълняването на определена </a:t>
            </a:r>
            <a:r>
              <a:rPr lang="bg-BG" dirty="0" smtClean="0"/>
              <a:t>задача</a:t>
            </a:r>
            <a:endParaRPr lang="en-US" sz="2400" dirty="0"/>
          </a:p>
          <a:p>
            <a:r>
              <a:rPr lang="bg-BG" dirty="0"/>
              <a:t>Видеоинструкции </a:t>
            </a:r>
            <a:r>
              <a:rPr lang="bg-BG" dirty="0" smtClean="0"/>
              <a:t>– показват </a:t>
            </a:r>
            <a:r>
              <a:rPr lang="bg-BG" dirty="0"/>
              <a:t>нагледно как се извършва определена </a:t>
            </a:r>
            <a:r>
              <a:rPr lang="bg-BG" dirty="0" smtClean="0"/>
              <a:t>дейност</a:t>
            </a:r>
            <a:endParaRPr lang="en-US" sz="2400" dirty="0"/>
          </a:p>
          <a:p>
            <a:r>
              <a:rPr lang="bg-BG" dirty="0"/>
              <a:t>Продуктови демонстрации </a:t>
            </a:r>
            <a:r>
              <a:rPr lang="bg-BG" dirty="0" smtClean="0"/>
              <a:t>– демонстрация </a:t>
            </a:r>
            <a:r>
              <a:rPr lang="bg-BG" dirty="0"/>
              <a:t>на възможностите на даден продукт – реален или </a:t>
            </a:r>
            <a:r>
              <a:rPr lang="bg-BG" dirty="0" smtClean="0"/>
              <a:t>софтуерен</a:t>
            </a:r>
          </a:p>
          <a:p>
            <a:r>
              <a:rPr lang="bg-BG" dirty="0"/>
              <a:t>Анимации </a:t>
            </a:r>
            <a:r>
              <a:rPr lang="bg-BG" dirty="0" smtClean="0"/>
              <a:t>– предлагат </a:t>
            </a:r>
            <a:r>
              <a:rPr lang="bg-BG" dirty="0"/>
              <a:t>творчески поглед върху видеото </a:t>
            </a:r>
            <a:r>
              <a:rPr lang="bg-BG" dirty="0" smtClean="0"/>
              <a:t>или </a:t>
            </a:r>
            <a:r>
              <a:rPr lang="bg-BG" dirty="0"/>
              <a:t>показват процеси, които няма как реално да бъдат заснети на </a:t>
            </a:r>
            <a:r>
              <a:rPr lang="bg-BG" dirty="0" smtClean="0"/>
              <a:t>видео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91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074920"/>
            <a:ext cx="12191999" cy="822960"/>
          </a:xfrm>
        </p:spPr>
        <p:txBody>
          <a:bodyPr/>
          <a:lstStyle/>
          <a:p>
            <a:r>
              <a:rPr lang="bg-BG" dirty="0" smtClean="0"/>
              <a:t>Пример – комбинацията от текст, снимка, аудио и видео е стандартна практика за новините в сайта на БНТ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 smtClean="0"/>
              <a:t>Източник: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bntnews.bg/news/varnenec-izbra-praznika-na-grada-za-da-potegli-na-okolosvetska-regata-za-samotnici-snimki-video-1244507news.html</a:t>
            </a:r>
            <a:r>
              <a:rPr lang="bg-BG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5658"/>
          <a:stretch/>
        </p:blipFill>
        <p:spPr>
          <a:xfrm>
            <a:off x="285750" y="26123"/>
            <a:ext cx="4840287" cy="3783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1818"/>
          <a:stretch/>
        </p:blipFill>
        <p:spPr>
          <a:xfrm>
            <a:off x="296862" y="3810001"/>
            <a:ext cx="4829175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276" y="26124"/>
            <a:ext cx="4588723" cy="4850678"/>
          </a:xfrm>
          <a:prstGeom prst="rect">
            <a:avLst/>
          </a:prstGeom>
        </p:spPr>
      </p:pic>
      <p:sp>
        <p:nvSpPr>
          <p:cNvPr id="11" name="Left Arrow Callout 10"/>
          <p:cNvSpPr/>
          <p:nvPr/>
        </p:nvSpPr>
        <p:spPr>
          <a:xfrm>
            <a:off x="5095876" y="1176065"/>
            <a:ext cx="1789088" cy="3905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13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видео</a:t>
            </a:r>
            <a:endParaRPr lang="en-US" dirty="0"/>
          </a:p>
        </p:txBody>
      </p:sp>
      <p:sp>
        <p:nvSpPr>
          <p:cNvPr id="12" name="Right Arrow Callout 11"/>
          <p:cNvSpPr/>
          <p:nvPr/>
        </p:nvSpPr>
        <p:spPr>
          <a:xfrm>
            <a:off x="5530024" y="2592092"/>
            <a:ext cx="1692252" cy="39052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95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снимка</a:t>
            </a:r>
            <a:endParaRPr lang="en-US" dirty="0"/>
          </a:p>
        </p:txBody>
      </p:sp>
      <p:sp>
        <p:nvSpPr>
          <p:cNvPr id="13" name="Left Arrow Callout 12"/>
          <p:cNvSpPr/>
          <p:nvPr/>
        </p:nvSpPr>
        <p:spPr>
          <a:xfrm>
            <a:off x="5181958" y="4008119"/>
            <a:ext cx="1703006" cy="3905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48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аудио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85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Препоръки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bg-BG" sz="2400" dirty="0" smtClean="0"/>
              <a:t>Кратки, </a:t>
            </a:r>
            <a:r>
              <a:rPr lang="bg-BG" sz="2400" dirty="0"/>
              <a:t>опростени и фокусирани </a:t>
            </a:r>
            <a:r>
              <a:rPr lang="bg-BG" sz="2400" dirty="0" smtClean="0"/>
              <a:t>визуализации, дори </a:t>
            </a:r>
            <a:r>
              <a:rPr lang="bg-BG" sz="2400" dirty="0"/>
              <a:t>това да означава изрязване на излишни елементи от съдържанието;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bg-BG" sz="2400" dirty="0"/>
              <a:t>У</a:t>
            </a:r>
            <a:r>
              <a:rPr lang="bg-BG" sz="2400" dirty="0" smtClean="0"/>
              <a:t>нифициран </a:t>
            </a:r>
            <a:r>
              <a:rPr lang="bg-BG" sz="2400" dirty="0"/>
              <a:t>дизайн, цветова схема, </a:t>
            </a:r>
            <a:r>
              <a:rPr lang="bg-BG" sz="2400" dirty="0" smtClean="0"/>
              <a:t>еднотипни елементи;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bg-BG" sz="2400" dirty="0" smtClean="0"/>
              <a:t>Етикети</a:t>
            </a:r>
            <a:r>
              <a:rPr lang="bg-BG" sz="2400" dirty="0"/>
              <a:t>, анотации, стрелки и други привличащи вниманието обекти, които </a:t>
            </a:r>
            <a:r>
              <a:rPr lang="bg-BG" sz="2400" dirty="0" smtClean="0"/>
              <a:t>акцентират </a:t>
            </a:r>
            <a:r>
              <a:rPr lang="bg-BG" sz="2400" dirty="0"/>
              <a:t>върху важните </a:t>
            </a:r>
            <a:r>
              <a:rPr lang="bg-BG" sz="2400" dirty="0" smtClean="0"/>
              <a:t>места;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bg-BG" sz="2400" dirty="0" smtClean="0"/>
              <a:t>Подходящи </a:t>
            </a:r>
            <a:r>
              <a:rPr lang="bg-BG" sz="2400" dirty="0"/>
              <a:t>инструменти за обработка на </a:t>
            </a:r>
            <a:r>
              <a:rPr lang="bg-BG" sz="2400" dirty="0" smtClean="0"/>
              <a:t>съдържанието за професионални </a:t>
            </a:r>
            <a:r>
              <a:rPr lang="bg-BG" sz="2400" dirty="0"/>
              <a:t>резултати;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bg-BG" sz="2400" dirty="0" smtClean="0"/>
              <a:t>Размерите</a:t>
            </a:r>
            <a:r>
              <a:rPr lang="bg-BG" sz="2400" dirty="0"/>
              <a:t>, </a:t>
            </a:r>
            <a:r>
              <a:rPr lang="bg-BG" sz="2400" dirty="0" smtClean="0"/>
              <a:t>качество </a:t>
            </a:r>
            <a:r>
              <a:rPr lang="bg-BG" sz="2400" dirty="0"/>
              <a:t>и </a:t>
            </a:r>
            <a:r>
              <a:rPr lang="bg-BG" sz="2400" dirty="0" smtClean="0"/>
              <a:t>разделителна </a:t>
            </a:r>
            <a:r>
              <a:rPr lang="bg-BG" sz="2400" dirty="0"/>
              <a:t>способност според средата, в която планирате да се използва мултимедията;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bg-BG" sz="2400" dirty="0"/>
              <a:t>Планирайте продължителността на видео/аудиото според </a:t>
            </a:r>
            <a:r>
              <a:rPr lang="bg-BG" sz="2400" dirty="0" smtClean="0"/>
              <a:t>предназначението;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bg-BG" sz="2400" dirty="0"/>
              <a:t>В</a:t>
            </a:r>
            <a:r>
              <a:rPr lang="bg-BG" sz="2400" dirty="0" smtClean="0"/>
              <a:t>ъзможност </a:t>
            </a:r>
            <a:r>
              <a:rPr lang="bg-BG" sz="2400" dirty="0"/>
              <a:t>за интеракция с потребителя – спиране, връщане назад, повтаряне на определени части, разглеждане в отделен прозорец или с по-големи размери;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909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Приобщаващ дизайн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/>
              <a:t>Алтернативен текст</a:t>
            </a:r>
            <a:r>
              <a:rPr lang="bg-BG" dirty="0"/>
              <a:t> – кратко, текстово описание на </a:t>
            </a:r>
            <a:r>
              <a:rPr lang="bg-BG" dirty="0" smtClean="0"/>
              <a:t>изображението</a:t>
            </a:r>
          </a:p>
          <a:p>
            <a:r>
              <a:rPr lang="bg-BG" b="1" dirty="0"/>
              <a:t>Транскрибиране на аудио</a:t>
            </a:r>
            <a:r>
              <a:rPr lang="bg-BG" dirty="0"/>
              <a:t> – преобразуването на речта, както и на някои звуци, от аудио или видеоматериали, в </a:t>
            </a:r>
            <a:r>
              <a:rPr lang="bg-BG" dirty="0" smtClean="0"/>
              <a:t>текст</a:t>
            </a:r>
          </a:p>
          <a:p>
            <a:r>
              <a:rPr lang="bg-BG" b="1" dirty="0"/>
              <a:t>Субтитриране</a:t>
            </a:r>
            <a:r>
              <a:rPr lang="bg-BG" dirty="0"/>
              <a:t> </a:t>
            </a:r>
            <a:r>
              <a:rPr lang="en-US" dirty="0" smtClean="0"/>
              <a:t>–</a:t>
            </a:r>
            <a:r>
              <a:rPr lang="bg-BG" dirty="0" smtClean="0"/>
              <a:t> превод </a:t>
            </a:r>
            <a:r>
              <a:rPr lang="bg-BG" dirty="0"/>
              <a:t>на аудиото на друг </a:t>
            </a:r>
            <a:r>
              <a:rPr lang="bg-BG" dirty="0" smtClean="0"/>
              <a:t>език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14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</a:t>
            </a:r>
            <a:r>
              <a:rPr lang="bg-BG" dirty="0" smtClean="0"/>
              <a:t>айлов </a:t>
            </a:r>
            <a:r>
              <a:rPr lang="bg-BG" dirty="0"/>
              <a:t>формат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491190"/>
              </p:ext>
            </p:extLst>
          </p:nvPr>
        </p:nvGraphicFramePr>
        <p:xfrm>
          <a:off x="172719" y="1574803"/>
          <a:ext cx="11816081" cy="463323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147469">
                  <a:extLst>
                    <a:ext uri="{9D8B030D-6E8A-4147-A177-3AD203B41FA5}">
                      <a16:colId xmlns:a16="http://schemas.microsoft.com/office/drawing/2014/main" val="2960584694"/>
                    </a:ext>
                  </a:extLst>
                </a:gridCol>
                <a:gridCol w="3154005">
                  <a:extLst>
                    <a:ext uri="{9D8B030D-6E8A-4147-A177-3AD203B41FA5}">
                      <a16:colId xmlns:a16="http://schemas.microsoft.com/office/drawing/2014/main" val="3930568677"/>
                    </a:ext>
                  </a:extLst>
                </a:gridCol>
                <a:gridCol w="3154005">
                  <a:extLst>
                    <a:ext uri="{9D8B030D-6E8A-4147-A177-3AD203B41FA5}">
                      <a16:colId xmlns:a16="http://schemas.microsoft.com/office/drawing/2014/main" val="3922612614"/>
                    </a:ext>
                  </a:extLst>
                </a:gridCol>
                <a:gridCol w="2360602">
                  <a:extLst>
                    <a:ext uri="{9D8B030D-6E8A-4147-A177-3AD203B41FA5}">
                      <a16:colId xmlns:a16="http://schemas.microsoft.com/office/drawing/2014/main" val="511245759"/>
                    </a:ext>
                  </a:extLst>
                </a:gridCol>
              </a:tblGrid>
              <a:tr h="65023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2800" dirty="0">
                          <a:effectLst/>
                        </a:rPr>
                        <a:t>Вид съдържание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2800" dirty="0">
                          <a:effectLst/>
                        </a:rPr>
                        <a:t>Формат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462717"/>
                  </a:ext>
                </a:extLst>
              </a:tr>
              <a:tr h="643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2400" dirty="0">
                          <a:effectLst/>
                        </a:rPr>
                        <a:t>Редакция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2400" dirty="0">
                          <a:effectLst/>
                        </a:rPr>
                        <a:t>Публикуване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2400" dirty="0">
                          <a:effectLst/>
                        </a:rPr>
                        <a:t>Печат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062481"/>
                  </a:ext>
                </a:extLst>
              </a:tr>
              <a:tr h="3404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800" dirty="0">
                          <a:effectLst/>
                        </a:rPr>
                        <a:t>Текстов документ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DOCX, ODT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PDF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PDF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659102"/>
                  </a:ext>
                </a:extLst>
              </a:tr>
              <a:tr h="3404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Текст за уеб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TXT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TXT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PDF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27073"/>
                  </a:ext>
                </a:extLst>
              </a:tr>
              <a:tr h="3404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Символни данни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TXT, CSV, XLS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PDF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PDF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687865"/>
                  </a:ext>
                </a:extLst>
              </a:tr>
              <a:tr h="3404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Снимки 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RAW, JPG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JPG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JPG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770906"/>
                  </a:ext>
                </a:extLst>
              </a:tr>
              <a:tr h="6462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Растерни изображения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PSD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JPG, </a:t>
                      </a:r>
                      <a:r>
                        <a:rPr lang="bg-BG" sz="1800">
                          <a:effectLst/>
                        </a:rPr>
                        <a:t>за поддържане на прозрачност </a:t>
                      </a:r>
                      <a:r>
                        <a:rPr lang="en-US" sz="1800">
                          <a:effectLst/>
                        </a:rPr>
                        <a:t>PNG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JPG, TIFF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475216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Векторни изображения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SVG, EPS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SVG, PDF</a:t>
                      </a:r>
                      <a:r>
                        <a:rPr lang="bg-BG" sz="1800">
                          <a:effectLst/>
                        </a:rPr>
                        <a:t>, за поддържане на прозрачност </a:t>
                      </a:r>
                      <a:r>
                        <a:rPr lang="en-US" sz="1800">
                          <a:effectLst/>
                        </a:rPr>
                        <a:t>PNG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PDF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696829"/>
                  </a:ext>
                </a:extLst>
              </a:tr>
              <a:tr h="3404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Видео 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AVCHD, AVI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WEBM, MP4</a:t>
                      </a:r>
                      <a:r>
                        <a:rPr lang="bg-BG" sz="1800">
                          <a:effectLst/>
                        </a:rPr>
                        <a:t>, </a:t>
                      </a:r>
                      <a:r>
                        <a:rPr lang="en-US" sz="1800">
                          <a:effectLst/>
                        </a:rPr>
                        <a:t>AVI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Не е приложимо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55406"/>
                  </a:ext>
                </a:extLst>
              </a:tr>
              <a:tr h="3404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Аудио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WAV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MP3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800" dirty="0">
                          <a:effectLst/>
                        </a:rPr>
                        <a:t>Не е приложимо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32751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1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 за отпечатване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С</a:t>
            </a:r>
            <a:r>
              <a:rPr lang="bg-BG" dirty="0" smtClean="0"/>
              <a:t>тандарти </a:t>
            </a:r>
            <a:r>
              <a:rPr lang="bg-BG" dirty="0"/>
              <a:t>за </a:t>
            </a:r>
            <a:r>
              <a:rPr lang="bg-BG" dirty="0" smtClean="0"/>
              <a:t>формати на печатни </a:t>
            </a:r>
            <a:r>
              <a:rPr lang="bg-BG" dirty="0" smtClean="0"/>
              <a:t>продукти:</a:t>
            </a:r>
            <a:endParaRPr lang="bg-BG" dirty="0" smtClean="0"/>
          </a:p>
          <a:p>
            <a:r>
              <a:rPr lang="bg-BG" dirty="0" smtClean="0"/>
              <a:t>Международен стандарт </a:t>
            </a:r>
            <a:r>
              <a:rPr lang="en-US" dirty="0"/>
              <a:t>ISO 216</a:t>
            </a:r>
            <a:r>
              <a:rPr lang="bg-BG" dirty="0"/>
              <a:t>:2007 </a:t>
            </a:r>
          </a:p>
          <a:p>
            <a:r>
              <a:rPr lang="bg-BG" dirty="0" smtClean="0"/>
              <a:t>Американски стандарт</a:t>
            </a:r>
            <a:endParaRPr lang="bg-BG" dirty="0"/>
          </a:p>
          <a:p>
            <a:r>
              <a:rPr lang="bg-BG" dirty="0" smtClean="0"/>
              <a:t>Фирмени стандарти</a:t>
            </a:r>
            <a:endParaRPr lang="en-US" dirty="0" smtClean="0"/>
          </a:p>
          <a:p>
            <a:pPr lvl="1"/>
            <a:r>
              <a:rPr lang="bg-BG" dirty="0" smtClean="0"/>
              <a:t>Пощенски картички</a:t>
            </a:r>
          </a:p>
          <a:p>
            <a:pPr lvl="1"/>
            <a:r>
              <a:rPr lang="bg-BG" dirty="0" smtClean="0"/>
              <a:t>Визитни </a:t>
            </a:r>
            <a:r>
              <a:rPr lang="bg-BG" dirty="0" smtClean="0"/>
              <a:t>картички</a:t>
            </a:r>
          </a:p>
          <a:p>
            <a:pPr lvl="1"/>
            <a:r>
              <a:rPr lang="bg-BG" dirty="0" smtClean="0"/>
              <a:t>Етикети за устройства (напр. </a:t>
            </a:r>
            <a:r>
              <a:rPr lang="bg-BG" dirty="0"/>
              <a:t>о</a:t>
            </a:r>
            <a:r>
              <a:rPr lang="bg-BG" dirty="0" smtClean="0"/>
              <a:t>птични дискове)</a:t>
            </a:r>
          </a:p>
          <a:p>
            <a:pPr lvl="1"/>
            <a:r>
              <a:rPr lang="bg-BG" dirty="0" smtClean="0"/>
              <a:t>...</a:t>
            </a:r>
            <a:endParaRPr lang="bg-BG" dirty="0" smtClean="0"/>
          </a:p>
          <a:p>
            <a:pPr lvl="2"/>
            <a:endParaRPr lang="bg-BG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6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Размери на хартия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 smtClean="0"/>
              <a:t>Американски  (горе) и международен </a:t>
            </a:r>
            <a:r>
              <a:rPr lang="bg-BG" dirty="0" smtClean="0"/>
              <a:t>стандарт (долу)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" y="262890"/>
            <a:ext cx="11999278" cy="43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5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Размери за визитни картички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24" y="1505902"/>
            <a:ext cx="10807256" cy="26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8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Размери за пощенски пликове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42" y="736600"/>
            <a:ext cx="10668318" cy="37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43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4315</TotalTime>
  <Words>2550</Words>
  <Application>Microsoft Office PowerPoint</Application>
  <PresentationFormat>Widescreen</PresentationFormat>
  <Paragraphs>309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Cambria</vt:lpstr>
      <vt:lpstr>Monotype Corsiva</vt:lpstr>
      <vt:lpstr>Calibri</vt:lpstr>
      <vt:lpstr>Arial</vt:lpstr>
      <vt:lpstr>Times New Roman</vt:lpstr>
      <vt:lpstr>Mistral</vt:lpstr>
      <vt:lpstr>Retrospect</vt:lpstr>
      <vt:lpstr>3.1. Разработване на дигитално съдържание</vt:lpstr>
      <vt:lpstr>Изисквания за дигитално съдържание</vt:lpstr>
      <vt:lpstr>Избор на формат</vt:lpstr>
      <vt:lpstr>ИЗБОР НА ФОРМАТ</vt:lpstr>
      <vt:lpstr>Файлов формат</vt:lpstr>
      <vt:lpstr>Формат за отпечатване</vt:lpstr>
      <vt:lpstr>Размери на хартия</vt:lpstr>
      <vt:lpstr>Размери за визитни картички</vt:lpstr>
      <vt:lpstr>Размери за пощенски пликове</vt:lpstr>
      <vt:lpstr>Размери на файла</vt:lpstr>
      <vt:lpstr>Разделителна способност</vt:lpstr>
      <vt:lpstr>Примери за разделителна способност (dpi)</vt:lpstr>
      <vt:lpstr>Размери на изображения за социални мрежи</vt:lpstr>
      <vt:lpstr>Размери на видеоматериали</vt:lpstr>
      <vt:lpstr>Избор на цветове</vt:lpstr>
      <vt:lpstr>Цветно колело</vt:lpstr>
      <vt:lpstr>Цветова схема/палитра</vt:lpstr>
      <vt:lpstr>Цветови палитри</vt:lpstr>
      <vt:lpstr>Съвети при избор на цветова палитра</vt:lpstr>
      <vt:lpstr>Пример – контрастни  комбинации за текст/фон</vt:lpstr>
      <vt:lpstr>Пример – същите комбинации,  но отпечатани в черно-бялата гама</vt:lpstr>
      <vt:lpstr>Пример – избор на подходящ фон за текста</vt:lpstr>
      <vt:lpstr>Цветови модели</vt:lpstr>
      <vt:lpstr>Цветови модели – приложение</vt:lpstr>
      <vt:lpstr>Pantone</vt:lpstr>
      <vt:lpstr>Връзка между отделните цветови модели</vt:lpstr>
      <vt:lpstr>Приобщаващ цветови дизайн</vt:lpstr>
      <vt:lpstr>Пример – нарушени цветовъзприятия</vt:lpstr>
      <vt:lpstr>Избор на шрифтове</vt:lpstr>
      <vt:lpstr>Видове шрифтове според външния вид</vt:lpstr>
      <vt:lpstr>Препоръки за употреба в документи</vt:lpstr>
      <vt:lpstr>Препоръки за употреба на типовете шрифтове</vt:lpstr>
      <vt:lpstr>Визуализиране на шрифтове</vt:lpstr>
      <vt:lpstr>Българска кирилица</vt:lpstr>
      <vt:lpstr>Шрифтове за дислексия</vt:lpstr>
      <vt:lpstr>Стил на писане</vt:lpstr>
      <vt:lpstr>Избор на мултимедия</vt:lpstr>
      <vt:lpstr>Изображения</vt:lpstr>
      <vt:lpstr>Пример – диаграма, показваща температурната амплитуда за денонощието</vt:lpstr>
      <vt:lpstr>Пример – илюстративни снимки към новини</vt:lpstr>
      <vt:lpstr>Пример – инфографика за училищата,  учениците и учителите в България</vt:lpstr>
      <vt:lpstr>Аудио</vt:lpstr>
      <vt:lpstr>Видео</vt:lpstr>
      <vt:lpstr>Пример – комбинацията от текст, снимка, аудио и видео е стандартна практика за новините в сайта на БНТ</vt:lpstr>
      <vt:lpstr>Препоръки</vt:lpstr>
      <vt:lpstr>Приобщаващ дизайн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Irena Avdjieva</cp:lastModifiedBy>
  <cp:revision>156</cp:revision>
  <dcterms:created xsi:type="dcterms:W3CDTF">2023-01-03T13:46:11Z</dcterms:created>
  <dcterms:modified xsi:type="dcterms:W3CDTF">2023-08-18T11:00:45Z</dcterms:modified>
</cp:coreProperties>
</file>