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6" r:id="rId18"/>
    <p:sldId id="273" r:id="rId19"/>
    <p:sldId id="274" r:id="rId20"/>
    <p:sldId id="275" r:id="rId21"/>
    <p:sldId id="283" r:id="rId22"/>
    <p:sldId id="277" r:id="rId23"/>
    <p:sldId id="278" r:id="rId24"/>
    <p:sldId id="279" r:id="rId25"/>
    <p:sldId id="280" r:id="rId26"/>
    <p:sldId id="284" r:id="rId27"/>
    <p:sldId id="281" r:id="rId28"/>
    <p:sldId id="282" r:id="rId29"/>
    <p:sldId id="285" r:id="rId30"/>
    <p:sldId id="286" r:id="rId31"/>
    <p:sldId id="291" r:id="rId32"/>
    <p:sldId id="287" r:id="rId33"/>
    <p:sldId id="288" r:id="rId34"/>
    <p:sldId id="294" r:id="rId35"/>
    <p:sldId id="289" r:id="rId36"/>
    <p:sldId id="290" r:id="rId37"/>
    <p:sldId id="292" r:id="rId38"/>
    <p:sldId id="293" r:id="rId39"/>
    <p:sldId id="299" r:id="rId40"/>
    <p:sldId id="295" r:id="rId41"/>
    <p:sldId id="296" r:id="rId42"/>
    <p:sldId id="297" r:id="rId43"/>
    <p:sldId id="298" r:id="rId44"/>
    <p:sldId id="304" r:id="rId45"/>
    <p:sldId id="300" r:id="rId46"/>
    <p:sldId id="301" r:id="rId47"/>
    <p:sldId id="302" r:id="rId48"/>
    <p:sldId id="303" r:id="rId49"/>
    <p:sldId id="305" r:id="rId50"/>
    <p:sldId id="306" r:id="rId51"/>
    <p:sldId id="312" r:id="rId52"/>
    <p:sldId id="307" r:id="rId53"/>
    <p:sldId id="308" r:id="rId54"/>
    <p:sldId id="309" r:id="rId55"/>
    <p:sldId id="310" r:id="rId56"/>
    <p:sldId id="311" r:id="rId57"/>
    <p:sldId id="314" r:id="rId58"/>
    <p:sldId id="313" r:id="rId59"/>
    <p:sldId id="315" r:id="rId60"/>
    <p:sldId id="316" r:id="rId61"/>
    <p:sldId id="317" r:id="rId62"/>
    <p:sldId id="318" r:id="rId63"/>
    <p:sldId id="319" r:id="rId64"/>
    <p:sldId id="320" r:id="rId65"/>
    <p:sldId id="321" r:id="rId66"/>
    <p:sldId id="322" r:id="rId67"/>
    <p:sldId id="323" r:id="rId68"/>
    <p:sldId id="258" r:id="rId69"/>
  </p:sldIdLst>
  <p:sldSz cx="12192000" cy="6858000"/>
  <p:notesSz cx="12192000" cy="6858000"/>
  <p:defaultTextStyle>
    <a:defPPr>
      <a:defRPr lang="en-US"/>
    </a:defPPr>
    <a:lvl1pPr algn="l">
      <a:spcBef>
        <a:spcPts val="0"/>
      </a:spcBef>
      <a:spcAft>
        <a:spcPts val="0"/>
      </a:spcAft>
      <a:defRPr>
        <a:solidFill>
          <a:schemeClr val="tx1"/>
        </a:solidFill>
        <a:latin typeface="Cambria"/>
        <a:ea typeface="+mn-ea"/>
        <a:cs typeface="+mn-cs"/>
      </a:defRPr>
    </a:lvl1pPr>
    <a:lvl2pPr marL="457200" algn="l">
      <a:spcBef>
        <a:spcPts val="0"/>
      </a:spcBef>
      <a:spcAft>
        <a:spcPts val="0"/>
      </a:spcAft>
      <a:defRPr>
        <a:solidFill>
          <a:schemeClr val="tx1"/>
        </a:solidFill>
        <a:latin typeface="Cambria"/>
        <a:ea typeface="+mn-ea"/>
        <a:cs typeface="+mn-cs"/>
      </a:defRPr>
    </a:lvl2pPr>
    <a:lvl3pPr marL="914400" algn="l">
      <a:spcBef>
        <a:spcPts val="0"/>
      </a:spcBef>
      <a:spcAft>
        <a:spcPts val="0"/>
      </a:spcAft>
      <a:defRPr>
        <a:solidFill>
          <a:schemeClr val="tx1"/>
        </a:solidFill>
        <a:latin typeface="Cambria"/>
        <a:ea typeface="+mn-ea"/>
        <a:cs typeface="+mn-cs"/>
      </a:defRPr>
    </a:lvl3pPr>
    <a:lvl4pPr marL="1371600" algn="l">
      <a:spcBef>
        <a:spcPts val="0"/>
      </a:spcBef>
      <a:spcAft>
        <a:spcPts val="0"/>
      </a:spcAft>
      <a:defRPr>
        <a:solidFill>
          <a:schemeClr val="tx1"/>
        </a:solidFill>
        <a:latin typeface="Cambria"/>
        <a:ea typeface="+mn-ea"/>
        <a:cs typeface="+mn-cs"/>
      </a:defRPr>
    </a:lvl4pPr>
    <a:lvl5pPr marL="1828800" algn="l">
      <a:spcBef>
        <a:spcPts val="0"/>
      </a:spcBef>
      <a:spcAft>
        <a:spcPts val="0"/>
      </a:spcAft>
      <a:defRPr>
        <a:solidFill>
          <a:schemeClr val="tx1"/>
        </a:solidFill>
        <a:latin typeface="Cambria"/>
        <a:ea typeface="+mn-ea"/>
        <a:cs typeface="+mn-cs"/>
      </a:defRPr>
    </a:lvl5pPr>
    <a:lvl6pPr marL="2286000" algn="l" defTabSz="914400">
      <a:defRPr>
        <a:solidFill>
          <a:schemeClr val="tx1"/>
        </a:solidFill>
        <a:latin typeface="Cambria"/>
        <a:ea typeface="+mn-ea"/>
        <a:cs typeface="+mn-cs"/>
      </a:defRPr>
    </a:lvl6pPr>
    <a:lvl7pPr marL="2743200" algn="l" defTabSz="914400">
      <a:defRPr>
        <a:solidFill>
          <a:schemeClr val="tx1"/>
        </a:solidFill>
        <a:latin typeface="Cambria"/>
        <a:ea typeface="+mn-ea"/>
        <a:cs typeface="+mn-cs"/>
      </a:defRPr>
    </a:lvl7pPr>
    <a:lvl8pPr marL="3200400" algn="l" defTabSz="914400">
      <a:defRPr>
        <a:solidFill>
          <a:schemeClr val="tx1"/>
        </a:solidFill>
        <a:latin typeface="Cambria"/>
        <a:ea typeface="+mn-ea"/>
        <a:cs typeface="+mn-cs"/>
      </a:defRPr>
    </a:lvl8pPr>
    <a:lvl9pPr marL="3657600" algn="l" defTabSz="914400">
      <a:defRPr>
        <a:solidFill>
          <a:schemeClr val="tx1"/>
        </a:solidFill>
        <a:latin typeface="Cambria"/>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B57"/>
    <a:srgbClr val="E58312"/>
    <a:srgbClr val="266B8D"/>
    <a:srgbClr val="71AD47"/>
    <a:srgbClr val="93B6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6"/>
  </p:normalViewPr>
  <p:slideViewPr>
    <p:cSldViewPr>
      <p:cViewPr>
        <p:scale>
          <a:sx n="109" d="100"/>
          <a:sy n="109" d="100"/>
        </p:scale>
        <p:origin x="680"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BG"/>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A3A44E2B-A613-EB4C-B8D9-6A62DA84E1ED}" type="datetimeFigureOut">
              <a:rPr lang="en-BG" smtClean="0"/>
              <a:t>16.07.23</a:t>
            </a:fld>
            <a:endParaRPr lang="en-BG"/>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BG"/>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G"/>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BG"/>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02599967-B755-E345-9B47-B431BF7BBFFA}" type="slidenum">
              <a:rPr lang="en-BG" smtClean="0"/>
              <a:t>‹#›</a:t>
            </a:fld>
            <a:endParaRPr lang="en-BG"/>
          </a:p>
        </p:txBody>
      </p:sp>
    </p:spTree>
    <p:extLst>
      <p:ext uri="{BB962C8B-B14F-4D97-AF65-F5344CB8AC3E}">
        <p14:creationId xmlns:p14="http://schemas.microsoft.com/office/powerpoint/2010/main" val="1889253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online-python.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python.org/download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t>Тема 3.4. Програмиране – мултимедийна презентация към </a:t>
            </a:r>
            <a:r>
              <a:rPr lang="ru-RU" dirty="0" err="1"/>
              <a:t>Европейска</a:t>
            </a:r>
            <a:r>
              <a:rPr lang="ru-RU" dirty="0"/>
              <a:t> Рамка на </a:t>
            </a:r>
            <a:r>
              <a:rPr lang="ru-RU" dirty="0" err="1"/>
              <a:t>дигиталните</a:t>
            </a:r>
            <a:r>
              <a:rPr lang="ru-RU" dirty="0"/>
              <a:t> компетентности с </a:t>
            </a:r>
            <a:r>
              <a:rPr lang="ru-RU" dirty="0" err="1"/>
              <a:t>петте</a:t>
            </a:r>
            <a:r>
              <a:rPr lang="ru-RU" dirty="0"/>
              <a:t> области на </a:t>
            </a:r>
            <a:r>
              <a:rPr lang="ru-RU" dirty="0" err="1"/>
              <a:t>дигитална</a:t>
            </a:r>
            <a:r>
              <a:rPr lang="ru-RU" dirty="0"/>
              <a:t> </a:t>
            </a:r>
            <a:r>
              <a:rPr lang="ru-RU" dirty="0" err="1"/>
              <a:t>компетентност</a:t>
            </a:r>
            <a:br>
              <a:rPr lang="en-GB" dirty="0"/>
            </a:br>
            <a:r>
              <a:rPr lang="ru-RU" dirty="0"/>
              <a:t>и 21 </a:t>
            </a:r>
            <a:r>
              <a:rPr lang="ru-RU" dirty="0" err="1"/>
              <a:t>дигитални</a:t>
            </a:r>
            <a:r>
              <a:rPr lang="ru-RU" dirty="0"/>
              <a:t> умения/ компетентности (</a:t>
            </a:r>
            <a:r>
              <a:rPr lang="ru-RU" dirty="0" err="1"/>
              <a:t>DigComp</a:t>
            </a:r>
            <a:r>
              <a:rPr lang="ru-RU" dirty="0"/>
              <a:t> 2.1)</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1</a:t>
            </a:fld>
            <a:endParaRPr lang="en-BG"/>
          </a:p>
        </p:txBody>
      </p:sp>
    </p:spTree>
    <p:extLst>
      <p:ext uri="{BB962C8B-B14F-4D97-AF65-F5344CB8AC3E}">
        <p14:creationId xmlns:p14="http://schemas.microsoft.com/office/powerpoint/2010/main" val="1226902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11</a:t>
            </a:fld>
            <a:endParaRPr lang="en-BG"/>
          </a:p>
        </p:txBody>
      </p:sp>
    </p:spTree>
    <p:extLst>
      <p:ext uri="{BB962C8B-B14F-4D97-AF65-F5344CB8AC3E}">
        <p14:creationId xmlns:p14="http://schemas.microsoft.com/office/powerpoint/2010/main" val="3497874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800" dirty="0">
                <a:effectLst/>
                <a:latin typeface="Times New Roman" panose="02020603050405020304" pitchFamily="18" charset="0"/>
                <a:ea typeface="Times New Roman" panose="02020603050405020304" pitchFamily="18" charset="0"/>
              </a:rPr>
              <a:t>За да се осъществи добра комуникация между човека и машината, тя има нужда от средство за съхраняване и обработка на данните, въведени от програмиста. За тази цел са създадени типовете данни. Те се характеризират с уникално име, заделена памет, множество от допустими стойности и допустими операции спрямо всеки тип. Те се разделят на две основни групи – примитивни и съставни типове данни. </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12</a:t>
            </a:fld>
            <a:endParaRPr lang="en-BG"/>
          </a:p>
        </p:txBody>
      </p:sp>
    </p:spTree>
    <p:extLst>
      <p:ext uri="{BB962C8B-B14F-4D97-AF65-F5344CB8AC3E}">
        <p14:creationId xmlns:p14="http://schemas.microsoft.com/office/powerpoint/2010/main" val="1644757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800" dirty="0">
                <a:effectLst/>
                <a:latin typeface="Times New Roman" panose="02020603050405020304" pitchFamily="18" charset="0"/>
                <a:ea typeface="Times New Roman" panose="02020603050405020304" pitchFamily="18" charset="0"/>
              </a:rPr>
              <a:t>Чрез променливите се запазват стойности, които се променят по време на изпълнение на програмата. Променливите имат име, тип и стойност. Името служи за уникален идентификатор в пространството на имената на програмата. Думата, която ги определя еднозначно, има определени ограничения, посочени върху първото изображение. В </a:t>
            </a:r>
            <a:r>
              <a:rPr lang="en-US" sz="1800" dirty="0">
                <a:effectLst/>
                <a:latin typeface="Times New Roman" panose="02020603050405020304" pitchFamily="18" charset="0"/>
                <a:ea typeface="Times New Roman" panose="02020603050405020304" pitchFamily="18" charset="0"/>
              </a:rPr>
              <a:t>Python </a:t>
            </a:r>
            <a:r>
              <a:rPr lang="bg-BG" sz="1800" dirty="0">
                <a:effectLst/>
                <a:latin typeface="Times New Roman" panose="02020603050405020304" pitchFamily="18" charset="0"/>
                <a:ea typeface="Times New Roman" panose="02020603050405020304" pitchFamily="18" charset="0"/>
              </a:rPr>
              <a:t>е прието променливите да се именуват в стил </a:t>
            </a:r>
            <a:r>
              <a:rPr lang="en-US" sz="1800" dirty="0" err="1">
                <a:effectLst/>
                <a:latin typeface="Times New Roman" panose="02020603050405020304" pitchFamily="18" charset="0"/>
                <a:ea typeface="Times New Roman" panose="02020603050405020304" pitchFamily="18" charset="0"/>
              </a:rPr>
              <a:t>snake_case</a:t>
            </a:r>
            <a:r>
              <a:rPr lang="en-US" sz="1800" dirty="0">
                <a:effectLst/>
                <a:latin typeface="Times New Roman" panose="02020603050405020304" pitchFamily="18" charset="0"/>
                <a:ea typeface="Times New Roman" panose="02020603050405020304" pitchFamily="18" charset="0"/>
              </a:rPr>
              <a:t>. </a:t>
            </a:r>
            <a:r>
              <a:rPr lang="bg-BG" sz="1800" dirty="0">
                <a:effectLst/>
                <a:latin typeface="Times New Roman" panose="02020603050405020304" pitchFamily="18" charset="0"/>
                <a:ea typeface="Times New Roman" panose="02020603050405020304" pitchFamily="18" charset="0"/>
              </a:rPr>
              <a:t>Чрез стойността на променливата се определя и типа данни. Дефинирането, както и остойностяването на променливата, наричано още инициализиране,  се осъществява посредством знака за равенство „=“.</a:t>
            </a:r>
            <a:r>
              <a:rPr lang="en-BG" dirty="0">
                <a:effectLst/>
              </a:rPr>
              <a:t> </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13</a:t>
            </a:fld>
            <a:endParaRPr lang="en-BG"/>
          </a:p>
        </p:txBody>
      </p:sp>
    </p:spTree>
    <p:extLst>
      <p:ext uri="{BB962C8B-B14F-4D97-AF65-F5344CB8AC3E}">
        <p14:creationId xmlns:p14="http://schemas.microsoft.com/office/powerpoint/2010/main" val="3960206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800" dirty="0">
                <a:effectLst/>
                <a:latin typeface="Times New Roman" panose="02020603050405020304" pitchFamily="18" charset="0"/>
                <a:ea typeface="Times New Roman" panose="02020603050405020304" pitchFamily="18" charset="0"/>
              </a:rPr>
              <a:t>Ако желаем потребителят да вземе участие при остойностяването на някои променливи и да повлияе на крайния резултат на програмата, то можем чрез оператора за вход i</a:t>
            </a:r>
            <a:r>
              <a:rPr lang="en-US" sz="1800" dirty="0" err="1">
                <a:effectLst/>
                <a:latin typeface="Times New Roman" panose="02020603050405020304" pitchFamily="18" charset="0"/>
                <a:ea typeface="Times New Roman" panose="02020603050405020304" pitchFamily="18" charset="0"/>
              </a:rPr>
              <a:t>nput</a:t>
            </a:r>
            <a:r>
              <a:rPr lang="en-US" sz="1800" dirty="0">
                <a:effectLst/>
                <a:latin typeface="Times New Roman" panose="02020603050405020304" pitchFamily="18" charset="0"/>
                <a:ea typeface="Times New Roman" panose="02020603050405020304" pitchFamily="18" charset="0"/>
              </a:rPr>
              <a:t>() </a:t>
            </a:r>
            <a:r>
              <a:rPr lang="bg-BG" sz="1800" dirty="0">
                <a:effectLst/>
                <a:latin typeface="Times New Roman" panose="02020603050405020304" pitchFamily="18" charset="0"/>
                <a:ea typeface="Times New Roman" panose="02020603050405020304" pitchFamily="18" charset="0"/>
              </a:rPr>
              <a:t>да предоставим тази функционалност. Като аргумент на вградената функция можем да поставим подсказка (от англ. </a:t>
            </a:r>
            <a:r>
              <a:rPr lang="en-US" sz="1800" dirty="0">
                <a:effectLst/>
                <a:latin typeface="Times New Roman" panose="02020603050405020304" pitchFamily="18" charset="0"/>
                <a:ea typeface="Times New Roman" panose="02020603050405020304" pitchFamily="18" charset="0"/>
              </a:rPr>
              <a:t>prompt</a:t>
            </a:r>
            <a:r>
              <a:rPr lang="bg-BG" sz="1800" dirty="0">
                <a:effectLst/>
                <a:latin typeface="Times New Roman" panose="02020603050405020304" pitchFamily="18" charset="0"/>
                <a:ea typeface="Times New Roman" panose="02020603050405020304" pitchFamily="18" charset="0"/>
              </a:rPr>
              <a:t>), за да дадем инструкции на потребителя на програмата какво очакваме да въведе в конзолата след стартирането на програмата посредством бутона </a:t>
            </a:r>
            <a:r>
              <a:rPr lang="en-US" sz="1800" dirty="0">
                <a:effectLst/>
                <a:latin typeface="Times New Roman" panose="02020603050405020304" pitchFamily="18" charset="0"/>
                <a:ea typeface="Times New Roman" panose="02020603050405020304" pitchFamily="18" charset="0"/>
              </a:rPr>
              <a:t>“Run”</a:t>
            </a:r>
            <a:r>
              <a:rPr lang="bg-BG" sz="1800" dirty="0">
                <a:effectLst/>
                <a:latin typeface="Times New Roman" panose="02020603050405020304" pitchFamily="18" charset="0"/>
                <a:ea typeface="Times New Roman" panose="02020603050405020304" pitchFamily="18" charset="0"/>
              </a:rPr>
              <a:t>.</a:t>
            </a:r>
            <a:endParaRPr lang="en-BG" sz="1800" dirty="0">
              <a:effectLst/>
              <a:latin typeface="Times New Roman" panose="02020603050405020304" pitchFamily="18" charset="0"/>
              <a:ea typeface="Times New Roman" panose="02020603050405020304" pitchFamily="18" charset="0"/>
            </a:endParaRPr>
          </a:p>
          <a:p>
            <a:r>
              <a:rPr lang="en-US" sz="1800" dirty="0" err="1">
                <a:effectLst/>
                <a:latin typeface="Times New Roman" panose="02020603050405020304" pitchFamily="18" charset="0"/>
                <a:ea typeface="Times New Roman" panose="02020603050405020304" pitchFamily="18" charset="0"/>
              </a:rPr>
              <a:t>О</a:t>
            </a:r>
            <a:r>
              <a:rPr lang="bg-BG" sz="1800" dirty="0" err="1">
                <a:effectLst/>
                <a:latin typeface="Times New Roman" panose="02020603050405020304" pitchFamily="18" charset="0"/>
                <a:ea typeface="Times New Roman" panose="02020603050405020304" pitchFamily="18" charset="0"/>
              </a:rPr>
              <a:t>ператорът</a:t>
            </a:r>
            <a:r>
              <a:rPr lang="bg-BG" sz="1800" dirty="0">
                <a:effectLst/>
                <a:latin typeface="Times New Roman" panose="02020603050405020304" pitchFamily="18" charset="0"/>
                <a:ea typeface="Times New Roman" panose="02020603050405020304" pitchFamily="18" charset="0"/>
              </a:rPr>
              <a:t> за вход </a:t>
            </a:r>
            <a:r>
              <a:rPr lang="en-US" sz="1800" dirty="0">
                <a:effectLst/>
                <a:latin typeface="Times New Roman" panose="02020603050405020304" pitchFamily="18" charset="0"/>
                <a:ea typeface="Times New Roman" panose="02020603050405020304" pitchFamily="18" charset="0"/>
              </a:rPr>
              <a:t>input() </a:t>
            </a:r>
            <a:r>
              <a:rPr lang="bg-BG" sz="1800" dirty="0">
                <a:effectLst/>
                <a:latin typeface="Times New Roman" panose="02020603050405020304" pitchFamily="18" charset="0"/>
                <a:ea typeface="Times New Roman" panose="02020603050405020304" pitchFamily="18" charset="0"/>
              </a:rPr>
              <a:t>връща стойност от тип низ, т.е. дори и да въведем друг тип данни, например цяло число, то ще бъде представено като комбинация от символи и програмата няма да го съхрани в пространството на имената под типа данни, които ние желаем. Затова ще използваме вградените функции </a:t>
            </a:r>
            <a:r>
              <a:rPr lang="en-US" sz="1800" dirty="0">
                <a:effectLst/>
                <a:latin typeface="Times New Roman" panose="02020603050405020304" pitchFamily="18" charset="0"/>
                <a:ea typeface="Times New Roman" panose="02020603050405020304" pitchFamily="18" charset="0"/>
              </a:rPr>
              <a:t>int()</a:t>
            </a:r>
            <a:r>
              <a:rPr lang="bg-BG" sz="1800" dirty="0">
                <a:effectLst/>
                <a:latin typeface="Times New Roman" panose="02020603050405020304" pitchFamily="18" charset="0"/>
                <a:ea typeface="Times New Roman" panose="02020603050405020304" pitchFamily="18" charset="0"/>
              </a:rPr>
              <a:t>, </a:t>
            </a:r>
            <a:r>
              <a:rPr lang="bg-BG" sz="1800" dirty="0" err="1">
                <a:effectLst/>
                <a:latin typeface="Times New Roman" panose="02020603050405020304" pitchFamily="18" charset="0"/>
                <a:ea typeface="Times New Roman" panose="02020603050405020304" pitchFamily="18" charset="0"/>
              </a:rPr>
              <a:t>f</a:t>
            </a:r>
            <a:r>
              <a:rPr lang="en-US" sz="1800" dirty="0" err="1">
                <a:effectLst/>
                <a:latin typeface="Times New Roman" panose="02020603050405020304" pitchFamily="18" charset="0"/>
                <a:ea typeface="Times New Roman" panose="02020603050405020304" pitchFamily="18" charset="0"/>
              </a:rPr>
              <a:t>loat</a:t>
            </a:r>
            <a:r>
              <a:rPr lang="en-US" sz="1800" dirty="0">
                <a:effectLst/>
                <a:latin typeface="Times New Roman" panose="02020603050405020304" pitchFamily="18" charset="0"/>
                <a:ea typeface="Times New Roman" panose="02020603050405020304" pitchFamily="18" charset="0"/>
              </a:rPr>
              <a:t>()</a:t>
            </a:r>
            <a:r>
              <a:rPr lang="bg-BG" sz="1800" dirty="0">
                <a:effectLst/>
                <a:latin typeface="Times New Roman" panose="02020603050405020304" pitchFamily="18" charset="0"/>
                <a:ea typeface="Times New Roman" panose="02020603050405020304" pitchFamily="18" charset="0"/>
              </a:rPr>
              <a:t> или </a:t>
            </a:r>
            <a:r>
              <a:rPr lang="en-US" sz="1800" dirty="0">
                <a:effectLst/>
                <a:latin typeface="Times New Roman" panose="02020603050405020304" pitchFamily="18" charset="0"/>
                <a:ea typeface="Times New Roman" panose="02020603050405020304" pitchFamily="18" charset="0"/>
              </a:rPr>
              <a:t>bool() </a:t>
            </a:r>
            <a:r>
              <a:rPr lang="bg-BG" sz="1800" dirty="0">
                <a:effectLst/>
                <a:latin typeface="Times New Roman" panose="02020603050405020304" pitchFamily="18" charset="0"/>
                <a:ea typeface="Times New Roman" panose="02020603050405020304" pitchFamily="18" charset="0"/>
              </a:rPr>
              <a:t>в зависимост от данните, с които искаме да работим.</a:t>
            </a:r>
            <a:endParaRPr lang="en-BG"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14</a:t>
            </a:fld>
            <a:endParaRPr lang="en-BG"/>
          </a:p>
        </p:txBody>
      </p:sp>
    </p:spTree>
    <p:extLst>
      <p:ext uri="{BB962C8B-B14F-4D97-AF65-F5344CB8AC3E}">
        <p14:creationId xmlns:p14="http://schemas.microsoft.com/office/powerpoint/2010/main" val="2800098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800" dirty="0">
                <a:effectLst/>
                <a:latin typeface="Times New Roman" panose="02020603050405020304" pitchFamily="18" charset="0"/>
                <a:ea typeface="Times New Roman" panose="02020603050405020304" pitchFamily="18" charset="0"/>
              </a:rPr>
              <a:t>За да изведем в конзолата стойността на някоя променлива или израз, ще използваме оператора за изход </a:t>
            </a:r>
            <a:r>
              <a:rPr lang="en-US" sz="1800" dirty="0">
                <a:effectLst/>
                <a:latin typeface="Times New Roman" panose="02020603050405020304" pitchFamily="18" charset="0"/>
                <a:ea typeface="Times New Roman" panose="02020603050405020304" pitchFamily="18" charset="0"/>
              </a:rPr>
              <a:t>print(). </a:t>
            </a:r>
            <a:r>
              <a:rPr lang="bg-BG" sz="1800" dirty="0">
                <a:effectLst/>
                <a:latin typeface="Times New Roman" panose="02020603050405020304" pitchFamily="18" charset="0"/>
                <a:ea typeface="Times New Roman" panose="02020603050405020304" pitchFamily="18" charset="0"/>
              </a:rPr>
              <a:t>Ако искаме да визуализираме повече от една променлива наведнъж, ги отделяме със запетаи, както е показано в примера. Тогава стойностите им се извеждат в конзолата с интервал между тях.</a:t>
            </a:r>
            <a:endParaRPr lang="en-BG" sz="1800" dirty="0">
              <a:effectLst/>
              <a:latin typeface="Times New Roman" panose="02020603050405020304" pitchFamily="18" charset="0"/>
              <a:ea typeface="Times New Roman" panose="02020603050405020304" pitchFamily="18" charset="0"/>
            </a:endParaRPr>
          </a:p>
          <a:p>
            <a:r>
              <a:rPr lang="bg-BG" sz="1800" dirty="0">
                <a:effectLst/>
                <a:latin typeface="Times New Roman" panose="02020603050405020304" pitchFamily="18" charset="0"/>
                <a:ea typeface="Times New Roman" panose="02020603050405020304" pitchFamily="18" charset="0"/>
              </a:rPr>
              <a:t>Съобщенията, които се извеждат в конзолата, могат да се форматират по различни начини, но това ще разгледаме по-нататък в темата.</a:t>
            </a:r>
            <a:endParaRPr lang="en-BG"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15</a:t>
            </a:fld>
            <a:endParaRPr lang="en-BG"/>
          </a:p>
        </p:txBody>
      </p:sp>
    </p:spTree>
    <p:extLst>
      <p:ext uri="{BB962C8B-B14F-4D97-AF65-F5344CB8AC3E}">
        <p14:creationId xmlns:p14="http://schemas.microsoft.com/office/powerpoint/2010/main" val="2997285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800" dirty="0">
                <a:effectLst/>
                <a:latin typeface="Times New Roman" panose="02020603050405020304" pitchFamily="18" charset="0"/>
                <a:ea typeface="Times New Roman" panose="02020603050405020304" pitchFamily="18" charset="0"/>
              </a:rPr>
              <a:t>Коментарите са добро средство за ориентация на програмистите в програмата. При реализирането на по-голяма програма те спестяват време на разработчиците, които не са нейни създатели, а искат да добавят още функционалности към нея. Има два вида коментари – едноредови, които се инициализират в </a:t>
            </a:r>
            <a:r>
              <a:rPr lang="bg-BG" sz="1800" dirty="0" err="1">
                <a:effectLst/>
                <a:latin typeface="Times New Roman" panose="02020603050405020304" pitchFamily="18" charset="0"/>
                <a:ea typeface="Times New Roman" panose="02020603050405020304" pitchFamily="18" charset="0"/>
              </a:rPr>
              <a:t>P</a:t>
            </a:r>
            <a:r>
              <a:rPr lang="en-US" sz="1800" dirty="0" err="1">
                <a:effectLst/>
                <a:latin typeface="Times New Roman" panose="02020603050405020304" pitchFamily="18" charset="0"/>
                <a:ea typeface="Times New Roman" panose="02020603050405020304" pitchFamily="18" charset="0"/>
              </a:rPr>
              <a:t>ython</a:t>
            </a:r>
            <a:r>
              <a:rPr lang="en-US" sz="1800" dirty="0">
                <a:effectLst/>
                <a:latin typeface="Times New Roman" panose="02020603050405020304" pitchFamily="18" charset="0"/>
                <a:ea typeface="Times New Roman" panose="02020603050405020304" pitchFamily="18" charset="0"/>
              </a:rPr>
              <a:t> </a:t>
            </a:r>
            <a:r>
              <a:rPr lang="bg-BG" sz="1800" dirty="0">
                <a:effectLst/>
                <a:latin typeface="Times New Roman" panose="02020603050405020304" pitchFamily="18" charset="0"/>
                <a:ea typeface="Times New Roman" panose="02020603050405020304" pitchFamily="18" charset="0"/>
              </a:rPr>
              <a:t>чрез символа </a:t>
            </a:r>
            <a:r>
              <a:rPr lang="en-US" sz="1800" dirty="0" err="1">
                <a:effectLst/>
                <a:latin typeface="Times New Roman" panose="02020603050405020304" pitchFamily="18" charset="0"/>
                <a:ea typeface="Times New Roman" panose="02020603050405020304" pitchFamily="18" charset="0"/>
              </a:rPr>
              <a:t>х</a:t>
            </a:r>
            <a:r>
              <a:rPr lang="bg-BG" sz="1800" dirty="0" err="1">
                <a:effectLst/>
                <a:latin typeface="Times New Roman" panose="02020603050405020304" pitchFamily="18" charset="0"/>
                <a:ea typeface="Times New Roman" panose="02020603050405020304" pitchFamily="18" charset="0"/>
              </a:rPr>
              <a:t>ащаг</a:t>
            </a:r>
            <a:r>
              <a:rPr lang="bg-BG" sz="1800" dirty="0">
                <a:effectLst/>
                <a:latin typeface="Times New Roman" panose="02020603050405020304" pitchFamily="18" charset="0"/>
                <a:ea typeface="Times New Roman" panose="02020603050405020304" pitchFamily="18" charset="0"/>
              </a:rPr>
              <a:t> и многоредови – чрез поставянето на двойни кавички три пъти. При стартиране на програмата те не се визуализират в конзолата.</a:t>
            </a:r>
            <a:endParaRPr lang="en-BG"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16</a:t>
            </a:fld>
            <a:endParaRPr lang="en-BG"/>
          </a:p>
        </p:txBody>
      </p:sp>
    </p:spTree>
    <p:extLst>
      <p:ext uri="{BB962C8B-B14F-4D97-AF65-F5344CB8AC3E}">
        <p14:creationId xmlns:p14="http://schemas.microsoft.com/office/powerpoint/2010/main" val="3532262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t>Първи стъпки в програмирането - упражнение</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17</a:t>
            </a:fld>
            <a:endParaRPr lang="en-BG"/>
          </a:p>
        </p:txBody>
      </p:sp>
    </p:spTree>
    <p:extLst>
      <p:ext uri="{BB962C8B-B14F-4D97-AF65-F5344CB8AC3E}">
        <p14:creationId xmlns:p14="http://schemas.microsoft.com/office/powerpoint/2010/main" val="3899597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dirty="0"/>
              <a:t>Първата задача, която ще решим е валутен калкулатор. Условието е следното: </a:t>
            </a:r>
            <a:r>
              <a:rPr lang="bg-BG" sz="1200" dirty="0">
                <a:effectLst/>
                <a:latin typeface="Times New Roman" panose="02020603050405020304" pitchFamily="18" charset="0"/>
                <a:ea typeface="Times New Roman" panose="02020603050405020304" pitchFamily="18" charset="0"/>
              </a:rPr>
              <a:t>Създайте програма на програмния език </a:t>
            </a:r>
            <a:r>
              <a:rPr lang="bg-BG" sz="1200" dirty="0" err="1">
                <a:effectLst/>
                <a:latin typeface="Times New Roman" panose="02020603050405020304" pitchFamily="18" charset="0"/>
                <a:ea typeface="Times New Roman" panose="02020603050405020304" pitchFamily="18" charset="0"/>
              </a:rPr>
              <a:t>P</a:t>
            </a:r>
            <a:r>
              <a:rPr lang="en-US" sz="1200" dirty="0" err="1">
                <a:effectLst/>
                <a:latin typeface="Times New Roman" panose="02020603050405020304" pitchFamily="18" charset="0"/>
                <a:ea typeface="Times New Roman" panose="02020603050405020304" pitchFamily="18" charset="0"/>
              </a:rPr>
              <a:t>ython</a:t>
            </a:r>
            <a:r>
              <a:rPr lang="en-US" sz="1200" dirty="0">
                <a:effectLst/>
                <a:latin typeface="Times New Roman" panose="02020603050405020304" pitchFamily="18" charset="0"/>
                <a:ea typeface="Times New Roman" panose="02020603050405020304" pitchFamily="18" charset="0"/>
              </a:rPr>
              <a:t>, </a:t>
            </a:r>
            <a:r>
              <a:rPr lang="bg-BG" sz="1200" dirty="0">
                <a:effectLst/>
                <a:latin typeface="Times New Roman" panose="02020603050405020304" pitchFamily="18" charset="0"/>
                <a:ea typeface="Times New Roman" panose="02020603050405020304" pitchFamily="18" charset="0"/>
              </a:rPr>
              <a:t>която след въвеждането на числена стойност от потребителя , отговаряща на сума в български лева, да извежда в конзолата чрез подходящо съобщение нейната стойност в евро. Един български лев отговаря на 0,51 евро. Въведената сума трябва да е реално число, по-голямо от нула. Даден е примерен вход и изход, за да се тества изписания в текстовия редактор скрипт. Опитайте сами да решите задачата преди да погледнете предоставеното решение върху слайда.</a:t>
            </a:r>
            <a:endParaRPr lang="en-BG"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18</a:t>
            </a:fld>
            <a:endParaRPr lang="en-BG"/>
          </a:p>
        </p:txBody>
      </p:sp>
    </p:spTree>
    <p:extLst>
      <p:ext uri="{BB962C8B-B14F-4D97-AF65-F5344CB8AC3E}">
        <p14:creationId xmlns:p14="http://schemas.microsoft.com/office/powerpoint/2010/main" val="2810179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dirty="0"/>
              <a:t>Следващата задача е за сметка в ресторант, като условието е следното: </a:t>
            </a:r>
            <a:r>
              <a:rPr lang="bg-BG" sz="1200" dirty="0">
                <a:effectLst/>
                <a:latin typeface="Times New Roman" panose="02020603050405020304" pitchFamily="18" charset="0"/>
                <a:ea typeface="Times New Roman" panose="02020603050405020304" pitchFamily="18" charset="0"/>
              </a:rPr>
              <a:t>Създайте програма на програмния език </a:t>
            </a:r>
            <a:r>
              <a:rPr lang="bg-BG" sz="1200" dirty="0" err="1">
                <a:effectLst/>
                <a:latin typeface="Times New Roman" panose="02020603050405020304" pitchFamily="18" charset="0"/>
                <a:ea typeface="Times New Roman" panose="02020603050405020304" pitchFamily="18" charset="0"/>
              </a:rPr>
              <a:t>P</a:t>
            </a:r>
            <a:r>
              <a:rPr lang="en-US" sz="1200" dirty="0" err="1">
                <a:effectLst/>
                <a:latin typeface="Times New Roman" panose="02020603050405020304" pitchFamily="18" charset="0"/>
                <a:ea typeface="Times New Roman" panose="02020603050405020304" pitchFamily="18" charset="0"/>
              </a:rPr>
              <a:t>ython</a:t>
            </a:r>
            <a:r>
              <a:rPr lang="en-US" sz="1200" dirty="0">
                <a:effectLst/>
                <a:latin typeface="Times New Roman" panose="02020603050405020304" pitchFamily="18" charset="0"/>
                <a:ea typeface="Times New Roman" panose="02020603050405020304" pitchFamily="18" charset="0"/>
              </a:rPr>
              <a:t>, </a:t>
            </a:r>
            <a:r>
              <a:rPr lang="bg-BG" sz="1200" dirty="0">
                <a:effectLst/>
                <a:latin typeface="Times New Roman" panose="02020603050405020304" pitchFamily="18" charset="0"/>
                <a:ea typeface="Times New Roman" panose="02020603050405020304" pitchFamily="18" charset="0"/>
              </a:rPr>
              <a:t>която при въведена сума на сметка в ресторант добавя към нея определен процент бакшиш за персонала от целочислен тип отново въведен от потребителя в конзолата и извежда по подходящ начин сумата, която трябва да се заплати. Въведената сума на сметката трябва да е реално число, по-голямо от нула, а процента – цяло число между 0 и 100 включително. Отново са предоставени примерен вход и изход. Решението на задачата е видимо върху слайда.</a:t>
            </a:r>
            <a:endParaRPr lang="en-BG"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19</a:t>
            </a:fld>
            <a:endParaRPr lang="en-BG"/>
          </a:p>
        </p:txBody>
      </p:sp>
    </p:spTree>
    <p:extLst>
      <p:ext uri="{BB962C8B-B14F-4D97-AF65-F5344CB8AC3E}">
        <p14:creationId xmlns:p14="http://schemas.microsoft.com/office/powerpoint/2010/main" val="3596158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t>Задачата „Магазин за плодове и зеленчуци“ изисква създаване на </a:t>
            </a:r>
            <a:r>
              <a:rPr lang="bg-BG" sz="1200" dirty="0">
                <a:effectLst/>
                <a:latin typeface="Times New Roman" panose="02020603050405020304" pitchFamily="18" charset="0"/>
                <a:ea typeface="Times New Roman" panose="02020603050405020304" pitchFamily="18" charset="0"/>
              </a:rPr>
              <a:t>програма на програмния език </a:t>
            </a:r>
            <a:r>
              <a:rPr lang="bg-BG" sz="1200" dirty="0" err="1">
                <a:effectLst/>
                <a:latin typeface="Times New Roman" panose="02020603050405020304" pitchFamily="18" charset="0"/>
                <a:ea typeface="Times New Roman" panose="02020603050405020304" pitchFamily="18" charset="0"/>
              </a:rPr>
              <a:t>P</a:t>
            </a:r>
            <a:r>
              <a:rPr lang="en-US" sz="1200" dirty="0" err="1">
                <a:effectLst/>
                <a:latin typeface="Times New Roman" panose="02020603050405020304" pitchFamily="18" charset="0"/>
                <a:ea typeface="Times New Roman" panose="02020603050405020304" pitchFamily="18" charset="0"/>
              </a:rPr>
              <a:t>ython</a:t>
            </a:r>
            <a:r>
              <a:rPr lang="en-US" sz="1200" dirty="0">
                <a:effectLst/>
                <a:latin typeface="Times New Roman" panose="02020603050405020304" pitchFamily="18" charset="0"/>
                <a:ea typeface="Times New Roman" panose="02020603050405020304" pitchFamily="18" charset="0"/>
              </a:rPr>
              <a:t>, </a:t>
            </a:r>
            <a:r>
              <a:rPr lang="bg-BG" sz="1200" dirty="0">
                <a:effectLst/>
                <a:latin typeface="Times New Roman" panose="02020603050405020304" pitchFamily="18" charset="0"/>
                <a:ea typeface="Times New Roman" panose="02020603050405020304" pitchFamily="18" charset="0"/>
              </a:rPr>
              <a:t>която изчислява каква сума трябва да заплатите на касата на магазина в зависимост от въведените от потребителя брой закупени килограми череши, праскови, кайсии, домати и краставици. Ценоразписът е видим в таблицата. Въведените килограми трябва да са цели числа, по-големи от 0. Разгледайте решението, предоставено на слайда. За самостоятелна работа можете да направите подобни програми.</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20</a:t>
            </a:fld>
            <a:endParaRPr lang="en-BG"/>
          </a:p>
        </p:txBody>
      </p:sp>
    </p:spTree>
    <p:extLst>
      <p:ext uri="{BB962C8B-B14F-4D97-AF65-F5344CB8AC3E}">
        <p14:creationId xmlns:p14="http://schemas.microsoft.com/office/powerpoint/2010/main" val="23309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dirty="0"/>
              <a:t>Подтемите към темата „3.4. Програмиране“ са: Въведение в темата, </a:t>
            </a:r>
            <a:r>
              <a:rPr lang="bg-BG" dirty="0">
                <a:latin typeface="+mn-lt"/>
              </a:rPr>
              <a:t>Основни понятия и инструменти за работа. Програмният език </a:t>
            </a:r>
            <a:r>
              <a:rPr lang="bg-BG" dirty="0" err="1">
                <a:latin typeface="+mn-lt"/>
              </a:rPr>
              <a:t>P</a:t>
            </a:r>
            <a:r>
              <a:rPr lang="en-US" dirty="0" err="1">
                <a:latin typeface="+mn-lt"/>
              </a:rPr>
              <a:t>ython</a:t>
            </a:r>
            <a:r>
              <a:rPr lang="bg-BG" dirty="0">
                <a:latin typeface="+mn-lt"/>
              </a:rPr>
              <a:t>, Първи стъпки в програмирането, Примитивни типове данни, Разклонени конструкции, Циклични конструкции, Съставни типове данни. Списъци. Речници и Планиране и реализиране на по-сложни програми.</a:t>
            </a:r>
            <a:endParaRPr lang="en-BG" dirty="0">
              <a:latin typeface="+mn-lt"/>
            </a:endParaRPr>
          </a:p>
          <a:p>
            <a:r>
              <a:rPr lang="bg-BG" dirty="0"/>
              <a:t>, </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2</a:t>
            </a:fld>
            <a:endParaRPr lang="en-BG"/>
          </a:p>
        </p:txBody>
      </p:sp>
    </p:spTree>
    <p:extLst>
      <p:ext uri="{BB962C8B-B14F-4D97-AF65-F5344CB8AC3E}">
        <p14:creationId xmlns:p14="http://schemas.microsoft.com/office/powerpoint/2010/main" val="2835587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t>Примитивни типове данни</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21</a:t>
            </a:fld>
            <a:endParaRPr lang="en-BG"/>
          </a:p>
        </p:txBody>
      </p:sp>
    </p:spTree>
    <p:extLst>
      <p:ext uri="{BB962C8B-B14F-4D97-AF65-F5344CB8AC3E}">
        <p14:creationId xmlns:p14="http://schemas.microsoft.com/office/powerpoint/2010/main" val="3332748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800" dirty="0">
                <a:effectLst/>
                <a:latin typeface="Times New Roman" panose="02020603050405020304" pitchFamily="18" charset="0"/>
                <a:ea typeface="Times New Roman" panose="02020603050405020304" pitchFamily="18" charset="0"/>
              </a:rPr>
              <a:t>Данните от тип i</a:t>
            </a:r>
            <a:r>
              <a:rPr lang="en-US" sz="1800" dirty="0" err="1">
                <a:effectLst/>
                <a:latin typeface="Times New Roman" panose="02020603050405020304" pitchFamily="18" charset="0"/>
                <a:ea typeface="Times New Roman" panose="02020603050405020304" pitchFamily="18" charset="0"/>
              </a:rPr>
              <a:t>nt</a:t>
            </a:r>
            <a:r>
              <a:rPr lang="bg-BG" sz="1800" dirty="0">
                <a:effectLst/>
                <a:latin typeface="Times New Roman" panose="02020603050405020304" pitchFamily="18" charset="0"/>
                <a:ea typeface="Times New Roman" panose="02020603050405020304" pitchFamily="18" charset="0"/>
              </a:rPr>
              <a:t> представляват цели числа. В таблицата можете да разгледате всички оператори, които са допустими за целочислените типове данни и чрез които могат да се извършат познатите ни от математиката операции между елементи от множеството на целите числа.</a:t>
            </a:r>
            <a:endParaRPr lang="en-BG"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22</a:t>
            </a:fld>
            <a:endParaRPr lang="en-BG"/>
          </a:p>
        </p:txBody>
      </p:sp>
    </p:spTree>
    <p:extLst>
      <p:ext uri="{BB962C8B-B14F-4D97-AF65-F5344CB8AC3E}">
        <p14:creationId xmlns:p14="http://schemas.microsoft.com/office/powerpoint/2010/main" val="493501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800" dirty="0">
                <a:effectLst/>
                <a:latin typeface="Times New Roman" panose="02020603050405020304" pitchFamily="18" charset="0"/>
                <a:ea typeface="Times New Roman" panose="02020603050405020304" pitchFamily="18" charset="0"/>
              </a:rPr>
              <a:t>Чрез данните от тип </a:t>
            </a:r>
            <a:r>
              <a:rPr lang="bg-BG" sz="1800" dirty="0" err="1">
                <a:effectLst/>
                <a:latin typeface="Times New Roman" panose="02020603050405020304" pitchFamily="18" charset="0"/>
                <a:ea typeface="Times New Roman" panose="02020603050405020304" pitchFamily="18" charset="0"/>
              </a:rPr>
              <a:t>f</a:t>
            </a:r>
            <a:r>
              <a:rPr lang="en-US" sz="1800" dirty="0" err="1">
                <a:effectLst/>
                <a:latin typeface="Times New Roman" panose="02020603050405020304" pitchFamily="18" charset="0"/>
                <a:ea typeface="Times New Roman" panose="02020603050405020304" pitchFamily="18" charset="0"/>
              </a:rPr>
              <a:t>loat</a:t>
            </a:r>
            <a:r>
              <a:rPr lang="en-US" sz="1800" dirty="0">
                <a:effectLst/>
                <a:latin typeface="Times New Roman" panose="02020603050405020304" pitchFamily="18" charset="0"/>
                <a:ea typeface="Times New Roman" panose="02020603050405020304" pitchFamily="18" charset="0"/>
              </a:rPr>
              <a:t> </a:t>
            </a:r>
            <a:r>
              <a:rPr lang="bg-BG" sz="1800" dirty="0">
                <a:effectLst/>
                <a:latin typeface="Times New Roman" panose="02020603050405020304" pitchFamily="18" charset="0"/>
                <a:ea typeface="Times New Roman" panose="02020603050405020304" pitchFamily="18" charset="0"/>
              </a:rPr>
              <a:t>представяме елементите от множеството на рационалните числа във вида на десетични дроби. За разделител между цялата и дробната част използваме точка вместо запетая. Операторите, които са разгледани към целочислените типове данни, могат да се използват и при извършване на операции между числата с плаваща запетая</a:t>
            </a:r>
            <a:r>
              <a:rPr lang="en-US" sz="1800" dirty="0">
                <a:effectLst/>
                <a:latin typeface="Times New Roman" panose="02020603050405020304" pitchFamily="18" charset="0"/>
                <a:ea typeface="Times New Roman" panose="02020603050405020304" pitchFamily="18" charset="0"/>
              </a:rPr>
              <a:t>.</a:t>
            </a:r>
            <a:endParaRPr lang="en-BG"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23</a:t>
            </a:fld>
            <a:endParaRPr lang="en-BG"/>
          </a:p>
        </p:txBody>
      </p:sp>
    </p:spTree>
    <p:extLst>
      <p:ext uri="{BB962C8B-B14F-4D97-AF65-F5344CB8AC3E}">
        <p14:creationId xmlns:p14="http://schemas.microsoft.com/office/powerpoint/2010/main" val="222545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800" dirty="0">
                <a:effectLst/>
                <a:latin typeface="Times New Roman" panose="02020603050405020304" pitchFamily="18" charset="0"/>
                <a:ea typeface="Times New Roman" panose="02020603050405020304" pitchFamily="18" charset="0"/>
              </a:rPr>
              <a:t>Низовете представляват комбинация от символи – единични знаци като буква, цифра или друг специален знак. Те се отбелязват с единични или двойни кавички, като при наличие на единична кавичка в низа е препоръчително да се използват двойни кавички. Операциите, които могат да се извършват с този тип данни са:</a:t>
            </a:r>
            <a:endParaRPr lang="en-BG" sz="1800" dirty="0">
              <a:effectLst/>
              <a:latin typeface="Times New Roman" panose="02020603050405020304" pitchFamily="18" charset="0"/>
              <a:ea typeface="Times New Roman" panose="02020603050405020304" pitchFamily="18" charset="0"/>
            </a:endParaRPr>
          </a:p>
          <a:p>
            <a:pPr marL="457200" indent="-457200">
              <a:lnSpc>
                <a:spcPct val="107000"/>
              </a:lnSpc>
              <a:spcBef>
                <a:spcPts val="1000"/>
              </a:spcBef>
            </a:pPr>
            <a:r>
              <a:rPr lang="bg-BG" sz="1800" b="1" dirty="0">
                <a:solidFill>
                  <a:srgbClr val="000000"/>
                </a:solidFill>
                <a:effectLst/>
                <a:latin typeface="Calibri Light" panose="020F0302020204030204" pitchFamily="34" charset="0"/>
                <a:ea typeface="SimSun" panose="02010600030101010101" pitchFamily="2" charset="-122"/>
                <a:cs typeface="Times New Roman" panose="02020603050405020304" pitchFamily="18" charset="0"/>
              </a:rPr>
              <a:t>Дължина на низ</a:t>
            </a:r>
            <a:endParaRPr lang="en-BG" sz="1800" b="1" dirty="0">
              <a:solidFill>
                <a:srgbClr val="000000"/>
              </a:solidFill>
              <a:effectLst/>
              <a:latin typeface="Calibri Light" panose="020F0302020204030204" pitchFamily="34" charset="0"/>
              <a:ea typeface="SimSun" panose="02010600030101010101" pitchFamily="2" charset="-122"/>
              <a:cs typeface="Times New Roman" panose="02020603050405020304" pitchFamily="18" charset="0"/>
            </a:endParaRPr>
          </a:p>
          <a:p>
            <a:r>
              <a:rPr lang="bg-BG" sz="1800" dirty="0">
                <a:effectLst/>
                <a:latin typeface="Times New Roman" panose="02020603050405020304" pitchFamily="18" charset="0"/>
                <a:ea typeface="Times New Roman" panose="02020603050405020304" pitchFamily="18" charset="0"/>
              </a:rPr>
              <a:t>Чрез вградената функция </a:t>
            </a:r>
            <a:r>
              <a:rPr lang="en-US" sz="1800" dirty="0" err="1">
                <a:effectLst/>
                <a:latin typeface="Times New Roman" panose="02020603050405020304" pitchFamily="18" charset="0"/>
                <a:ea typeface="Times New Roman" panose="02020603050405020304" pitchFamily="18" charset="0"/>
              </a:rPr>
              <a:t>len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м</a:t>
            </a:r>
            <a:r>
              <a:rPr lang="bg-BG" sz="1800" dirty="0" err="1">
                <a:effectLst/>
                <a:latin typeface="Times New Roman" panose="02020603050405020304" pitchFamily="18" charset="0"/>
                <a:ea typeface="Times New Roman" panose="02020603050405020304" pitchFamily="18" charset="0"/>
              </a:rPr>
              <a:t>оже</a:t>
            </a:r>
            <a:r>
              <a:rPr lang="bg-BG" sz="1800" dirty="0">
                <a:effectLst/>
                <a:latin typeface="Times New Roman" panose="02020603050405020304" pitchFamily="18" charset="0"/>
                <a:ea typeface="Times New Roman" panose="02020603050405020304" pitchFamily="18" charset="0"/>
              </a:rPr>
              <a:t> да се провери от колко символа се състои даден низ.</a:t>
            </a:r>
            <a:endParaRPr lang="en-BG" sz="1800" dirty="0">
              <a:effectLst/>
              <a:latin typeface="Times New Roman" panose="02020603050405020304" pitchFamily="18" charset="0"/>
              <a:ea typeface="Times New Roman" panose="02020603050405020304" pitchFamily="18" charset="0"/>
            </a:endParaRPr>
          </a:p>
          <a:p>
            <a:pPr marL="457200" indent="-457200">
              <a:lnSpc>
                <a:spcPct val="107000"/>
              </a:lnSpc>
              <a:spcBef>
                <a:spcPts val="1000"/>
              </a:spcBef>
            </a:pPr>
            <a:r>
              <a:rPr lang="bg-BG" sz="1800" b="1" dirty="0">
                <a:solidFill>
                  <a:srgbClr val="000000"/>
                </a:solidFill>
                <a:effectLst/>
                <a:latin typeface="Calibri Light" panose="020F0302020204030204" pitchFamily="34" charset="0"/>
                <a:ea typeface="SimSun" panose="02010600030101010101" pitchFamily="2" charset="-122"/>
                <a:cs typeface="Times New Roman" panose="02020603050405020304" pitchFamily="18" charset="0"/>
              </a:rPr>
              <a:t>Достъп до символи</a:t>
            </a:r>
            <a:endParaRPr lang="en-BG" sz="1800" b="1" dirty="0">
              <a:solidFill>
                <a:srgbClr val="000000"/>
              </a:solidFill>
              <a:effectLst/>
              <a:latin typeface="Calibri Light" panose="020F0302020204030204" pitchFamily="34" charset="0"/>
              <a:ea typeface="SimSun" panose="02010600030101010101" pitchFamily="2" charset="-122"/>
              <a:cs typeface="Times New Roman" panose="02020603050405020304" pitchFamily="18" charset="0"/>
            </a:endParaRPr>
          </a:p>
          <a:p>
            <a:r>
              <a:rPr lang="bg-BG" sz="1800" dirty="0">
                <a:effectLst/>
                <a:latin typeface="Times New Roman" panose="02020603050405020304" pitchFamily="18" charset="0"/>
                <a:ea typeface="Times New Roman" panose="02020603050405020304" pitchFamily="18" charset="0"/>
              </a:rPr>
              <a:t>Всеки единичен знак в символния низ е свързан с цифра от 0 до дължината на низа без 1, наречена още индекс. Достъпът до всеки един от тях се осъществява чрез изписването на името на променливата, </a:t>
            </a:r>
            <a:r>
              <a:rPr lang="bg-BG" sz="1800" dirty="0" err="1">
                <a:effectLst/>
                <a:latin typeface="Times New Roman" panose="02020603050405020304" pitchFamily="18" charset="0"/>
                <a:ea typeface="Times New Roman" panose="02020603050405020304" pitchFamily="18" charset="0"/>
              </a:rPr>
              <a:t>остойностена</a:t>
            </a:r>
            <a:r>
              <a:rPr lang="bg-BG" sz="1800" dirty="0">
                <a:effectLst/>
                <a:latin typeface="Times New Roman" panose="02020603050405020304" pitchFamily="18" charset="0"/>
                <a:ea typeface="Times New Roman" panose="02020603050405020304" pitchFamily="18" charset="0"/>
              </a:rPr>
              <a:t> със символния низ, и поставянето на отваряща и затваряща квадратна скоба, съдържаща индекса на желания от нас символ. Ако искаме да </a:t>
            </a:r>
            <a:r>
              <a:rPr lang="bg-BG" sz="1800" dirty="0" err="1">
                <a:effectLst/>
                <a:latin typeface="Times New Roman" panose="02020603050405020304" pitchFamily="18" charset="0"/>
                <a:ea typeface="Times New Roman" panose="02020603050405020304" pitchFamily="18" charset="0"/>
              </a:rPr>
              <a:t>достъпим</a:t>
            </a:r>
            <a:r>
              <a:rPr lang="bg-BG" sz="1800" dirty="0">
                <a:effectLst/>
                <a:latin typeface="Times New Roman" panose="02020603050405020304" pitchFamily="18" charset="0"/>
                <a:ea typeface="Times New Roman" panose="02020603050405020304" pitchFamily="18" charset="0"/>
              </a:rPr>
              <a:t> повече от един символ, тогава поставяме два пъти двоеточие в квадратните кавички, като те разграничават началния индекс, крайния индекс и през колко позиции в този диапазон да се взимат символи от него.</a:t>
            </a:r>
            <a:endParaRPr lang="en-BG"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a:t>
            </a:r>
            <a:endParaRPr lang="en-BG" sz="1800" dirty="0">
              <a:effectLst/>
              <a:latin typeface="Times New Roman" panose="02020603050405020304" pitchFamily="18" charset="0"/>
              <a:ea typeface="Times New Roman" panose="02020603050405020304" pitchFamily="18" charset="0"/>
            </a:endParaRPr>
          </a:p>
          <a:p>
            <a:pPr marL="457200" indent="-457200">
              <a:lnSpc>
                <a:spcPct val="107000"/>
              </a:lnSpc>
              <a:spcBef>
                <a:spcPts val="1000"/>
              </a:spcBef>
            </a:pPr>
            <a:r>
              <a:rPr lang="bg-BG" sz="1800" b="1" dirty="0">
                <a:solidFill>
                  <a:srgbClr val="000000"/>
                </a:solidFill>
                <a:effectLst/>
                <a:latin typeface="Calibri Light" panose="020F0302020204030204" pitchFamily="34" charset="0"/>
                <a:ea typeface="SimSun" panose="02010600030101010101" pitchFamily="2" charset="-122"/>
                <a:cs typeface="Times New Roman" panose="02020603050405020304" pitchFamily="18" charset="0"/>
              </a:rPr>
              <a:t>Конкатенация</a:t>
            </a:r>
            <a:endParaRPr lang="en-BG" sz="1800" b="1" dirty="0">
              <a:solidFill>
                <a:srgbClr val="000000"/>
              </a:solidFill>
              <a:effectLst/>
              <a:latin typeface="Calibri Light" panose="020F0302020204030204" pitchFamily="34" charset="0"/>
              <a:ea typeface="SimSun" panose="02010600030101010101" pitchFamily="2" charset="-122"/>
              <a:cs typeface="Times New Roman" panose="02020603050405020304" pitchFamily="18" charset="0"/>
            </a:endParaRPr>
          </a:p>
          <a:p>
            <a:r>
              <a:rPr lang="bg-BG" sz="1800" dirty="0">
                <a:effectLst/>
                <a:latin typeface="Times New Roman" panose="02020603050405020304" pitchFamily="18" charset="0"/>
                <a:ea typeface="Times New Roman" panose="02020603050405020304" pitchFamily="18" charset="0"/>
              </a:rPr>
              <a:t>Конкатенирането на низове представлява слепване на две или повече комбинации от символи посредством оператора плюс „+“.</a:t>
            </a:r>
            <a:endParaRPr lang="en-BG" sz="1800" dirty="0">
              <a:effectLst/>
              <a:latin typeface="Times New Roman" panose="02020603050405020304" pitchFamily="18" charset="0"/>
              <a:ea typeface="Times New Roman" panose="02020603050405020304" pitchFamily="18" charset="0"/>
            </a:endParaRPr>
          </a:p>
          <a:p>
            <a:r>
              <a:rPr lang="bg-BG" sz="1800" dirty="0">
                <a:effectLst/>
                <a:latin typeface="Times New Roman" panose="02020603050405020304" pitchFamily="18" charset="0"/>
                <a:ea typeface="Times New Roman" panose="02020603050405020304" pitchFamily="18" charset="0"/>
              </a:rPr>
              <a:t> </a:t>
            </a:r>
            <a:endParaRPr lang="en-BG" sz="1800" dirty="0">
              <a:effectLst/>
              <a:latin typeface="Times New Roman" panose="02020603050405020304" pitchFamily="18" charset="0"/>
              <a:ea typeface="Times New Roman" panose="02020603050405020304" pitchFamily="18" charset="0"/>
            </a:endParaRPr>
          </a:p>
          <a:p>
            <a:pPr marL="457200" indent="-457200">
              <a:lnSpc>
                <a:spcPct val="107000"/>
              </a:lnSpc>
              <a:spcBef>
                <a:spcPts val="1000"/>
              </a:spcBef>
            </a:pPr>
            <a:r>
              <a:rPr lang="bg-BG" sz="1800" b="1" dirty="0">
                <a:solidFill>
                  <a:srgbClr val="000000"/>
                </a:solidFill>
                <a:effectLst/>
                <a:latin typeface="Calibri Light" panose="020F0302020204030204" pitchFamily="34" charset="0"/>
                <a:ea typeface="SimSun" panose="02010600030101010101" pitchFamily="2" charset="-122"/>
                <a:cs typeface="Times New Roman" panose="02020603050405020304" pitchFamily="18" charset="0"/>
              </a:rPr>
              <a:t>Форматиране на низове</a:t>
            </a:r>
            <a:endParaRPr lang="en-BG" sz="1800" b="1" dirty="0">
              <a:solidFill>
                <a:srgbClr val="000000"/>
              </a:solidFill>
              <a:effectLst/>
              <a:latin typeface="Calibri Light" panose="020F0302020204030204" pitchFamily="34" charset="0"/>
              <a:ea typeface="SimSun" panose="02010600030101010101" pitchFamily="2" charset="-122"/>
              <a:cs typeface="Times New Roman" panose="02020603050405020304" pitchFamily="18" charset="0"/>
            </a:endParaRPr>
          </a:p>
          <a:p>
            <a:r>
              <a:rPr lang="bg-BG" sz="1800" dirty="0">
                <a:effectLst/>
                <a:latin typeface="Times New Roman" panose="02020603050405020304" pitchFamily="18" charset="0"/>
                <a:ea typeface="Times New Roman" panose="02020603050405020304" pitchFamily="18" charset="0"/>
              </a:rPr>
              <a:t>За да можем динамично да променяме съдържанието на даден символен низ в зависимост от стойността на данните, които използваме в дадена програма, можем да приложим специално форматиране чрез поставяне на буквата </a:t>
            </a:r>
            <a:r>
              <a:rPr lang="bg-BG" sz="1800" dirty="0" err="1">
                <a:effectLst/>
                <a:latin typeface="Times New Roman" panose="02020603050405020304" pitchFamily="18" charset="0"/>
                <a:ea typeface="Times New Roman" panose="02020603050405020304" pitchFamily="18" charset="0"/>
              </a:rPr>
              <a:t>f</a:t>
            </a:r>
            <a:r>
              <a:rPr lang="bg-BG" sz="1800" dirty="0">
                <a:effectLst/>
                <a:latin typeface="Times New Roman" panose="02020603050405020304" pitchFamily="18" charset="0"/>
                <a:ea typeface="Times New Roman" panose="02020603050405020304" pitchFamily="18" charset="0"/>
              </a:rPr>
              <a:t> преди символния низ, а в него да поставим отваряща и затваряща къдрава скоба, между които да изпишем променлива или израз. От предоставеното изображение можем да видим, че доста по-удобно и четимо е, когато се използва форматиране вместо конкатенация на символи. </a:t>
            </a:r>
          </a:p>
          <a:p>
            <a:r>
              <a:rPr lang="bg-BG" sz="1800" dirty="0">
                <a:effectLst/>
                <a:latin typeface="Times New Roman" panose="02020603050405020304" pitchFamily="18" charset="0"/>
                <a:ea typeface="Times New Roman" panose="02020603050405020304" pitchFamily="18" charset="0"/>
              </a:rPr>
              <a:t>Символните низове притежават и методи, чрез които да се форматират по определен начин. Върху слайда са предоставени основни такива.</a:t>
            </a:r>
            <a:endParaRPr lang="en-BG"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24</a:t>
            </a:fld>
            <a:endParaRPr lang="en-BG"/>
          </a:p>
        </p:txBody>
      </p:sp>
    </p:spTree>
    <p:extLst>
      <p:ext uri="{BB962C8B-B14F-4D97-AF65-F5344CB8AC3E}">
        <p14:creationId xmlns:p14="http://schemas.microsoft.com/office/powerpoint/2010/main" val="2991547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800" dirty="0">
                <a:effectLst/>
                <a:latin typeface="Times New Roman" panose="02020603050405020304" pitchFamily="18" charset="0"/>
                <a:ea typeface="Times New Roman" panose="02020603050405020304" pitchFamily="18" charset="0"/>
              </a:rPr>
              <a:t>Константите </a:t>
            </a:r>
            <a:r>
              <a:rPr lang="bg-BG" sz="1800" dirty="0" err="1">
                <a:effectLst/>
                <a:latin typeface="Times New Roman" panose="02020603050405020304" pitchFamily="18" charset="0"/>
                <a:ea typeface="Times New Roman" panose="02020603050405020304" pitchFamily="18" charset="0"/>
              </a:rPr>
              <a:t>T</a:t>
            </a:r>
            <a:r>
              <a:rPr lang="en-US" sz="1800" dirty="0">
                <a:effectLst/>
                <a:latin typeface="Times New Roman" panose="02020603050405020304" pitchFamily="18" charset="0"/>
                <a:ea typeface="Times New Roman" panose="02020603050405020304" pitchFamily="18" charset="0"/>
              </a:rPr>
              <a:t>rue </a:t>
            </a:r>
            <a:r>
              <a:rPr lang="en-US" sz="1800" dirty="0" err="1">
                <a:effectLst/>
                <a:latin typeface="Times New Roman" panose="02020603050405020304" pitchFamily="18" charset="0"/>
                <a:ea typeface="Times New Roman" panose="02020603050405020304" pitchFamily="18" charset="0"/>
              </a:rPr>
              <a:t>и</a:t>
            </a:r>
            <a:r>
              <a:rPr lang="bg-BG" sz="1800" dirty="0">
                <a:effectLst/>
                <a:latin typeface="Times New Roman" panose="02020603050405020304" pitchFamily="18" charset="0"/>
                <a:ea typeface="Times New Roman" panose="02020603050405020304" pitchFamily="18" charset="0"/>
              </a:rPr>
              <a:t> </a:t>
            </a:r>
            <a:r>
              <a:rPr lang="bg-BG" sz="1800" dirty="0" err="1">
                <a:effectLst/>
                <a:latin typeface="Times New Roman" panose="02020603050405020304" pitchFamily="18" charset="0"/>
                <a:ea typeface="Times New Roman" panose="02020603050405020304" pitchFamily="18" charset="0"/>
              </a:rPr>
              <a:t>F</a:t>
            </a:r>
            <a:r>
              <a:rPr lang="en-US" sz="1800" dirty="0" err="1">
                <a:effectLst/>
                <a:latin typeface="Times New Roman" panose="02020603050405020304" pitchFamily="18" charset="0"/>
                <a:ea typeface="Times New Roman" panose="02020603050405020304" pitchFamily="18" charset="0"/>
              </a:rPr>
              <a:t>alse</a:t>
            </a:r>
            <a:r>
              <a:rPr lang="en-US" sz="1800" dirty="0">
                <a:effectLst/>
                <a:latin typeface="Times New Roman" panose="02020603050405020304" pitchFamily="18" charset="0"/>
                <a:ea typeface="Times New Roman" panose="02020603050405020304" pitchFamily="18" charset="0"/>
              </a:rPr>
              <a:t> </a:t>
            </a:r>
            <a:r>
              <a:rPr lang="bg-BG" sz="1800" dirty="0">
                <a:effectLst/>
                <a:latin typeface="Times New Roman" panose="02020603050405020304" pitchFamily="18" charset="0"/>
                <a:ea typeface="Times New Roman" panose="02020603050405020304" pitchFamily="18" charset="0"/>
              </a:rPr>
              <a:t>са единствените представители на булевите типове данни. Те се използват при проверка за истинност на дадено действие в програмата, като например дали числото 3 е по-голямо от 2. В таблиците са изведени всички оператори, при които чрез коментар до всеки пример се визуализира съответния булев тип данни, който би върнала конкретната операция при извеждането ѝ в конзолата.</a:t>
            </a:r>
            <a:r>
              <a:rPr lang="en-BG" dirty="0">
                <a:effectLst/>
              </a:rPr>
              <a:t> </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25</a:t>
            </a:fld>
            <a:endParaRPr lang="en-BG"/>
          </a:p>
        </p:txBody>
      </p:sp>
    </p:spTree>
    <p:extLst>
      <p:ext uri="{BB962C8B-B14F-4D97-AF65-F5344CB8AC3E}">
        <p14:creationId xmlns:p14="http://schemas.microsoft.com/office/powerpoint/2010/main" val="3868642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t>Примитивни типове данни - упражнение</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26</a:t>
            </a:fld>
            <a:endParaRPr lang="en-BG"/>
          </a:p>
        </p:txBody>
      </p:sp>
    </p:spTree>
    <p:extLst>
      <p:ext uri="{BB962C8B-B14F-4D97-AF65-F5344CB8AC3E}">
        <p14:creationId xmlns:p14="http://schemas.microsoft.com/office/powerpoint/2010/main" val="2901980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t>Първата задача изисква създаване на </a:t>
            </a:r>
            <a:r>
              <a:rPr lang="bg-BG" sz="1200" dirty="0">
                <a:effectLst/>
                <a:latin typeface="Times New Roman" panose="02020603050405020304" pitchFamily="18" charset="0"/>
                <a:ea typeface="Times New Roman" panose="02020603050405020304" pitchFamily="18" charset="0"/>
              </a:rPr>
              <a:t>програма на програмния език </a:t>
            </a:r>
            <a:r>
              <a:rPr lang="en-US" sz="1200" dirty="0">
                <a:effectLst/>
                <a:latin typeface="Times New Roman" panose="02020603050405020304" pitchFamily="18" charset="0"/>
                <a:ea typeface="Times New Roman" panose="02020603050405020304" pitchFamily="18" charset="0"/>
              </a:rPr>
              <a:t>Python</a:t>
            </a:r>
            <a:r>
              <a:rPr lang="bg-BG" sz="1200" dirty="0">
                <a:effectLst/>
                <a:latin typeface="Times New Roman" panose="02020603050405020304" pitchFamily="18" charset="0"/>
                <a:ea typeface="Times New Roman" panose="02020603050405020304" pitchFamily="18" charset="0"/>
              </a:rPr>
              <a:t>, която проверява дали даден символен низ е </a:t>
            </a:r>
            <a:r>
              <a:rPr lang="bg-BG" sz="1200" dirty="0" err="1">
                <a:effectLst/>
                <a:latin typeface="Times New Roman" panose="02020603050405020304" pitchFamily="18" charset="0"/>
                <a:ea typeface="Times New Roman" panose="02020603050405020304" pitchFamily="18" charset="0"/>
              </a:rPr>
              <a:t>палиндром</a:t>
            </a:r>
            <a:r>
              <a:rPr lang="bg-BG" sz="1200" dirty="0">
                <a:effectLst/>
                <a:latin typeface="Times New Roman" panose="02020603050405020304" pitchFamily="18" charset="0"/>
                <a:ea typeface="Times New Roman" panose="02020603050405020304" pitchFamily="18" charset="0"/>
              </a:rPr>
              <a:t>, т.е. се чете еднакво отляво на дясно и от дясно наляво. Помислете над решение, използвайки допустимите действия, които могат да се извършват върху символни низове и булеви типове данни. Изпробвайте думите, които са предоставени в зеленото поле. Помислете защо някои от тях програмата не ги отчита като </a:t>
            </a:r>
            <a:r>
              <a:rPr lang="bg-BG" sz="1200" dirty="0" err="1">
                <a:effectLst/>
                <a:latin typeface="Times New Roman" panose="02020603050405020304" pitchFamily="18" charset="0"/>
                <a:ea typeface="Times New Roman" panose="02020603050405020304" pitchFamily="18" charset="0"/>
              </a:rPr>
              <a:t>палиндроми</a:t>
            </a:r>
            <a:r>
              <a:rPr lang="bg-BG" sz="1200" dirty="0">
                <a:effectLst/>
                <a:latin typeface="Times New Roman" panose="02020603050405020304" pitchFamily="18" charset="0"/>
                <a:ea typeface="Times New Roman" panose="02020603050405020304" pitchFamily="18" charset="0"/>
              </a:rPr>
              <a:t>, а действително са.</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27</a:t>
            </a:fld>
            <a:endParaRPr lang="en-BG"/>
          </a:p>
        </p:txBody>
      </p:sp>
    </p:spTree>
    <p:extLst>
      <p:ext uri="{BB962C8B-B14F-4D97-AF65-F5344CB8AC3E}">
        <p14:creationId xmlns:p14="http://schemas.microsoft.com/office/powerpoint/2010/main" val="1610598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800" dirty="0">
                <a:effectLst/>
                <a:latin typeface="Times New Roman" panose="02020603050405020304" pitchFamily="18" charset="0"/>
                <a:ea typeface="Times New Roman" panose="02020603050405020304" pitchFamily="18" charset="0"/>
              </a:rPr>
              <a:t>Условието на задача номер 2 е следното: Създайте програма на програмния език </a:t>
            </a:r>
            <a:r>
              <a:rPr lang="en-US" sz="1800" dirty="0">
                <a:effectLst/>
                <a:latin typeface="Times New Roman" panose="02020603050405020304" pitchFamily="18" charset="0"/>
                <a:ea typeface="Times New Roman" panose="02020603050405020304" pitchFamily="18" charset="0"/>
              </a:rPr>
              <a:t>Python</a:t>
            </a:r>
            <a:r>
              <a:rPr lang="bg-BG" sz="1800" dirty="0">
                <a:effectLst/>
                <a:latin typeface="Times New Roman" panose="02020603050405020304" pitchFamily="18" charset="0"/>
                <a:ea typeface="Times New Roman" panose="02020603050405020304" pitchFamily="18" charset="0"/>
              </a:rPr>
              <a:t>, която при въведени име, презиме и фамилия ги извежда в конзолата във формата, посочен в примера към задачата.</a:t>
            </a:r>
            <a:r>
              <a:rPr lang="en-BG" dirty="0">
                <a:effectLst/>
              </a:rPr>
              <a:t> </a:t>
            </a:r>
            <a:r>
              <a:rPr lang="bg-BG" dirty="0">
                <a:effectLst/>
              </a:rPr>
              <a:t>Възможно е някое от действията да се извършат чрез методи, които не са разглеждани в теоретичната част към темата. Потърсете в интернет за такива операции.</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28</a:t>
            </a:fld>
            <a:endParaRPr lang="en-BG"/>
          </a:p>
        </p:txBody>
      </p:sp>
    </p:spTree>
    <p:extLst>
      <p:ext uri="{BB962C8B-B14F-4D97-AF65-F5344CB8AC3E}">
        <p14:creationId xmlns:p14="http://schemas.microsoft.com/office/powerpoint/2010/main" val="4038098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200" dirty="0">
                <a:effectLst/>
                <a:latin typeface="Times New Roman" panose="02020603050405020304" pitchFamily="18" charset="0"/>
                <a:ea typeface="Times New Roman" panose="02020603050405020304" pitchFamily="18" charset="0"/>
              </a:rPr>
              <a:t>Създайте програма на програмния език </a:t>
            </a:r>
            <a:r>
              <a:rPr lang="en-US" sz="1200" dirty="0">
                <a:effectLst/>
                <a:latin typeface="Times New Roman" panose="02020603050405020304" pitchFamily="18" charset="0"/>
                <a:ea typeface="Times New Roman" panose="02020603050405020304" pitchFamily="18" charset="0"/>
              </a:rPr>
              <a:t>Python, </a:t>
            </a:r>
            <a:r>
              <a:rPr lang="bg-BG" sz="1200" dirty="0">
                <a:effectLst/>
                <a:latin typeface="Times New Roman" panose="02020603050405020304" pitchFamily="18" charset="0"/>
                <a:ea typeface="Times New Roman" panose="02020603050405020304" pitchFamily="18" charset="0"/>
              </a:rPr>
              <a:t>която изчислява сумата, която трябва да платите при поръчка на определен брой менюта с пиле на стойност 19.95 лв. и със свинско на стойност 25.50 лв., въведени от потребителя, при условие че оставяте бакшиш на служителя, като закръглите сумата до цяло число. Форматирайте по подходящ начин съобщението, което ще се появи в конзолата</a:t>
            </a:r>
            <a:r>
              <a:rPr lang="en-US" sz="1200" dirty="0">
                <a:effectLst/>
                <a:latin typeface="Times New Roman" panose="02020603050405020304" pitchFamily="18" charset="0"/>
                <a:ea typeface="Times New Roman" panose="02020603050405020304" pitchFamily="18" charset="0"/>
              </a:rPr>
              <a:t>.</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29</a:t>
            </a:fld>
            <a:endParaRPr lang="en-BG"/>
          </a:p>
        </p:txBody>
      </p:sp>
    </p:spTree>
    <p:extLst>
      <p:ext uri="{BB962C8B-B14F-4D97-AF65-F5344CB8AC3E}">
        <p14:creationId xmlns:p14="http://schemas.microsoft.com/office/powerpoint/2010/main" val="3225457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dirty="0"/>
              <a:t>Последната задача е свързана с банкноти, като трябва да се направи </a:t>
            </a:r>
            <a:r>
              <a:rPr lang="bg-BG" sz="1200" dirty="0">
                <a:effectLst/>
                <a:latin typeface="Times New Roman" panose="02020603050405020304" pitchFamily="18" charset="0"/>
                <a:ea typeface="Times New Roman" panose="02020603050405020304" pitchFamily="18" charset="0"/>
              </a:rPr>
              <a:t>програма на програмния език </a:t>
            </a:r>
            <a:r>
              <a:rPr lang="en-US" sz="1200" dirty="0">
                <a:effectLst/>
                <a:latin typeface="Times New Roman" panose="02020603050405020304" pitchFamily="18" charset="0"/>
                <a:ea typeface="Times New Roman" panose="02020603050405020304" pitchFamily="18" charset="0"/>
              </a:rPr>
              <a:t>Python, </a:t>
            </a:r>
            <a:r>
              <a:rPr lang="bg-BG" sz="1200" dirty="0">
                <a:effectLst/>
                <a:latin typeface="Times New Roman" panose="02020603050405020304" pitchFamily="18" charset="0"/>
                <a:ea typeface="Times New Roman" panose="02020603050405020304" pitchFamily="18" charset="0"/>
              </a:rPr>
              <a:t>която след въвеждането на сума в лева извежда в конзолата разпределението ѝ по банкноти, така че да имаме минимален брой банкноти. В условието на задачата считаме, че монетите от 1 и 2 лева също са банкноти. Помислете над решение и го тествайте. Разгледайте и предложеното такова на слайда.</a:t>
            </a:r>
            <a:endParaRPr lang="en-BG"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30</a:t>
            </a:fld>
            <a:endParaRPr lang="en-BG"/>
          </a:p>
        </p:txBody>
      </p:sp>
    </p:spTree>
    <p:extLst>
      <p:ext uri="{BB962C8B-B14F-4D97-AF65-F5344CB8AC3E}">
        <p14:creationId xmlns:p14="http://schemas.microsoft.com/office/powerpoint/2010/main" val="1616763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800" dirty="0">
                <a:effectLst/>
                <a:latin typeface="Times New Roman" panose="02020603050405020304" pitchFamily="18" charset="0"/>
                <a:ea typeface="Times New Roman" panose="02020603050405020304" pitchFamily="18" charset="0"/>
              </a:rPr>
              <a:t>Доста често при извършването на краен брой еднотипни действия една компютърна машина се справя не само по-бързо, но и по-безпроблемно в сравнение с човека. Един добър пример е извършването на солиден набор от комплексни операции между числа от един счетоводител. Вместо да отдели часове за правилното пресмятане на всички налични математически изрази, е възможно да оптимизира този процес чрез създаването на програма на определен програмен език. По този начин чрез няколко реда програмен код се извършват всички изчисления от компютърната машина. Преди да придобиете умението да подпомогнете своята работа по иновативен начин посредством реализиране на компютърна програма, ще трябва да положим основите на програмирането, като разгледаме основните програмни концепции и създадем множество програми на програмния език </a:t>
            </a:r>
            <a:r>
              <a:rPr lang="en-US" sz="1800" dirty="0">
                <a:effectLst/>
                <a:latin typeface="Times New Roman" panose="02020603050405020304" pitchFamily="18" charset="0"/>
                <a:ea typeface="Times New Roman" panose="02020603050405020304" pitchFamily="18" charset="0"/>
              </a:rPr>
              <a:t>Python.</a:t>
            </a:r>
            <a:r>
              <a:rPr lang="en-BG" dirty="0">
                <a:effectLst/>
              </a:rPr>
              <a:t> </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3</a:t>
            </a:fld>
            <a:endParaRPr lang="en-BG"/>
          </a:p>
        </p:txBody>
      </p:sp>
    </p:spTree>
    <p:extLst>
      <p:ext uri="{BB962C8B-B14F-4D97-AF65-F5344CB8AC3E}">
        <p14:creationId xmlns:p14="http://schemas.microsoft.com/office/powerpoint/2010/main" val="2744987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t>Разклонени конструкции</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31</a:t>
            </a:fld>
            <a:endParaRPr lang="en-BG"/>
          </a:p>
        </p:txBody>
      </p:sp>
    </p:spTree>
    <p:extLst>
      <p:ext uri="{BB962C8B-B14F-4D97-AF65-F5344CB8AC3E}">
        <p14:creationId xmlns:p14="http://schemas.microsoft.com/office/powerpoint/2010/main" val="467258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800" dirty="0">
                <a:effectLst/>
                <a:latin typeface="Times New Roman" panose="02020603050405020304" pitchFamily="18" charset="0"/>
                <a:ea typeface="Times New Roman" panose="02020603050405020304" pitchFamily="18" charset="0"/>
              </a:rPr>
              <a:t>Често в ежедневието си се налага да взимаме решения, изискващи отговор като „да“ или „не“, в зависимост от дадени условия. Например, нямаме навика да си носим чадър в чантата всеки ден и затова проверяваме ежедневно какво е времето навън и преценяваме дали да го вземем със себе си или не. Задаваме си въпроса „Облачно ли е навън?“ и ако е вярно, си приготвяме чадъра, а ако не е – го оставяме вкъщи. Реализацията на такъв вид програмни конструкции на базата на истинността на дадено твърдение се осъществява чрез условен оператор, използвайки ключовите думи i</a:t>
            </a:r>
            <a:r>
              <a:rPr lang="en-US" sz="1800" dirty="0">
                <a:effectLst/>
                <a:latin typeface="Times New Roman" panose="02020603050405020304" pitchFamily="18" charset="0"/>
                <a:ea typeface="Times New Roman" panose="02020603050405020304" pitchFamily="18" charset="0"/>
              </a:rPr>
              <a:t>f</a:t>
            </a:r>
            <a:r>
              <a:rPr lang="bg-BG" sz="1800" dirty="0">
                <a:effectLst/>
                <a:latin typeface="Times New Roman" panose="02020603050405020304" pitchFamily="18" charset="0"/>
                <a:ea typeface="Times New Roman" panose="02020603050405020304" pitchFamily="18" charset="0"/>
              </a:rPr>
              <a:t> и </a:t>
            </a:r>
            <a:r>
              <a:rPr lang="en-US" sz="1800" dirty="0">
                <a:effectLst/>
                <a:latin typeface="Times New Roman" panose="02020603050405020304" pitchFamily="18" charset="0"/>
                <a:ea typeface="Times New Roman" panose="02020603050405020304" pitchFamily="18" charset="0"/>
              </a:rPr>
              <a:t>else.</a:t>
            </a:r>
            <a:r>
              <a:rPr lang="en-BG" dirty="0">
                <a:effectLst/>
              </a:rPr>
              <a:t> </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32</a:t>
            </a:fld>
            <a:endParaRPr lang="en-BG"/>
          </a:p>
        </p:txBody>
      </p:sp>
    </p:spTree>
    <p:extLst>
      <p:ext uri="{BB962C8B-B14F-4D97-AF65-F5344CB8AC3E}">
        <p14:creationId xmlns:p14="http://schemas.microsoft.com/office/powerpoint/2010/main" val="2071359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800" dirty="0">
                <a:effectLst/>
                <a:latin typeface="Times New Roman" panose="02020603050405020304" pitchFamily="18" charset="0"/>
                <a:ea typeface="Times New Roman" panose="02020603050405020304" pitchFamily="18" charset="0"/>
              </a:rPr>
              <a:t>Ако булевият израз, поставен като условие на разклонения алгоритъм, връща стойност </a:t>
            </a:r>
            <a:r>
              <a:rPr lang="bg-BG" sz="1800" dirty="0" err="1">
                <a:effectLst/>
                <a:latin typeface="Times New Roman" panose="02020603050405020304" pitchFamily="18" charset="0"/>
                <a:ea typeface="Times New Roman" panose="02020603050405020304" pitchFamily="18" charset="0"/>
              </a:rPr>
              <a:t>T</a:t>
            </a:r>
            <a:r>
              <a:rPr lang="en-US" sz="1800" dirty="0">
                <a:effectLst/>
                <a:latin typeface="Times New Roman" panose="02020603050405020304" pitchFamily="18" charset="0"/>
                <a:ea typeface="Times New Roman" panose="02020603050405020304" pitchFamily="18" charset="0"/>
              </a:rPr>
              <a:t>rue,</a:t>
            </a:r>
            <a:r>
              <a:rPr lang="bg-BG" sz="1800" dirty="0">
                <a:effectLst/>
                <a:latin typeface="Times New Roman" panose="02020603050405020304" pitchFamily="18" charset="0"/>
                <a:ea typeface="Times New Roman" panose="02020603050405020304" pitchFamily="18" charset="0"/>
              </a:rPr>
              <a:t> се изпълнява блока от код, който е поставен с една табулация (</a:t>
            </a:r>
            <a:r>
              <a:rPr lang="bg-BG" sz="1800" dirty="0" err="1">
                <a:effectLst/>
                <a:latin typeface="Times New Roman" panose="02020603050405020304" pitchFamily="18" charset="0"/>
                <a:ea typeface="Times New Roman" panose="02020603050405020304" pitchFamily="18" charset="0"/>
              </a:rPr>
              <a:t>идентация</a:t>
            </a:r>
            <a:r>
              <a:rPr lang="bg-BG" sz="1800" dirty="0">
                <a:effectLst/>
                <a:latin typeface="Times New Roman" panose="02020603050405020304" pitchFamily="18" charset="0"/>
                <a:ea typeface="Times New Roman" panose="02020603050405020304" pitchFamily="18" charset="0"/>
              </a:rPr>
              <a:t>) навътре спрямо ключовата дума i</a:t>
            </a:r>
            <a:r>
              <a:rPr lang="en-US" sz="1800" dirty="0">
                <a:effectLst/>
                <a:latin typeface="Times New Roman" panose="02020603050405020304" pitchFamily="18" charset="0"/>
                <a:ea typeface="Times New Roman" panose="02020603050405020304" pitchFamily="18" charset="0"/>
              </a:rPr>
              <a:t>f. </a:t>
            </a:r>
            <a:r>
              <a:rPr lang="bg-BG" sz="1800" dirty="0">
                <a:effectLst/>
                <a:latin typeface="Times New Roman" panose="02020603050405020304" pitchFamily="18" charset="0"/>
                <a:ea typeface="Times New Roman" panose="02020603050405020304" pitchFamily="18" charset="0"/>
              </a:rPr>
              <a:t>В противен случай се изпълнява алтернативата, поставена отново с една табулация навътре, но спрямо ключовата дума </a:t>
            </a:r>
            <a:r>
              <a:rPr lang="bg-BG" sz="1800" dirty="0" err="1">
                <a:effectLst/>
                <a:latin typeface="Times New Roman" panose="02020603050405020304" pitchFamily="18" charset="0"/>
                <a:ea typeface="Times New Roman" panose="02020603050405020304" pitchFamily="18" charset="0"/>
              </a:rPr>
              <a:t>e</a:t>
            </a:r>
            <a:r>
              <a:rPr lang="en-US" sz="1800" dirty="0" err="1">
                <a:effectLst/>
                <a:latin typeface="Times New Roman" panose="02020603050405020304" pitchFamily="18" charset="0"/>
                <a:ea typeface="Times New Roman" panose="02020603050405020304" pitchFamily="18" charset="0"/>
              </a:rPr>
              <a:t>lse</a:t>
            </a:r>
            <a:r>
              <a:rPr lang="bg-BG" sz="1800" dirty="0">
                <a:effectLst/>
                <a:latin typeface="Times New Roman" panose="02020603050405020304" pitchFamily="18" charset="0"/>
                <a:ea typeface="Times New Roman" panose="02020603050405020304" pitchFamily="18" charset="0"/>
              </a:rPr>
              <a:t>, ако такава е налична.</a:t>
            </a:r>
            <a:endParaRPr lang="en-BG" sz="1800" dirty="0">
              <a:effectLst/>
              <a:latin typeface="Times New Roman" panose="02020603050405020304" pitchFamily="18" charset="0"/>
              <a:ea typeface="Times New Roman" panose="02020603050405020304" pitchFamily="18" charset="0"/>
            </a:endParaRPr>
          </a:p>
          <a:p>
            <a:r>
              <a:rPr lang="bg-BG" sz="1800" dirty="0">
                <a:effectLst/>
                <a:latin typeface="Times New Roman" panose="02020603050405020304" pitchFamily="18" charset="0"/>
                <a:ea typeface="Times New Roman" panose="02020603050405020304" pitchFamily="18" charset="0"/>
              </a:rPr>
              <a:t> </a:t>
            </a:r>
            <a:endParaRPr lang="en-BG" sz="1800" dirty="0">
              <a:effectLst/>
              <a:latin typeface="Times New Roman" panose="02020603050405020304" pitchFamily="18" charset="0"/>
              <a:ea typeface="Times New Roman" panose="02020603050405020304" pitchFamily="18" charset="0"/>
            </a:endParaRPr>
          </a:p>
          <a:p>
            <a:r>
              <a:rPr lang="bg-BG" sz="1800" dirty="0">
                <a:effectLst/>
                <a:latin typeface="Times New Roman" panose="02020603050405020304" pitchFamily="18" charset="0"/>
                <a:ea typeface="Times New Roman" panose="02020603050405020304" pitchFamily="18" charset="0"/>
              </a:rPr>
              <a:t>Ако искаме да постигнем по-голямо разклонение на програмата, можем да го изпълним чрез ключовата дума </a:t>
            </a:r>
            <a:r>
              <a:rPr lang="bg-BG" sz="1800" dirty="0" err="1">
                <a:effectLst/>
                <a:latin typeface="Times New Roman" panose="02020603050405020304" pitchFamily="18" charset="0"/>
                <a:ea typeface="Times New Roman" panose="02020603050405020304" pitchFamily="18" charset="0"/>
              </a:rPr>
              <a:t>e</a:t>
            </a:r>
            <a:r>
              <a:rPr lang="en-US" sz="1800" dirty="0" err="1">
                <a:effectLst/>
                <a:latin typeface="Times New Roman" panose="02020603050405020304" pitchFamily="18" charset="0"/>
                <a:ea typeface="Times New Roman" panose="02020603050405020304" pitchFamily="18" charset="0"/>
              </a:rPr>
              <a:t>lif</a:t>
            </a:r>
            <a:r>
              <a:rPr lang="en-US" sz="1800" dirty="0">
                <a:effectLst/>
                <a:latin typeface="Times New Roman" panose="02020603050405020304" pitchFamily="18" charset="0"/>
                <a:ea typeface="Times New Roman" panose="02020603050405020304" pitchFamily="18" charset="0"/>
              </a:rPr>
              <a:t>.</a:t>
            </a:r>
            <a:endParaRPr lang="en-BG"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33</a:t>
            </a:fld>
            <a:endParaRPr lang="en-BG"/>
          </a:p>
        </p:txBody>
      </p:sp>
    </p:spTree>
    <p:extLst>
      <p:ext uri="{BB962C8B-B14F-4D97-AF65-F5344CB8AC3E}">
        <p14:creationId xmlns:p14="http://schemas.microsoft.com/office/powerpoint/2010/main" val="31995443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t>Разклонени конструкции - упражнение</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34</a:t>
            </a:fld>
            <a:endParaRPr lang="en-BG"/>
          </a:p>
        </p:txBody>
      </p:sp>
    </p:spTree>
    <p:extLst>
      <p:ext uri="{BB962C8B-B14F-4D97-AF65-F5344CB8AC3E}">
        <p14:creationId xmlns:p14="http://schemas.microsoft.com/office/powerpoint/2010/main" val="4200658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200" dirty="0">
                <a:effectLst/>
                <a:latin typeface="Times New Roman" panose="02020603050405020304" pitchFamily="18" charset="0"/>
                <a:ea typeface="Times New Roman" panose="02020603050405020304" pitchFamily="18" charset="0"/>
              </a:rPr>
              <a:t>Създайте програма на програмния език </a:t>
            </a:r>
            <a:r>
              <a:rPr lang="en-US" sz="1200" dirty="0">
                <a:effectLst/>
                <a:latin typeface="Times New Roman" panose="02020603050405020304" pitchFamily="18" charset="0"/>
                <a:ea typeface="Times New Roman" panose="02020603050405020304" pitchFamily="18" charset="0"/>
              </a:rPr>
              <a:t>Python, </a:t>
            </a:r>
            <a:r>
              <a:rPr lang="en-US" sz="1200" dirty="0" err="1">
                <a:effectLst/>
                <a:latin typeface="Times New Roman" panose="02020603050405020304" pitchFamily="18" charset="0"/>
                <a:ea typeface="Times New Roman" panose="02020603050405020304" pitchFamily="18" charset="0"/>
              </a:rPr>
              <a:t>която</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проверява</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дали</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един</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човек</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може</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да</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гласува</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Като</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вход</a:t>
            </a:r>
            <a:r>
              <a:rPr lang="bg-BG" sz="1200" dirty="0">
                <a:effectLst/>
                <a:latin typeface="Times New Roman" panose="02020603050405020304" pitchFamily="18" charset="0"/>
                <a:ea typeface="Times New Roman" panose="02020603050405020304" pitchFamily="18" charset="0"/>
              </a:rPr>
              <a:t>ни данни</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получавате</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възрастта</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на</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човека</a:t>
            </a:r>
            <a:r>
              <a:rPr lang="bg-BG" sz="1200" dirty="0">
                <a:effectLst/>
                <a:latin typeface="Times New Roman" panose="02020603050405020304" pitchFamily="18" charset="0"/>
                <a:ea typeface="Times New Roman" panose="02020603050405020304" pitchFamily="18" charset="0"/>
              </a:rPr>
              <a:t> и ако тя е над 18 включително, потребителят може да подаде своя вот. Въведената възраст е цяло число, което е по-голямо от 0.</a:t>
            </a:r>
            <a:endParaRPr lang="en-BG"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35</a:t>
            </a:fld>
            <a:endParaRPr lang="en-BG"/>
          </a:p>
        </p:txBody>
      </p:sp>
    </p:spTree>
    <p:extLst>
      <p:ext uri="{BB962C8B-B14F-4D97-AF65-F5344CB8AC3E}">
        <p14:creationId xmlns:p14="http://schemas.microsoft.com/office/powerpoint/2010/main" val="29640417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200" dirty="0">
                <a:effectLst/>
                <a:latin typeface="Times New Roman" panose="02020603050405020304" pitchFamily="18" charset="0"/>
                <a:ea typeface="Times New Roman" panose="02020603050405020304" pitchFamily="18" charset="0"/>
              </a:rPr>
              <a:t>Създайте програма на програмния език </a:t>
            </a:r>
            <a:r>
              <a:rPr lang="en-US" sz="1200" dirty="0">
                <a:effectLst/>
                <a:latin typeface="Times New Roman" panose="02020603050405020304" pitchFamily="18" charset="0"/>
                <a:ea typeface="Times New Roman" panose="02020603050405020304" pitchFamily="18" charset="0"/>
              </a:rPr>
              <a:t>Python, </a:t>
            </a:r>
            <a:r>
              <a:rPr lang="en-US" sz="1200" dirty="0" err="1">
                <a:effectLst/>
                <a:latin typeface="Times New Roman" panose="02020603050405020304" pitchFamily="18" charset="0"/>
                <a:ea typeface="Times New Roman" panose="02020603050405020304" pitchFamily="18" charset="0"/>
              </a:rPr>
              <a:t>к</a:t>
            </a:r>
            <a:r>
              <a:rPr lang="bg-BG" sz="1200" dirty="0" err="1">
                <a:effectLst/>
                <a:latin typeface="Times New Roman" panose="02020603050405020304" pitchFamily="18" charset="0"/>
                <a:ea typeface="Times New Roman" panose="02020603050405020304" pitchFamily="18" charset="0"/>
              </a:rPr>
              <a:t>оято</a:t>
            </a:r>
            <a:r>
              <a:rPr lang="bg-BG" sz="1200" dirty="0">
                <a:effectLst/>
                <a:latin typeface="Times New Roman" panose="02020603050405020304" pitchFamily="18" charset="0"/>
                <a:ea typeface="Times New Roman" panose="02020603050405020304" pitchFamily="18" charset="0"/>
              </a:rPr>
              <a:t> при въведени 3 числа извежда кое е най-малкото от тях.</a:t>
            </a:r>
            <a:r>
              <a:rPr lang="en-BG" dirty="0">
                <a:effectLst/>
              </a:rPr>
              <a:t> </a:t>
            </a:r>
            <a:r>
              <a:rPr lang="bg-BG" dirty="0">
                <a:effectLst/>
              </a:rPr>
              <a:t>На базата на предложения алгоритъм опитайте сами да реализирате такъв за намиране на най-голямото от три числа.</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36</a:t>
            </a:fld>
            <a:endParaRPr lang="en-BG"/>
          </a:p>
        </p:txBody>
      </p:sp>
    </p:spTree>
    <p:extLst>
      <p:ext uri="{BB962C8B-B14F-4D97-AF65-F5344CB8AC3E}">
        <p14:creationId xmlns:p14="http://schemas.microsoft.com/office/powerpoint/2010/main" val="4052413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t>Задача номер 3 иска да създадем програма, която на базата на предложената скала за оценяване да извежда оценката, отговаряща на точките, въведени от потребителя.</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37</a:t>
            </a:fld>
            <a:endParaRPr lang="en-BG"/>
          </a:p>
        </p:txBody>
      </p:sp>
    </p:spTree>
    <p:extLst>
      <p:ext uri="{BB962C8B-B14F-4D97-AF65-F5344CB8AC3E}">
        <p14:creationId xmlns:p14="http://schemas.microsoft.com/office/powerpoint/2010/main" val="4187296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200" dirty="0">
                <a:effectLst/>
                <a:latin typeface="Times New Roman" panose="02020603050405020304" pitchFamily="18" charset="0"/>
                <a:ea typeface="Times New Roman" panose="02020603050405020304" pitchFamily="18" charset="0"/>
              </a:rPr>
              <a:t>Създайте програма на програмния език </a:t>
            </a:r>
            <a:r>
              <a:rPr lang="en-US" sz="1200" dirty="0">
                <a:effectLst/>
                <a:latin typeface="Times New Roman" panose="02020603050405020304" pitchFamily="18" charset="0"/>
                <a:ea typeface="Times New Roman" panose="02020603050405020304" pitchFamily="18" charset="0"/>
              </a:rPr>
              <a:t>Python, </a:t>
            </a:r>
            <a:r>
              <a:rPr lang="en-US" sz="1200" dirty="0" err="1">
                <a:effectLst/>
                <a:latin typeface="Times New Roman" panose="02020603050405020304" pitchFamily="18" charset="0"/>
                <a:ea typeface="Times New Roman" panose="02020603050405020304" pitchFamily="18" charset="0"/>
              </a:rPr>
              <a:t>к</a:t>
            </a:r>
            <a:r>
              <a:rPr lang="bg-BG" sz="1200" dirty="0" err="1">
                <a:effectLst/>
                <a:latin typeface="Times New Roman" panose="02020603050405020304" pitchFamily="18" charset="0"/>
                <a:ea typeface="Times New Roman" panose="02020603050405020304" pitchFamily="18" charset="0"/>
              </a:rPr>
              <a:t>оято</a:t>
            </a:r>
            <a:r>
              <a:rPr lang="bg-BG" sz="1200" dirty="0">
                <a:effectLst/>
                <a:latin typeface="Times New Roman" panose="02020603050405020304" pitchFamily="18" charset="0"/>
                <a:ea typeface="Times New Roman" panose="02020603050405020304" pitchFamily="18" charset="0"/>
              </a:rPr>
              <a:t> проверява дали дадена година е високосна. За да бъде една година високосна, трябва да се дели на 4 или ако се дели на 100, трябва да се дели и на 400. Тази задача е трудоемка, затова решението ѝ е предвидено за разглеждане.</a:t>
            </a:r>
            <a:endParaRPr lang="en-BG"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38</a:t>
            </a:fld>
            <a:endParaRPr lang="en-BG"/>
          </a:p>
        </p:txBody>
      </p:sp>
    </p:spTree>
    <p:extLst>
      <p:ext uri="{BB962C8B-B14F-4D97-AF65-F5344CB8AC3E}">
        <p14:creationId xmlns:p14="http://schemas.microsoft.com/office/powerpoint/2010/main" val="18825112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t>Циклични конструкции</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39</a:t>
            </a:fld>
            <a:endParaRPr lang="en-BG"/>
          </a:p>
        </p:txBody>
      </p:sp>
    </p:spTree>
    <p:extLst>
      <p:ext uri="{BB962C8B-B14F-4D97-AF65-F5344CB8AC3E}">
        <p14:creationId xmlns:p14="http://schemas.microsoft.com/office/powerpoint/2010/main" val="33621141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800" dirty="0">
                <a:effectLst/>
                <a:latin typeface="Times New Roman" panose="02020603050405020304" pitchFamily="18" charset="0"/>
                <a:ea typeface="Times New Roman" panose="02020603050405020304" pitchFamily="18" charset="0"/>
              </a:rPr>
              <a:t>Цикличните конструкции са мощен апарат при изпълнението на дадени операции определен брой пъти. Чрез тях осъществяваме автоматизация, ефективност и оптимизация на програмата си. При някои ситуации тази повторяемост ще се извършва на базата на верността на конкретно условие, а в други – при обхождане или още наречено </a:t>
            </a:r>
            <a:r>
              <a:rPr lang="bg-BG" sz="1800" dirty="0" err="1">
                <a:effectLst/>
                <a:latin typeface="Times New Roman" panose="02020603050405020304" pitchFamily="18" charset="0"/>
                <a:ea typeface="Times New Roman" panose="02020603050405020304" pitchFamily="18" charset="0"/>
              </a:rPr>
              <a:t>итериране</a:t>
            </a:r>
            <a:r>
              <a:rPr lang="bg-BG" sz="1800" dirty="0">
                <a:effectLst/>
                <a:latin typeface="Times New Roman" panose="02020603050405020304" pitchFamily="18" charset="0"/>
                <a:ea typeface="Times New Roman" panose="02020603050405020304" pitchFamily="18" charset="0"/>
              </a:rPr>
              <a:t> през множество от стойности, като броя итерации повлиява над стойностите на променливите, участващи в блока от код. Има два вида циклични конструкции в програмния език </a:t>
            </a:r>
            <a:r>
              <a:rPr lang="bg-BG" sz="1800" dirty="0" err="1">
                <a:effectLst/>
                <a:latin typeface="Times New Roman" panose="02020603050405020304" pitchFamily="18" charset="0"/>
                <a:ea typeface="Times New Roman" panose="02020603050405020304" pitchFamily="18" charset="0"/>
              </a:rPr>
              <a:t>P</a:t>
            </a:r>
            <a:r>
              <a:rPr lang="en-US" sz="1800" dirty="0" err="1">
                <a:effectLst/>
                <a:latin typeface="Times New Roman" panose="02020603050405020304" pitchFamily="18" charset="0"/>
                <a:ea typeface="Times New Roman" panose="02020603050405020304" pitchFamily="18" charset="0"/>
              </a:rPr>
              <a:t>ython</a:t>
            </a:r>
            <a:r>
              <a:rPr lang="en-US" sz="1800" dirty="0">
                <a:effectLst/>
                <a:latin typeface="Times New Roman" panose="02020603050405020304" pitchFamily="18" charset="0"/>
                <a:ea typeface="Times New Roman" panose="02020603050405020304" pitchFamily="18" charset="0"/>
              </a:rPr>
              <a:t> – </a:t>
            </a:r>
            <a:r>
              <a:rPr lang="bg-BG" sz="1800" dirty="0">
                <a:effectLst/>
                <a:latin typeface="Times New Roman" panose="02020603050405020304" pitchFamily="18" charset="0"/>
                <a:ea typeface="Times New Roman" panose="02020603050405020304" pitchFamily="18" charset="0"/>
              </a:rPr>
              <a:t>с предусловие и управлявани от брояч.</a:t>
            </a:r>
            <a:endParaRPr lang="en-BG"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40</a:t>
            </a:fld>
            <a:endParaRPr lang="en-BG"/>
          </a:p>
        </p:txBody>
      </p:sp>
    </p:spTree>
    <p:extLst>
      <p:ext uri="{BB962C8B-B14F-4D97-AF65-F5344CB8AC3E}">
        <p14:creationId xmlns:p14="http://schemas.microsoft.com/office/powerpoint/2010/main" val="1015220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dirty="0"/>
              <a:t>Основни понятия и инструменти за работа. Програмният език </a:t>
            </a:r>
            <a:r>
              <a:rPr lang="bg-BG" sz="1200" dirty="0" err="1"/>
              <a:t>P</a:t>
            </a:r>
            <a:r>
              <a:rPr lang="en-US" sz="1200" dirty="0" err="1"/>
              <a:t>ython</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4</a:t>
            </a:fld>
            <a:endParaRPr lang="en-BG"/>
          </a:p>
        </p:txBody>
      </p:sp>
    </p:spTree>
    <p:extLst>
      <p:ext uri="{BB962C8B-B14F-4D97-AF65-F5344CB8AC3E}">
        <p14:creationId xmlns:p14="http://schemas.microsoft.com/office/powerpoint/2010/main" val="33245922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800" dirty="0">
                <a:effectLst/>
                <a:latin typeface="Times New Roman" panose="02020603050405020304" pitchFamily="18" charset="0"/>
                <a:ea typeface="Times New Roman" panose="02020603050405020304" pitchFamily="18" charset="0"/>
              </a:rPr>
              <a:t>Определени инструкции, заложени в тялото на цикъла, се изпълняват, докато условието на цикличната конструкция с предусловие връща булевата стойност </a:t>
            </a:r>
            <a:r>
              <a:rPr lang="bg-BG" sz="1800" dirty="0" err="1">
                <a:effectLst/>
                <a:latin typeface="Times New Roman" panose="02020603050405020304" pitchFamily="18" charset="0"/>
                <a:ea typeface="Times New Roman" panose="02020603050405020304" pitchFamily="18" charset="0"/>
              </a:rPr>
              <a:t>T</a:t>
            </a:r>
            <a:r>
              <a:rPr lang="en-US" sz="1800" dirty="0">
                <a:effectLst/>
                <a:latin typeface="Times New Roman" panose="02020603050405020304" pitchFamily="18" charset="0"/>
                <a:ea typeface="Times New Roman" panose="02020603050405020304" pitchFamily="18" charset="0"/>
              </a:rPr>
              <a:t>rue</a:t>
            </a:r>
            <a:r>
              <a:rPr lang="bg-BG" sz="1800" dirty="0">
                <a:effectLst/>
                <a:latin typeface="Times New Roman" panose="02020603050405020304" pitchFamily="18" charset="0"/>
                <a:ea typeface="Times New Roman" panose="02020603050405020304" pitchFamily="18" charset="0"/>
              </a:rPr>
              <a:t>. За да не влезете в нежелан безкраен цикъл</a:t>
            </a:r>
            <a:r>
              <a:rPr lang="en-US" sz="1800" dirty="0">
                <a:effectLst/>
                <a:latin typeface="Times New Roman" panose="02020603050405020304" pitchFamily="18" charset="0"/>
                <a:ea typeface="Times New Roman" panose="02020603050405020304" pitchFamily="18" charset="0"/>
              </a:rPr>
              <a:t> (</a:t>
            </a:r>
            <a:r>
              <a:rPr lang="bg-BG" sz="1800" dirty="0">
                <a:effectLst/>
                <a:latin typeface="Times New Roman" panose="02020603050405020304" pitchFamily="18" charset="0"/>
                <a:ea typeface="Times New Roman" panose="02020603050405020304" pitchFamily="18" charset="0"/>
              </a:rPr>
              <a:t>процес, при който програмата не приключва своето действие</a:t>
            </a:r>
            <a:r>
              <a:rPr lang="en-US" sz="1800" dirty="0">
                <a:effectLst/>
                <a:latin typeface="Times New Roman" panose="02020603050405020304" pitchFamily="18" charset="0"/>
                <a:ea typeface="Times New Roman" panose="02020603050405020304" pitchFamily="18" charset="0"/>
              </a:rPr>
              <a:t>)</a:t>
            </a:r>
            <a:r>
              <a:rPr lang="bg-BG" sz="1800" dirty="0">
                <a:effectLst/>
                <a:latin typeface="Times New Roman" panose="02020603050405020304" pitchFamily="18" charset="0"/>
                <a:ea typeface="Times New Roman" panose="02020603050405020304" pitchFamily="18" charset="0"/>
              </a:rPr>
              <a:t>, помислете добре над граничен случай, при който условието на цикъла ще върне булевата стойност </a:t>
            </a:r>
            <a:r>
              <a:rPr lang="en-US" sz="1800" dirty="0">
                <a:effectLst/>
                <a:latin typeface="Times New Roman" panose="02020603050405020304" pitchFamily="18" charset="0"/>
                <a:ea typeface="Times New Roman" panose="02020603050405020304" pitchFamily="18" charset="0"/>
              </a:rPr>
              <a:t>False.</a:t>
            </a:r>
            <a:r>
              <a:rPr lang="bg-BG" sz="1800" dirty="0">
                <a:effectLst/>
                <a:latin typeface="Times New Roman" panose="02020603050405020304" pitchFamily="18" charset="0"/>
                <a:ea typeface="Times New Roman" panose="02020603050405020304" pitchFamily="18" charset="0"/>
              </a:rPr>
              <a:t> Освен това, не забравяйте да променяте стойността на променливата, от която зависи условието на цикъла. </a:t>
            </a:r>
            <a:endParaRPr lang="en-BG"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41</a:t>
            </a:fld>
            <a:endParaRPr lang="en-BG"/>
          </a:p>
        </p:txBody>
      </p:sp>
    </p:spTree>
    <p:extLst>
      <p:ext uri="{BB962C8B-B14F-4D97-AF65-F5344CB8AC3E}">
        <p14:creationId xmlns:p14="http://schemas.microsoft.com/office/powerpoint/2010/main" val="20139849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800" dirty="0">
                <a:effectLst/>
                <a:latin typeface="Times New Roman" panose="02020603050405020304" pitchFamily="18" charset="0"/>
                <a:ea typeface="Times New Roman" panose="02020603050405020304" pitchFamily="18" charset="0"/>
              </a:rPr>
              <a:t>Цикличната конструкция, управлявана от брояч, или още наричана „</a:t>
            </a:r>
            <a:r>
              <a:rPr lang="bg-BG" sz="1800" dirty="0" err="1">
                <a:effectLst/>
                <a:latin typeface="Times New Roman" panose="02020603050405020304" pitchFamily="18" charset="0"/>
                <a:ea typeface="Times New Roman" panose="02020603050405020304" pitchFamily="18" charset="0"/>
              </a:rPr>
              <a:t>f</a:t>
            </a:r>
            <a:r>
              <a:rPr lang="en-US" sz="1800" dirty="0">
                <a:effectLst/>
                <a:latin typeface="Times New Roman" panose="02020603050405020304" pitchFamily="18" charset="0"/>
                <a:ea typeface="Times New Roman" panose="02020603050405020304" pitchFamily="18" charset="0"/>
              </a:rPr>
              <a:t>or </a:t>
            </a:r>
            <a:r>
              <a:rPr lang="bg-BG" sz="1800" dirty="0">
                <a:effectLst/>
                <a:latin typeface="Times New Roman" panose="02020603050405020304" pitchFamily="18" charset="0"/>
                <a:ea typeface="Times New Roman" panose="02020603050405020304" pitchFamily="18" charset="0"/>
              </a:rPr>
              <a:t>цикъл“ е една от най-често използваните структури за изпълнението на блок от код определен брой пъти, както и за обхождането на определен диапазон от стойности, които могат да повлияят по някакъв начин над този блок. За да зададем множество от числа, което да се обходи по време на изпълнението на тялото на цикъла, ще използваме вградената функция </a:t>
            </a:r>
            <a:r>
              <a:rPr lang="bg-BG" sz="1800" dirty="0" err="1">
                <a:effectLst/>
                <a:latin typeface="Times New Roman" panose="02020603050405020304" pitchFamily="18" charset="0"/>
                <a:ea typeface="Times New Roman" panose="02020603050405020304" pitchFamily="18" charset="0"/>
              </a:rPr>
              <a:t>r</a:t>
            </a:r>
            <a:r>
              <a:rPr lang="en-US" sz="1800" dirty="0" err="1">
                <a:effectLst/>
                <a:latin typeface="Times New Roman" panose="02020603050405020304" pitchFamily="18" charset="0"/>
                <a:ea typeface="Times New Roman" panose="02020603050405020304" pitchFamily="18" charset="0"/>
              </a:rPr>
              <a:t>ange</a:t>
            </a:r>
            <a:r>
              <a:rPr lang="en-US" sz="1800" dirty="0">
                <a:effectLst/>
                <a:latin typeface="Times New Roman" panose="02020603050405020304" pitchFamily="18" charset="0"/>
                <a:ea typeface="Times New Roman" panose="02020603050405020304" pitchFamily="18" charset="0"/>
              </a:rPr>
              <a:t>()</a:t>
            </a:r>
            <a:r>
              <a:rPr lang="bg-BG" sz="1800" dirty="0">
                <a:effectLst/>
                <a:latin typeface="Times New Roman" panose="02020603050405020304" pitchFamily="18" charset="0"/>
                <a:ea typeface="Times New Roman" panose="02020603050405020304" pitchFamily="18" charset="0"/>
              </a:rPr>
              <a:t>, в която се записва началната и крайната стойност на числовия диапазон, както и стъпката, с която се променя брояча след всяко </a:t>
            </a:r>
            <a:r>
              <a:rPr lang="bg-BG" sz="1800" dirty="0" err="1">
                <a:effectLst/>
                <a:latin typeface="Times New Roman" panose="02020603050405020304" pitchFamily="18" charset="0"/>
                <a:ea typeface="Times New Roman" panose="02020603050405020304" pitchFamily="18" charset="0"/>
              </a:rPr>
              <a:t>итериране</a:t>
            </a:r>
            <a:r>
              <a:rPr lang="bg-BG" sz="1800" dirty="0">
                <a:effectLst/>
                <a:latin typeface="Times New Roman" panose="02020603050405020304" pitchFamily="18" charset="0"/>
                <a:ea typeface="Times New Roman" panose="02020603050405020304" pitchFamily="18" charset="0"/>
              </a:rPr>
              <a:t>. Аргументите за начална стойност и стъпка на функцията </a:t>
            </a:r>
            <a:r>
              <a:rPr lang="bg-BG" sz="1800" dirty="0" err="1">
                <a:effectLst/>
                <a:latin typeface="Times New Roman" panose="02020603050405020304" pitchFamily="18" charset="0"/>
                <a:ea typeface="Times New Roman" panose="02020603050405020304" pitchFamily="18" charset="0"/>
              </a:rPr>
              <a:t>r</a:t>
            </a:r>
            <a:r>
              <a:rPr lang="en-US" sz="1800" dirty="0" err="1">
                <a:effectLst/>
                <a:latin typeface="Times New Roman" panose="02020603050405020304" pitchFamily="18" charset="0"/>
                <a:ea typeface="Times New Roman" panose="02020603050405020304" pitchFamily="18" charset="0"/>
              </a:rPr>
              <a:t>ange</a:t>
            </a:r>
            <a:r>
              <a:rPr lang="en-US" sz="1800" dirty="0">
                <a:effectLst/>
                <a:latin typeface="Times New Roman" panose="02020603050405020304" pitchFamily="18" charset="0"/>
                <a:ea typeface="Times New Roman" panose="02020603050405020304" pitchFamily="18" charset="0"/>
              </a:rPr>
              <a:t>()</a:t>
            </a:r>
            <a:r>
              <a:rPr lang="bg-BG" sz="1800" dirty="0">
                <a:effectLst/>
                <a:latin typeface="Times New Roman" panose="02020603050405020304" pitchFamily="18" charset="0"/>
                <a:ea typeface="Times New Roman" panose="02020603050405020304" pitchFamily="18" charset="0"/>
              </a:rPr>
              <a:t> могат да не се въвеждат от разработчика на програмата, ако приемат съответно стойностите 0 и 1.</a:t>
            </a:r>
            <a:r>
              <a:rPr lang="en-BG" dirty="0">
                <a:effectLst/>
              </a:rPr>
              <a:t> </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42</a:t>
            </a:fld>
            <a:endParaRPr lang="en-BG"/>
          </a:p>
        </p:txBody>
      </p:sp>
    </p:spTree>
    <p:extLst>
      <p:ext uri="{BB962C8B-B14F-4D97-AF65-F5344CB8AC3E}">
        <p14:creationId xmlns:p14="http://schemas.microsoft.com/office/powerpoint/2010/main" val="19185367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800" dirty="0">
                <a:effectLst/>
                <a:latin typeface="Times New Roman" panose="02020603050405020304" pitchFamily="18" charset="0"/>
                <a:ea typeface="Times New Roman" panose="02020603050405020304" pitchFamily="18" charset="0"/>
              </a:rPr>
              <a:t>Често при работа с циклични конструкции искаме да прекъснем или да прескочим изпълнението да дадени действия спрямо условие. За тази цел ще използваме ключовите думи </a:t>
            </a:r>
            <a:r>
              <a:rPr lang="bg-BG" sz="1800" dirty="0" err="1">
                <a:effectLst/>
                <a:latin typeface="Times New Roman" panose="02020603050405020304" pitchFamily="18" charset="0"/>
                <a:ea typeface="Times New Roman" panose="02020603050405020304" pitchFamily="18" charset="0"/>
              </a:rPr>
              <a:t>b</a:t>
            </a:r>
            <a:r>
              <a:rPr lang="en-US" sz="1800" dirty="0" err="1">
                <a:effectLst/>
                <a:latin typeface="Times New Roman" panose="02020603050405020304" pitchFamily="18" charset="0"/>
                <a:ea typeface="Times New Roman" panose="02020603050405020304" pitchFamily="18" charset="0"/>
              </a:rPr>
              <a:t>reak</a:t>
            </a:r>
            <a:r>
              <a:rPr lang="en-US" sz="1800" dirty="0">
                <a:effectLst/>
                <a:latin typeface="Times New Roman" panose="02020603050405020304" pitchFamily="18" charset="0"/>
                <a:ea typeface="Times New Roman" panose="02020603050405020304" pitchFamily="18" charset="0"/>
              </a:rPr>
              <a:t> </a:t>
            </a:r>
            <a:r>
              <a:rPr lang="bg-BG" sz="1800" dirty="0">
                <a:effectLst/>
                <a:latin typeface="Times New Roman" panose="02020603050405020304" pitchFamily="18" charset="0"/>
                <a:ea typeface="Times New Roman" panose="02020603050405020304" pitchFamily="18" charset="0"/>
              </a:rPr>
              <a:t>и </a:t>
            </a:r>
            <a:r>
              <a:rPr lang="en-US" sz="1800" dirty="0">
                <a:effectLst/>
                <a:latin typeface="Times New Roman" panose="02020603050405020304" pitchFamily="18" charset="0"/>
                <a:ea typeface="Times New Roman" panose="02020603050405020304" pitchFamily="18" charset="0"/>
              </a:rPr>
              <a:t>continue. Break </a:t>
            </a:r>
            <a:r>
              <a:rPr lang="bg-BG" sz="1800" dirty="0">
                <a:effectLst/>
                <a:latin typeface="Times New Roman" panose="02020603050405020304" pitchFamily="18" charset="0"/>
                <a:ea typeface="Times New Roman" panose="02020603050405020304" pitchFamily="18" charset="0"/>
              </a:rPr>
              <a:t>прекъсва изпълнението на цикъла и излиза от неговото тяло, а c</a:t>
            </a:r>
            <a:r>
              <a:rPr lang="en-US" sz="1800" dirty="0" err="1">
                <a:effectLst/>
                <a:latin typeface="Times New Roman" panose="02020603050405020304" pitchFamily="18" charset="0"/>
                <a:ea typeface="Times New Roman" panose="02020603050405020304" pitchFamily="18" charset="0"/>
              </a:rPr>
              <a:t>ontinue</a:t>
            </a:r>
            <a:r>
              <a:rPr lang="en-US" sz="1800" dirty="0">
                <a:effectLst/>
                <a:latin typeface="Times New Roman" panose="02020603050405020304" pitchFamily="18" charset="0"/>
                <a:ea typeface="Times New Roman" panose="02020603050405020304" pitchFamily="18" charset="0"/>
              </a:rPr>
              <a:t>  </a:t>
            </a:r>
            <a:r>
              <a:rPr lang="bg-BG" sz="1800" dirty="0">
                <a:effectLst/>
                <a:latin typeface="Times New Roman" panose="02020603050405020304" pitchFamily="18" charset="0"/>
                <a:ea typeface="Times New Roman" panose="02020603050405020304" pitchFamily="18" charset="0"/>
              </a:rPr>
              <a:t>преминава към следващата итерация, като пропуска редовете код, поставени след тази специална дума. </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43</a:t>
            </a:fld>
            <a:endParaRPr lang="en-BG"/>
          </a:p>
        </p:txBody>
      </p:sp>
    </p:spTree>
    <p:extLst>
      <p:ext uri="{BB962C8B-B14F-4D97-AF65-F5344CB8AC3E}">
        <p14:creationId xmlns:p14="http://schemas.microsoft.com/office/powerpoint/2010/main" val="5975002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t>Циклични конструкции - упражнение</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44</a:t>
            </a:fld>
            <a:endParaRPr lang="en-BG"/>
          </a:p>
        </p:txBody>
      </p:sp>
    </p:spTree>
    <p:extLst>
      <p:ext uri="{BB962C8B-B14F-4D97-AF65-F5344CB8AC3E}">
        <p14:creationId xmlns:p14="http://schemas.microsoft.com/office/powerpoint/2010/main" val="2188671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t>Първата задача е базова, като целта й е да се упражни синтаксиса и семантиката на цикличната конструкция, управлявана от брояч. Разгледайте решението и изпробвайте с различни тестови примери всяка една от подточките. За допълнително упражнение направете тази задача с циклична конструкция с предусловие.</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45</a:t>
            </a:fld>
            <a:endParaRPr lang="en-BG"/>
          </a:p>
        </p:txBody>
      </p:sp>
    </p:spTree>
    <p:extLst>
      <p:ext uri="{BB962C8B-B14F-4D97-AF65-F5344CB8AC3E}">
        <p14:creationId xmlns:p14="http://schemas.microsoft.com/office/powerpoint/2010/main" val="23392822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dirty="0"/>
              <a:t>За да решите тази задача, </a:t>
            </a:r>
            <a:r>
              <a:rPr lang="bg-BG" sz="1200" dirty="0">
                <a:effectLst/>
                <a:latin typeface="Times New Roman" panose="02020603050405020304" pitchFamily="18" charset="0"/>
              </a:rPr>
              <a:t>с</a:t>
            </a:r>
            <a:r>
              <a:rPr lang="bg-BG" sz="1200" dirty="0">
                <a:effectLst/>
                <a:latin typeface="Times New Roman" panose="02020603050405020304" pitchFamily="18" charset="0"/>
                <a:ea typeface="Times New Roman" panose="02020603050405020304" pitchFamily="18" charset="0"/>
              </a:rPr>
              <a:t>ъздайте програма на програмния език </a:t>
            </a:r>
            <a:r>
              <a:rPr lang="en-US" sz="1200" dirty="0">
                <a:effectLst/>
                <a:latin typeface="Times New Roman" panose="02020603050405020304" pitchFamily="18" charset="0"/>
                <a:ea typeface="Times New Roman" panose="02020603050405020304" pitchFamily="18" charset="0"/>
              </a:rPr>
              <a:t>Python, </a:t>
            </a:r>
            <a:r>
              <a:rPr lang="bg-BG" sz="1200" dirty="0">
                <a:effectLst/>
                <a:latin typeface="Times New Roman" panose="02020603050405020304" pitchFamily="18" charset="0"/>
                <a:ea typeface="Times New Roman" panose="02020603050405020304" pitchFamily="18" charset="0"/>
              </a:rPr>
              <a:t>която при въведена стойност за брой минути да изчислява колко калории ще изгори един човек при каране на велоергометър, ако за всяка минута при средно интензивно упражнение той гори по 7 калории.</a:t>
            </a:r>
            <a:endParaRPr lang="en-BG"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46</a:t>
            </a:fld>
            <a:endParaRPr lang="en-BG"/>
          </a:p>
        </p:txBody>
      </p:sp>
    </p:spTree>
    <p:extLst>
      <p:ext uri="{BB962C8B-B14F-4D97-AF65-F5344CB8AC3E}">
        <p14:creationId xmlns:p14="http://schemas.microsoft.com/office/powerpoint/2010/main" val="25432691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t>Разглеждането на алгоритъм за обръщане на число има смисъл, тъй като в някои страни дадено число може да се чете в обратен ред спрямо нашето представяне на числото. Подробно решение, както и присвояването на стойности при изпълнението на цикличната конструкция с предусловие са предоставени върху слайда.</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47</a:t>
            </a:fld>
            <a:endParaRPr lang="en-BG"/>
          </a:p>
        </p:txBody>
      </p:sp>
    </p:spTree>
    <p:extLst>
      <p:ext uri="{BB962C8B-B14F-4D97-AF65-F5344CB8AC3E}">
        <p14:creationId xmlns:p14="http://schemas.microsoft.com/office/powerpoint/2010/main" val="19164209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dirty="0"/>
              <a:t>При последната задача към тази подтема трябва да се </a:t>
            </a:r>
            <a:r>
              <a:rPr lang="bg-BG" dirty="0" err="1"/>
              <a:t>напише</a:t>
            </a:r>
            <a:r>
              <a:rPr lang="bg-BG" sz="1200" dirty="0" err="1">
                <a:effectLst/>
                <a:latin typeface="Times New Roman" panose="02020603050405020304" pitchFamily="18" charset="0"/>
                <a:ea typeface="Times New Roman" panose="02020603050405020304" pitchFamily="18" charset="0"/>
              </a:rPr>
              <a:t>програма</a:t>
            </a:r>
            <a:r>
              <a:rPr lang="bg-BG" sz="1200" dirty="0">
                <a:effectLst/>
                <a:latin typeface="Times New Roman" panose="02020603050405020304" pitchFamily="18" charset="0"/>
                <a:ea typeface="Times New Roman" panose="02020603050405020304" pitchFamily="18" charset="0"/>
              </a:rPr>
              <a:t>, която поиска от потребителя да въведе начална сума пари и брой месеци, след което изчислява колко пари ще има след дадения брой месеци, ако всяка месечна лихва се получава като сумата от предишните две месечни лихви. </a:t>
            </a:r>
            <a:endParaRPr lang="en-BG"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48</a:t>
            </a:fld>
            <a:endParaRPr lang="en-BG"/>
          </a:p>
        </p:txBody>
      </p:sp>
    </p:spTree>
    <p:extLst>
      <p:ext uri="{BB962C8B-B14F-4D97-AF65-F5344CB8AC3E}">
        <p14:creationId xmlns:p14="http://schemas.microsoft.com/office/powerpoint/2010/main" val="10966608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dirty="0"/>
              <a:t>За решението на тази задача ни е нужно да знаем какво представлява редицата на </a:t>
            </a:r>
            <a:r>
              <a:rPr lang="bg-BG" dirty="0" err="1"/>
              <a:t>Фибоначи</a:t>
            </a:r>
            <a:r>
              <a:rPr lang="bg-BG" dirty="0"/>
              <a:t>. </a:t>
            </a:r>
            <a:r>
              <a:rPr lang="bg-BG" sz="1800" dirty="0">
                <a:effectLst/>
                <a:latin typeface="Times New Roman" panose="02020603050405020304" pitchFamily="18" charset="0"/>
                <a:ea typeface="Times New Roman" panose="02020603050405020304" pitchFamily="18" charset="0"/>
              </a:rPr>
              <a:t>Редицата на </a:t>
            </a:r>
            <a:r>
              <a:rPr lang="bg-BG" sz="1800" dirty="0" err="1">
                <a:effectLst/>
                <a:latin typeface="Times New Roman" panose="02020603050405020304" pitchFamily="18" charset="0"/>
                <a:ea typeface="Times New Roman" panose="02020603050405020304" pitchFamily="18" charset="0"/>
              </a:rPr>
              <a:t>Фибоначи</a:t>
            </a:r>
            <a:r>
              <a:rPr lang="bg-BG" sz="1800" dirty="0">
                <a:effectLst/>
                <a:latin typeface="Times New Roman" panose="02020603050405020304" pitchFamily="18" charset="0"/>
                <a:ea typeface="Times New Roman" panose="02020603050405020304" pitchFamily="18" charset="0"/>
              </a:rPr>
              <a:t> е числова редица, където всяко число е сумата от предишните две числа. Тя се среща в различни области на математиката, науката и изкуството като например златното сечение, разглеждано като хармонична и приятна за окото пропорция и служещо за създаване на естетично издържани композиции и форми.</a:t>
            </a:r>
            <a:endParaRPr lang="en-BG"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49</a:t>
            </a:fld>
            <a:endParaRPr lang="en-BG"/>
          </a:p>
        </p:txBody>
      </p:sp>
    </p:spTree>
    <p:extLst>
      <p:ext uri="{BB962C8B-B14F-4D97-AF65-F5344CB8AC3E}">
        <p14:creationId xmlns:p14="http://schemas.microsoft.com/office/powerpoint/2010/main" val="39314778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t>Реализацията на алгоритъма, водещ към решението на задачата, е представен на слайда. Стойностите в него се третират като последователни членове на редицата на </a:t>
            </a:r>
            <a:r>
              <a:rPr lang="bg-BG" dirty="0" err="1"/>
              <a:t>Фибоначи</a:t>
            </a:r>
            <a:r>
              <a:rPr lang="bg-BG" dirty="0"/>
              <a:t>.</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50</a:t>
            </a:fld>
            <a:endParaRPr lang="en-BG"/>
          </a:p>
        </p:txBody>
      </p:sp>
    </p:spTree>
    <p:extLst>
      <p:ext uri="{BB962C8B-B14F-4D97-AF65-F5344CB8AC3E}">
        <p14:creationId xmlns:p14="http://schemas.microsoft.com/office/powerpoint/2010/main" val="3241607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800" dirty="0">
                <a:effectLst/>
                <a:latin typeface="Times New Roman" panose="02020603050405020304" pitchFamily="18" charset="0"/>
                <a:ea typeface="Times New Roman" panose="02020603050405020304" pitchFamily="18" charset="0"/>
              </a:rPr>
              <a:t>Програмирането е процес на създаване на компютърна програма с цел комуникация между човека и машината. Чрез изписването на краен брой точни и последователни действия (алгоритми) се дават инструкции на компютъра какво да изпълни. Основното предназначение на програмирането е реализацията на програми, чрез които се решават сложни задачи или проблеми в определена сфера от живота. </a:t>
            </a:r>
            <a:endParaRPr lang="en-BG"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5</a:t>
            </a:fld>
            <a:endParaRPr lang="en-BG"/>
          </a:p>
        </p:txBody>
      </p:sp>
    </p:spTree>
    <p:extLst>
      <p:ext uri="{BB962C8B-B14F-4D97-AF65-F5344CB8AC3E}">
        <p14:creationId xmlns:p14="http://schemas.microsoft.com/office/powerpoint/2010/main" val="18391952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latin typeface="+mn-lt"/>
              </a:rPr>
              <a:t>Съставни типове данни. Списъци. Речници</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51</a:t>
            </a:fld>
            <a:endParaRPr lang="en-BG"/>
          </a:p>
        </p:txBody>
      </p:sp>
    </p:spTree>
    <p:extLst>
      <p:ext uri="{BB962C8B-B14F-4D97-AF65-F5344CB8AC3E}">
        <p14:creationId xmlns:p14="http://schemas.microsoft.com/office/powerpoint/2010/main" val="13740803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800" dirty="0">
                <a:effectLst/>
                <a:latin typeface="Times New Roman" panose="02020603050405020304" pitchFamily="18" charset="0"/>
                <a:ea typeface="Times New Roman" panose="02020603050405020304" pitchFamily="18" charset="0"/>
              </a:rPr>
              <a:t>Съставните типове данни представляват колекция от елементи със специфични характеристики за всеки техен представител</a:t>
            </a:r>
            <a:r>
              <a:rPr lang="en-US" sz="1800" dirty="0">
                <a:effectLst/>
                <a:latin typeface="Times New Roman" panose="02020603050405020304" pitchFamily="18" charset="0"/>
                <a:ea typeface="Times New Roman" panose="02020603050405020304" pitchFamily="18" charset="0"/>
              </a:rPr>
              <a:t>, </a:t>
            </a:r>
            <a:r>
              <a:rPr lang="bg-BG" sz="1800" dirty="0">
                <a:effectLst/>
                <a:latin typeface="Times New Roman" panose="02020603050405020304" pitchFamily="18" charset="0"/>
                <a:ea typeface="Times New Roman" panose="02020603050405020304" pitchFamily="18" charset="0"/>
              </a:rPr>
              <a:t>като се използват за съхраняване на голям брой данни в една променлива. В </a:t>
            </a:r>
            <a:r>
              <a:rPr lang="bg-BG" sz="1800" dirty="0" err="1">
                <a:effectLst/>
                <a:latin typeface="Times New Roman" panose="02020603050405020304" pitchFamily="18" charset="0"/>
                <a:ea typeface="Times New Roman" panose="02020603050405020304" pitchFamily="18" charset="0"/>
              </a:rPr>
              <a:t>P</a:t>
            </a:r>
            <a:r>
              <a:rPr lang="en-US" sz="1800" dirty="0" err="1">
                <a:effectLst/>
                <a:latin typeface="Times New Roman" panose="02020603050405020304" pitchFamily="18" charset="0"/>
                <a:ea typeface="Times New Roman" panose="02020603050405020304" pitchFamily="18" charset="0"/>
              </a:rPr>
              <a:t>ython</a:t>
            </a:r>
            <a:r>
              <a:rPr lang="en-US" sz="1800" dirty="0">
                <a:effectLst/>
                <a:latin typeface="Times New Roman" panose="02020603050405020304" pitchFamily="18" charset="0"/>
                <a:ea typeface="Times New Roman" panose="02020603050405020304" pitchFamily="18" charset="0"/>
              </a:rPr>
              <a:t> </a:t>
            </a:r>
            <a:r>
              <a:rPr lang="bg-BG" sz="1800" dirty="0">
                <a:effectLst/>
                <a:latin typeface="Times New Roman" panose="02020603050405020304" pitchFamily="18" charset="0"/>
                <a:ea typeface="Times New Roman" panose="02020603050405020304" pitchFamily="18" charset="0"/>
              </a:rPr>
              <a:t>са налични 4 основни съставни типове данни – списъци (</a:t>
            </a:r>
            <a:r>
              <a:rPr lang="en-US" sz="1800" dirty="0">
                <a:effectLst/>
                <a:latin typeface="Times New Roman" panose="02020603050405020304" pitchFamily="18" charset="0"/>
                <a:ea typeface="Times New Roman" panose="02020603050405020304" pitchFamily="18" charset="0"/>
              </a:rPr>
              <a:t>list</a:t>
            </a:r>
            <a:r>
              <a:rPr lang="bg-BG"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a:t>
            </a:r>
            <a:r>
              <a:rPr lang="bg-BG" sz="1800" dirty="0">
                <a:effectLst/>
                <a:latin typeface="Times New Roman" panose="02020603050405020304" pitchFamily="18" charset="0"/>
                <a:ea typeface="Times New Roman" panose="02020603050405020304" pitchFamily="18" charset="0"/>
              </a:rPr>
              <a:t>речници (d</a:t>
            </a:r>
            <a:r>
              <a:rPr lang="en-US" sz="1800" dirty="0" err="1">
                <a:effectLst/>
                <a:latin typeface="Times New Roman" panose="02020603050405020304" pitchFamily="18" charset="0"/>
                <a:ea typeface="Times New Roman" panose="02020603050405020304" pitchFamily="18" charset="0"/>
              </a:rPr>
              <a:t>ict</a:t>
            </a:r>
            <a:r>
              <a:rPr lang="bg-BG"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a:t>
            </a:r>
            <a:r>
              <a:rPr lang="bg-BG" sz="1800" dirty="0">
                <a:effectLst/>
                <a:latin typeface="Times New Roman" panose="02020603050405020304" pitchFamily="18" charset="0"/>
                <a:ea typeface="Times New Roman" panose="02020603050405020304" pitchFamily="18" charset="0"/>
              </a:rPr>
              <a:t>редици (</a:t>
            </a:r>
            <a:r>
              <a:rPr lang="en-US" sz="1800" dirty="0">
                <a:effectLst/>
                <a:latin typeface="Times New Roman" panose="02020603050405020304" pitchFamily="18" charset="0"/>
                <a:ea typeface="Times New Roman" panose="02020603050405020304" pitchFamily="18" charset="0"/>
              </a:rPr>
              <a:t>tuple)</a:t>
            </a:r>
            <a:r>
              <a:rPr lang="bg-BG" sz="1800" dirty="0">
                <a:effectLst/>
                <a:latin typeface="Times New Roman" panose="02020603050405020304" pitchFamily="18" charset="0"/>
                <a:ea typeface="Times New Roman" panose="02020603050405020304" pitchFamily="18" charset="0"/>
              </a:rPr>
              <a:t> и множества</a:t>
            </a:r>
            <a:r>
              <a:rPr lang="en-US" sz="1800" dirty="0">
                <a:effectLst/>
                <a:latin typeface="Times New Roman" panose="02020603050405020304" pitchFamily="18" charset="0"/>
                <a:ea typeface="Times New Roman" panose="02020603050405020304" pitchFamily="18" charset="0"/>
              </a:rPr>
              <a:t> (set)</a:t>
            </a:r>
            <a:r>
              <a:rPr lang="bg-BG" sz="1800" dirty="0">
                <a:effectLst/>
                <a:latin typeface="Times New Roman" panose="02020603050405020304" pitchFamily="18" charset="0"/>
                <a:ea typeface="Times New Roman" panose="02020603050405020304" pitchFamily="18" charset="0"/>
              </a:rPr>
              <a:t>. В тази тема ще разгледаме по-подробно само списъци и речници.</a:t>
            </a:r>
            <a:endParaRPr lang="en-BG"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52</a:t>
            </a:fld>
            <a:endParaRPr lang="en-BG"/>
          </a:p>
        </p:txBody>
      </p:sp>
    </p:spTree>
    <p:extLst>
      <p:ext uri="{BB962C8B-B14F-4D97-AF65-F5344CB8AC3E}">
        <p14:creationId xmlns:p14="http://schemas.microsoft.com/office/powerpoint/2010/main" val="29016116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800" dirty="0">
                <a:effectLst/>
                <a:latin typeface="Times New Roman" panose="02020603050405020304" pitchFamily="18" charset="0"/>
                <a:ea typeface="Times New Roman" panose="02020603050405020304" pitchFamily="18" charset="0"/>
              </a:rPr>
              <a:t>Списъците са колекция от елементи, ограничени от отваряща и затваряща квадратна скоба. Те могат да съдържат константи както от примитивни типове данни, така и от представители на съставните типове данни. Техните елементи могат да се достъпват по същия начин, както символите при низовете – </a:t>
            </a:r>
            <a:r>
              <a:rPr lang="bg-BG" sz="1800" dirty="0" err="1">
                <a:effectLst/>
                <a:latin typeface="Times New Roman" panose="02020603050405020304" pitchFamily="18" charset="0"/>
                <a:ea typeface="Times New Roman" panose="02020603050405020304" pitchFamily="18" charset="0"/>
              </a:rPr>
              <a:t>поиндексно</a:t>
            </a:r>
            <a:r>
              <a:rPr lang="bg-BG" sz="1800" dirty="0">
                <a:effectLst/>
                <a:latin typeface="Times New Roman" panose="02020603050405020304" pitchFamily="18" charset="0"/>
                <a:ea typeface="Times New Roman" panose="02020603050405020304" pitchFamily="18" charset="0"/>
              </a:rPr>
              <a:t>, чрез квадратни скоби. Съдържанието на един списък може да се променя чрез специални методи, изведени в таблицата.</a:t>
            </a:r>
            <a:r>
              <a:rPr lang="en-BG" dirty="0">
                <a:effectLst/>
              </a:rPr>
              <a:t> </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53</a:t>
            </a:fld>
            <a:endParaRPr lang="en-BG"/>
          </a:p>
        </p:txBody>
      </p:sp>
    </p:spTree>
    <p:extLst>
      <p:ext uri="{BB962C8B-B14F-4D97-AF65-F5344CB8AC3E}">
        <p14:creationId xmlns:p14="http://schemas.microsoft.com/office/powerpoint/2010/main" val="39593081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800" dirty="0">
                <a:effectLst/>
                <a:latin typeface="Times New Roman" panose="02020603050405020304" pitchFamily="18" charset="0"/>
                <a:ea typeface="Times New Roman" panose="02020603050405020304" pitchFamily="18" charset="0"/>
              </a:rPr>
              <a:t>Речниците отново са колекция от елементи, състоящи се от двойки</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к</a:t>
            </a:r>
            <a:r>
              <a:rPr lang="bg-BG" sz="1800" dirty="0" err="1">
                <a:effectLst/>
                <a:latin typeface="Times New Roman" panose="02020603050405020304" pitchFamily="18" charset="0"/>
                <a:ea typeface="Times New Roman" panose="02020603050405020304" pitchFamily="18" charset="0"/>
              </a:rPr>
              <a:t>люч</a:t>
            </a:r>
            <a:r>
              <a:rPr lang="bg-BG" sz="1800" dirty="0">
                <a:effectLst/>
                <a:latin typeface="Times New Roman" panose="02020603050405020304" pitchFamily="18" charset="0"/>
                <a:ea typeface="Times New Roman" panose="02020603050405020304" pitchFamily="18" charset="0"/>
              </a:rPr>
              <a:t>-стойност. Ключовете трябва да са уникални и да нямат възможност да се изменят (например да са числа или низове), а стойностите могат да са от всякакъв тип данни. Тяхното съдържание може да се изменя, като се добавят и премахват определени ключове и стойности. Още функционалности на съставния тип данни d</a:t>
            </a:r>
            <a:r>
              <a:rPr lang="en-US" sz="1800" dirty="0" err="1">
                <a:effectLst/>
                <a:latin typeface="Times New Roman" panose="02020603050405020304" pitchFamily="18" charset="0"/>
                <a:ea typeface="Times New Roman" panose="02020603050405020304" pitchFamily="18" charset="0"/>
              </a:rPr>
              <a:t>ict</a:t>
            </a:r>
            <a:r>
              <a:rPr lang="en-US" sz="1800" dirty="0">
                <a:effectLst/>
                <a:latin typeface="Times New Roman" panose="02020603050405020304" pitchFamily="18" charset="0"/>
                <a:ea typeface="Times New Roman" panose="02020603050405020304" pitchFamily="18" charset="0"/>
              </a:rPr>
              <a:t> </a:t>
            </a:r>
            <a:r>
              <a:rPr lang="bg-BG" sz="1800" dirty="0">
                <a:effectLst/>
                <a:latin typeface="Times New Roman" panose="02020603050405020304" pitchFamily="18" charset="0"/>
                <a:ea typeface="Times New Roman" panose="02020603050405020304" pitchFamily="18" charset="0"/>
              </a:rPr>
              <a:t>можете да разгледате в таблицата.</a:t>
            </a:r>
            <a:r>
              <a:rPr lang="en-BG" dirty="0">
                <a:effectLst/>
              </a:rPr>
              <a:t> </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54</a:t>
            </a:fld>
            <a:endParaRPr lang="en-BG"/>
          </a:p>
        </p:txBody>
      </p:sp>
    </p:spTree>
    <p:extLst>
      <p:ext uri="{BB962C8B-B14F-4D97-AF65-F5344CB8AC3E}">
        <p14:creationId xmlns:p14="http://schemas.microsoft.com/office/powerpoint/2010/main" val="18013069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200" dirty="0">
                <a:effectLst/>
                <a:latin typeface="Times New Roman" panose="02020603050405020304" pitchFamily="18" charset="0"/>
                <a:ea typeface="Times New Roman" panose="02020603050405020304" pitchFamily="18" charset="0"/>
              </a:rPr>
              <a:t>Веси обича да чете книги през свободното си време и взима решение да проследи по колко страници седмично прочита. Тя записва резултатите в един списък. Напишете програма на програмния език </a:t>
            </a:r>
            <a:r>
              <a:rPr lang="bg-BG" sz="1200" dirty="0" err="1">
                <a:effectLst/>
                <a:latin typeface="Times New Roman" panose="02020603050405020304" pitchFamily="18" charset="0"/>
                <a:ea typeface="Times New Roman" panose="02020603050405020304" pitchFamily="18" charset="0"/>
              </a:rPr>
              <a:t>P</a:t>
            </a:r>
            <a:r>
              <a:rPr lang="en-US" sz="1200" dirty="0" err="1">
                <a:effectLst/>
                <a:latin typeface="Times New Roman" panose="02020603050405020304" pitchFamily="18" charset="0"/>
                <a:ea typeface="Times New Roman" panose="02020603050405020304" pitchFamily="18" charset="0"/>
              </a:rPr>
              <a:t>ython</a:t>
            </a:r>
            <a:r>
              <a:rPr lang="en-US" sz="1200" dirty="0">
                <a:effectLst/>
                <a:latin typeface="Times New Roman" panose="02020603050405020304" pitchFamily="18" charset="0"/>
                <a:ea typeface="Times New Roman" panose="02020603050405020304" pitchFamily="18" charset="0"/>
              </a:rPr>
              <a:t>,</a:t>
            </a:r>
            <a:r>
              <a:rPr lang="bg-BG" sz="1200" dirty="0">
                <a:effectLst/>
                <a:latin typeface="Times New Roman" panose="02020603050405020304" pitchFamily="18" charset="0"/>
                <a:ea typeface="Times New Roman" panose="02020603050405020304" pitchFamily="18" charset="0"/>
              </a:rPr>
              <a:t> която извежда през коя седмица Веси е прочела най-много страници, като се въвеждат в конзолата брой седмици и брой страници, прочетени за всяка една от тях. Предоставено е примерно решение, което можете да разгледате след като опитате да решите задачата.</a:t>
            </a:r>
            <a:endParaRPr lang="en-BG"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55</a:t>
            </a:fld>
            <a:endParaRPr lang="en-BG"/>
          </a:p>
        </p:txBody>
      </p:sp>
    </p:spTree>
    <p:extLst>
      <p:ext uri="{BB962C8B-B14F-4D97-AF65-F5344CB8AC3E}">
        <p14:creationId xmlns:p14="http://schemas.microsoft.com/office/powerpoint/2010/main" val="498832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200" dirty="0">
                <a:effectLst/>
                <a:latin typeface="Times New Roman" panose="02020603050405020304" pitchFamily="18" charset="0"/>
                <a:ea typeface="Times New Roman" panose="02020603050405020304" pitchFamily="18" charset="0"/>
              </a:rPr>
              <a:t>Напишете програма на програмния език </a:t>
            </a:r>
            <a:r>
              <a:rPr lang="en-US" sz="1200" dirty="0">
                <a:effectLst/>
                <a:latin typeface="Times New Roman" panose="02020603050405020304" pitchFamily="18" charset="0"/>
                <a:ea typeface="Times New Roman" panose="02020603050405020304" pitchFamily="18" charset="0"/>
              </a:rPr>
              <a:t>Python, </a:t>
            </a:r>
            <a:r>
              <a:rPr lang="en-US" sz="1200" dirty="0" err="1">
                <a:effectLst/>
                <a:latin typeface="Times New Roman" panose="02020603050405020304" pitchFamily="18" charset="0"/>
                <a:ea typeface="Times New Roman" panose="02020603050405020304" pitchFamily="18" charset="0"/>
              </a:rPr>
              <a:t>к</a:t>
            </a:r>
            <a:r>
              <a:rPr lang="bg-BG" sz="1200" dirty="0" err="1">
                <a:effectLst/>
                <a:latin typeface="Times New Roman" panose="02020603050405020304" pitchFamily="18" charset="0"/>
                <a:ea typeface="Times New Roman" panose="02020603050405020304" pitchFamily="18" charset="0"/>
              </a:rPr>
              <a:t>оято</a:t>
            </a:r>
            <a:r>
              <a:rPr lang="bg-BG" sz="1200" dirty="0">
                <a:effectLst/>
                <a:latin typeface="Times New Roman" panose="02020603050405020304" pitchFamily="18" charset="0"/>
                <a:ea typeface="Times New Roman" panose="02020603050405020304" pitchFamily="18" charset="0"/>
              </a:rPr>
              <a:t> конвертира списък от списъци от два елемента в речник, като първият елемент в подсписъците е ключът, а вторият – стойността на речника. Предоставен е примерен вход, който можете да присвоите директно към променливата, която ще конвертирате към речник. При затруднение можете да разгледате представеното решение.</a:t>
            </a:r>
            <a:endParaRPr lang="en-BG"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56</a:t>
            </a:fld>
            <a:endParaRPr lang="en-BG"/>
          </a:p>
        </p:txBody>
      </p:sp>
    </p:spTree>
    <p:extLst>
      <p:ext uri="{BB962C8B-B14F-4D97-AF65-F5344CB8AC3E}">
        <p14:creationId xmlns:p14="http://schemas.microsoft.com/office/powerpoint/2010/main" val="20159593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dirty="0"/>
              <a:t>Условието на последната задача е следното: </a:t>
            </a:r>
            <a:r>
              <a:rPr lang="bg-BG" sz="1200" dirty="0">
                <a:effectLst/>
                <a:latin typeface="Times New Roman" panose="02020603050405020304" pitchFamily="18" charset="0"/>
                <a:ea typeface="Times New Roman" panose="02020603050405020304" pitchFamily="18" charset="0"/>
              </a:rPr>
              <a:t>Двама служители записват броя на дадена стока, която постъпва в склада. В края на деня те трябва да съберат информацията на едно място, като при стоката, носеща едно и също наименование, трябва да съберат бройката ѝ, записана при единия и другия служител. Създайте програма на програмния език </a:t>
            </a:r>
            <a:r>
              <a:rPr lang="en-US" sz="1200" dirty="0">
                <a:effectLst/>
                <a:latin typeface="Times New Roman" panose="02020603050405020304" pitchFamily="18" charset="0"/>
                <a:ea typeface="Times New Roman" panose="02020603050405020304" pitchFamily="18" charset="0"/>
              </a:rPr>
              <a:t>Python</a:t>
            </a:r>
            <a:r>
              <a:rPr lang="bg-BG" sz="1200" dirty="0">
                <a:effectLst/>
                <a:latin typeface="Times New Roman" panose="02020603050405020304" pitchFamily="18" charset="0"/>
                <a:ea typeface="Times New Roman" panose="02020603050405020304" pitchFamily="18" charset="0"/>
              </a:rPr>
              <a:t>, която приема като входни стойности броя на видовете стоки за всеки служител, данните, написани от работниците, където видът стока е ключът, а нейният брой – стойността му. В конзолата трябва да се изведе речник с видовете стоки и техния брой.</a:t>
            </a:r>
            <a:endParaRPr lang="en-BG"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57</a:t>
            </a:fld>
            <a:endParaRPr lang="en-BG"/>
          </a:p>
        </p:txBody>
      </p:sp>
    </p:spTree>
    <p:extLst>
      <p:ext uri="{BB962C8B-B14F-4D97-AF65-F5344CB8AC3E}">
        <p14:creationId xmlns:p14="http://schemas.microsoft.com/office/powerpoint/2010/main" val="41691135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latin typeface="+mn-lt"/>
              </a:rPr>
              <a:t>Планиране и реализиране на по-сложни програми </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58</a:t>
            </a:fld>
            <a:endParaRPr lang="en-BG"/>
          </a:p>
        </p:txBody>
      </p:sp>
    </p:spTree>
    <p:extLst>
      <p:ext uri="{BB962C8B-B14F-4D97-AF65-F5344CB8AC3E}">
        <p14:creationId xmlns:p14="http://schemas.microsoft.com/office/powerpoint/2010/main" val="26088460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800" dirty="0">
                <a:effectLst/>
                <a:latin typeface="Times New Roman" panose="02020603050405020304" pitchFamily="18" charset="0"/>
                <a:ea typeface="Times New Roman" panose="02020603050405020304" pitchFamily="18" charset="0"/>
              </a:rPr>
              <a:t>При планирането и разработването на по-сложни програми е нужно да се следват конкретни и систематични стъпки. Ще разгледаме всяка една от тях подробно, като едновременно с това ще изградим по-сложна програма, която ще е примерно решение на поставен проблем.</a:t>
            </a:r>
            <a:endParaRPr lang="en-BG" sz="1800" dirty="0">
              <a:effectLst/>
              <a:latin typeface="Times New Roman" panose="02020603050405020304" pitchFamily="18" charset="0"/>
              <a:ea typeface="Times New Roman" panose="02020603050405020304" pitchFamily="18" charset="0"/>
            </a:endParaRPr>
          </a:p>
          <a:p>
            <a:r>
              <a:rPr lang="bg-BG" sz="1800" dirty="0">
                <a:effectLst/>
                <a:latin typeface="Times New Roman" panose="02020603050405020304" pitchFamily="18" charset="0"/>
                <a:ea typeface="Times New Roman" panose="02020603050405020304" pitchFamily="18" charset="0"/>
              </a:rPr>
              <a:t> </a:t>
            </a:r>
            <a:endParaRPr lang="en-BG" sz="1800" dirty="0">
              <a:effectLst/>
              <a:latin typeface="Times New Roman" panose="02020603050405020304" pitchFamily="18" charset="0"/>
              <a:ea typeface="Times New Roman" panose="02020603050405020304" pitchFamily="18" charset="0"/>
            </a:endParaRPr>
          </a:p>
          <a:p>
            <a:r>
              <a:rPr lang="bg-BG" sz="1800" dirty="0">
                <a:effectLst/>
                <a:latin typeface="Times New Roman" panose="02020603050405020304" pitchFamily="18" charset="0"/>
                <a:ea typeface="Times New Roman" panose="02020603050405020304" pitchFamily="18" charset="0"/>
              </a:rPr>
              <a:t>Условие на задачата:</a:t>
            </a:r>
            <a:endParaRPr lang="en-BG" sz="1800" dirty="0">
              <a:effectLst/>
              <a:latin typeface="Times New Roman" panose="02020603050405020304" pitchFamily="18" charset="0"/>
              <a:ea typeface="Times New Roman" panose="02020603050405020304" pitchFamily="18" charset="0"/>
            </a:endParaRPr>
          </a:p>
          <a:p>
            <a:r>
              <a:rPr lang="bg-BG" sz="1800" dirty="0">
                <a:effectLst/>
                <a:latin typeface="Times New Roman" panose="02020603050405020304" pitchFamily="18" charset="0"/>
                <a:ea typeface="Times New Roman" panose="02020603050405020304" pitchFamily="18" charset="0"/>
              </a:rPr>
              <a:t>Младият изследовател Георги иска да направи експеримент с размножаването на определен вид бактерия. Той поставя една новородена бактерия в благоприятна среда и установява, че й е нужен един час престой в тези условия, за да се възпроизведе чрез двойно делене в края на втория час. </a:t>
            </a:r>
            <a:endParaRPr lang="en-BG" sz="1800" dirty="0">
              <a:effectLst/>
              <a:latin typeface="Times New Roman" panose="02020603050405020304" pitchFamily="18" charset="0"/>
              <a:ea typeface="Times New Roman" panose="02020603050405020304" pitchFamily="18" charset="0"/>
            </a:endParaRPr>
          </a:p>
          <a:p>
            <a:r>
              <a:rPr lang="bg-BG" sz="1800" dirty="0">
                <a:effectLst/>
                <a:latin typeface="Times New Roman" panose="02020603050405020304" pitchFamily="18" charset="0"/>
                <a:ea typeface="Times New Roman" panose="02020603050405020304" pitchFamily="18" charset="0"/>
              </a:rPr>
              <a:t>Напишете програма на програмния език </a:t>
            </a:r>
            <a:r>
              <a:rPr lang="bg-BG" sz="1800" dirty="0" err="1">
                <a:effectLst/>
                <a:latin typeface="Times New Roman" panose="02020603050405020304" pitchFamily="18" charset="0"/>
                <a:ea typeface="Times New Roman" panose="02020603050405020304" pitchFamily="18" charset="0"/>
              </a:rPr>
              <a:t>P</a:t>
            </a:r>
            <a:r>
              <a:rPr lang="en-US" sz="1800" dirty="0" err="1">
                <a:effectLst/>
                <a:latin typeface="Times New Roman" panose="02020603050405020304" pitchFamily="18" charset="0"/>
                <a:ea typeface="Times New Roman" panose="02020603050405020304" pitchFamily="18" charset="0"/>
              </a:rPr>
              <a:t>ython</a:t>
            </a:r>
            <a:r>
              <a:rPr lang="bg-BG" sz="1800" dirty="0">
                <a:effectLst/>
                <a:latin typeface="Times New Roman" panose="02020603050405020304" pitchFamily="18" charset="0"/>
                <a:ea typeface="Times New Roman" panose="02020603050405020304" pitchFamily="18" charset="0"/>
              </a:rPr>
              <a:t>, която по въведено цяло число, отговарящо на броя часове в благоприятната среда, програмата да намира и извежда в конзолата с подходящо съобщение броя на бактериите след този брой часове.</a:t>
            </a:r>
          </a:p>
        </p:txBody>
      </p:sp>
      <p:sp>
        <p:nvSpPr>
          <p:cNvPr id="4" name="Slide Number Placeholder 3"/>
          <p:cNvSpPr>
            <a:spLocks noGrp="1"/>
          </p:cNvSpPr>
          <p:nvPr>
            <p:ph type="sldNum" sz="quarter" idx="5"/>
          </p:nvPr>
        </p:nvSpPr>
        <p:spPr/>
        <p:txBody>
          <a:bodyPr/>
          <a:lstStyle/>
          <a:p>
            <a:fld id="{02599967-B755-E345-9B47-B431BF7BBFFA}" type="slidenum">
              <a:rPr lang="en-BG" smtClean="0"/>
              <a:t>59</a:t>
            </a:fld>
            <a:endParaRPr lang="en-BG"/>
          </a:p>
        </p:txBody>
      </p:sp>
    </p:spTree>
    <p:extLst>
      <p:ext uri="{BB962C8B-B14F-4D97-AF65-F5344CB8AC3E}">
        <p14:creationId xmlns:p14="http://schemas.microsoft.com/office/powerpoint/2010/main" val="34351544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800" dirty="0">
                <a:effectLst/>
                <a:latin typeface="Times New Roman" panose="02020603050405020304" pitchFamily="18" charset="0"/>
                <a:ea typeface="Times New Roman" panose="02020603050405020304" pitchFamily="18" charset="0"/>
              </a:rPr>
              <a:t>Първата стъпка при планирането и реализацията на по-сложна програма е определянето на проблема, което </a:t>
            </a:r>
            <a:r>
              <a:rPr lang="bg-BG" sz="1800" dirty="0" err="1">
                <a:effectLst/>
                <a:latin typeface="Times New Roman" panose="02020603050405020304" pitchFamily="18" charset="0"/>
                <a:ea typeface="Times New Roman" panose="02020603050405020304" pitchFamily="18" charset="0"/>
              </a:rPr>
              <a:t>представялява</a:t>
            </a:r>
            <a:r>
              <a:rPr lang="bg-BG" sz="1800" dirty="0">
                <a:effectLst/>
                <a:latin typeface="Times New Roman" panose="02020603050405020304" pitchFamily="18" charset="0"/>
                <a:ea typeface="Times New Roman" panose="02020603050405020304" pitchFamily="18" charset="0"/>
              </a:rPr>
              <a:t> </a:t>
            </a:r>
            <a:r>
              <a:rPr lang="en-BG" sz="1800" dirty="0">
                <a:effectLst/>
                <a:latin typeface="Times New Roman" panose="02020603050405020304" pitchFamily="18" charset="0"/>
                <a:ea typeface="Times New Roman" panose="02020603050405020304" pitchFamily="18" charset="0"/>
              </a:rPr>
              <a:t>ясно дефиниране на проблема, изискванията и желаните резултати</a:t>
            </a:r>
          </a:p>
          <a:p>
            <a:r>
              <a:rPr lang="en-BG" sz="1800" dirty="0">
                <a:effectLst/>
                <a:latin typeface="Times New Roman" panose="02020603050405020304" pitchFamily="18" charset="0"/>
                <a:ea typeface="Times New Roman" panose="02020603050405020304" pitchFamily="18" charset="0"/>
              </a:rPr>
              <a:t> </a:t>
            </a:r>
            <a:r>
              <a:rPr lang="bg-BG" sz="1800" dirty="0">
                <a:effectLst/>
                <a:latin typeface="Times New Roman" panose="02020603050405020304" pitchFamily="18" charset="0"/>
                <a:ea typeface="Times New Roman" panose="02020603050405020304" pitchFamily="18" charset="0"/>
              </a:rPr>
              <a:t>В нашата задача това те имат следното съдържание:</a:t>
            </a:r>
            <a:endParaRPr lang="en-BG" sz="1800" dirty="0">
              <a:effectLst/>
              <a:latin typeface="Times New Roman" panose="02020603050405020304" pitchFamily="18" charset="0"/>
              <a:ea typeface="Times New Roman" panose="02020603050405020304" pitchFamily="18" charset="0"/>
            </a:endParaRPr>
          </a:p>
          <a:p>
            <a:r>
              <a:rPr lang="bg-BG" sz="1800" dirty="0">
                <a:effectLst/>
                <a:latin typeface="Times New Roman" panose="02020603050405020304" pitchFamily="18" charset="0"/>
                <a:ea typeface="Times New Roman" panose="02020603050405020304" pitchFamily="18" charset="0"/>
              </a:rPr>
              <a:t>Проблем:</a:t>
            </a:r>
            <a:endParaRPr lang="en-BG" sz="18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itchFamily="2" charset="2"/>
              <a:buChar char=""/>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провеждане на експеримент с бактерии;</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itchFamily="2" charset="2"/>
              <a:buChar char=""/>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1 час престой на бактерия;</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ymbol" pitchFamily="2" charset="2"/>
              <a:buChar char=""/>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двойно делене в края на втория час</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r>
              <a:rPr lang="bg-BG" sz="1800" dirty="0">
                <a:effectLst/>
                <a:latin typeface="Times New Roman" panose="02020603050405020304" pitchFamily="18" charset="0"/>
                <a:ea typeface="Times New Roman" panose="02020603050405020304" pitchFamily="18" charset="0"/>
              </a:rPr>
              <a:t>Изисквания:</a:t>
            </a:r>
            <a:endParaRPr lang="en-BG" sz="18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itchFamily="2" charset="2"/>
              <a:buChar char=""/>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Създаване на програма на програмния език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P</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ython</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itchFamily="2" charset="2"/>
              <a:buChar char=""/>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Въвеждане на цяло число (брой часове в благоприятната среда)</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itchFamily="2" charset="2"/>
              <a:buChar char=""/>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Изчисляване на броя бактерии спрямо въведената стойност</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ymbol" pitchFamily="2" charset="2"/>
              <a:buChar char=""/>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Извеждане в конзолата с подходящо съобщение на броя бактерии спрямо въведената стойност</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r>
              <a:rPr lang="bg-BG" sz="1800" dirty="0">
                <a:effectLst/>
                <a:latin typeface="Times New Roman" panose="02020603050405020304" pitchFamily="18" charset="0"/>
                <a:ea typeface="Times New Roman" panose="02020603050405020304" pitchFamily="18" charset="0"/>
              </a:rPr>
              <a:t> </a:t>
            </a:r>
            <a:endParaRPr lang="en-BG" sz="1800" dirty="0">
              <a:effectLst/>
              <a:latin typeface="Times New Roman" panose="02020603050405020304" pitchFamily="18" charset="0"/>
              <a:ea typeface="Times New Roman" panose="02020603050405020304" pitchFamily="18" charset="0"/>
            </a:endParaRPr>
          </a:p>
          <a:p>
            <a:r>
              <a:rPr lang="bg-BG" sz="1800" dirty="0">
                <a:effectLst/>
                <a:latin typeface="Times New Roman" panose="02020603050405020304" pitchFamily="18" charset="0"/>
                <a:ea typeface="Times New Roman" panose="02020603050405020304" pitchFamily="18" charset="0"/>
              </a:rPr>
              <a:t>Желан резултат:</a:t>
            </a:r>
            <a:endParaRPr lang="en-BG" sz="18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itchFamily="2" charset="2"/>
              <a:buChar char=""/>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Въвеждане на число от потребителя</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itchFamily="2" charset="2"/>
              <a:buChar char=""/>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Изчисляване на броя бактерии</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ymbol" pitchFamily="2" charset="2"/>
              <a:buChar char=""/>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Извеждане на броя бактерии с подходящо съобщение</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60</a:t>
            </a:fld>
            <a:endParaRPr lang="en-BG"/>
          </a:p>
        </p:txBody>
      </p:sp>
    </p:spTree>
    <p:extLst>
      <p:ext uri="{BB962C8B-B14F-4D97-AF65-F5344CB8AC3E}">
        <p14:creationId xmlns:p14="http://schemas.microsoft.com/office/powerpoint/2010/main" val="3910288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Python </a:t>
            </a:r>
            <a:r>
              <a:rPr lang="bg-BG" sz="1800" dirty="0">
                <a:effectLst/>
                <a:latin typeface="Times New Roman" panose="02020603050405020304" pitchFamily="18" charset="0"/>
                <a:ea typeface="Times New Roman" panose="02020603050405020304" pitchFamily="18" charset="0"/>
              </a:rPr>
              <a:t>е един от най-популярните програмни езици в момента. Поради своя лесно четим синтаксис, както и поради голямото общество</a:t>
            </a:r>
            <a:r>
              <a:rPr lang="en-US" sz="1800" dirty="0">
                <a:effectLst/>
                <a:latin typeface="Times New Roman" panose="02020603050405020304" pitchFamily="18" charset="0"/>
                <a:ea typeface="Times New Roman" panose="02020603050405020304" pitchFamily="18" charset="0"/>
              </a:rPr>
              <a:t>, </a:t>
            </a:r>
            <a:r>
              <a:rPr lang="bg-BG" sz="1800" dirty="0">
                <a:effectLst/>
                <a:latin typeface="Times New Roman" panose="02020603050405020304" pitchFamily="18" charset="0"/>
                <a:ea typeface="Times New Roman" panose="02020603050405020304" pitchFamily="18" charset="0"/>
              </a:rPr>
              <a:t>обширна библиотека и екосистема той е идеален за начинаещи програмисти.</a:t>
            </a:r>
            <a:endParaRPr lang="en-BG"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6</a:t>
            </a:fld>
            <a:endParaRPr lang="en-BG"/>
          </a:p>
        </p:txBody>
      </p:sp>
    </p:spTree>
    <p:extLst>
      <p:ext uri="{BB962C8B-B14F-4D97-AF65-F5344CB8AC3E}">
        <p14:creationId xmlns:p14="http://schemas.microsoft.com/office/powerpoint/2010/main" val="8096872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800" dirty="0">
                <a:effectLst/>
                <a:latin typeface="Times New Roman" panose="02020603050405020304" pitchFamily="18" charset="0"/>
                <a:ea typeface="Times New Roman" panose="02020603050405020304" pitchFamily="18" charset="0"/>
              </a:rPr>
              <a:t>За проектирането на решението се изисква създаване на дизайн на програмата, чрез който да се определят какви променливи (техния тип, множество от допустими стойности), алгоритми и цялостна структура ще се използват за реализацията ѝ. </a:t>
            </a:r>
            <a:endParaRPr lang="en-BG" sz="1800" dirty="0">
              <a:effectLst/>
              <a:latin typeface="Times New Roman" panose="02020603050405020304" pitchFamily="18" charset="0"/>
              <a:ea typeface="Times New Roman" panose="02020603050405020304" pitchFamily="18" charset="0"/>
            </a:endParaRPr>
          </a:p>
          <a:p>
            <a:r>
              <a:rPr lang="bg-BG" sz="1800" dirty="0">
                <a:effectLst/>
                <a:latin typeface="Times New Roman" panose="02020603050405020304" pitchFamily="18" charset="0"/>
                <a:ea typeface="Times New Roman" panose="02020603050405020304" pitchFamily="18" charset="0"/>
              </a:rPr>
              <a:t>За нашата задача е нужна 1 променлива от целочислен тип, чиято стойност да е въведеният брой часове. Тя може да приема стойности, по-големи от 0.</a:t>
            </a:r>
            <a:endParaRPr lang="en-BG" sz="1800" dirty="0">
              <a:effectLst/>
              <a:latin typeface="Times New Roman" panose="02020603050405020304" pitchFamily="18" charset="0"/>
              <a:ea typeface="Times New Roman" panose="02020603050405020304" pitchFamily="18" charset="0"/>
            </a:endParaRPr>
          </a:p>
          <a:p>
            <a:r>
              <a:rPr lang="bg-BG" sz="1800" dirty="0">
                <a:effectLst/>
                <a:latin typeface="Times New Roman" panose="02020603050405020304" pitchFamily="18" charset="0"/>
                <a:ea typeface="Times New Roman" panose="02020603050405020304" pitchFamily="18" charset="0"/>
              </a:rPr>
              <a:t>При въвеждането на примерна стойност за брой часове в благоприятна среда ще установим, че броят на бактериите е число от редицата на </a:t>
            </a:r>
            <a:r>
              <a:rPr lang="bg-BG" sz="1800" dirty="0" err="1">
                <a:effectLst/>
                <a:latin typeface="Times New Roman" panose="02020603050405020304" pitchFamily="18" charset="0"/>
                <a:ea typeface="Times New Roman" panose="02020603050405020304" pitchFamily="18" charset="0"/>
              </a:rPr>
              <a:t>Фибоначи</a:t>
            </a:r>
            <a:r>
              <a:rPr lang="bg-BG" sz="1800" dirty="0">
                <a:effectLst/>
                <a:latin typeface="Times New Roman" panose="02020603050405020304" pitchFamily="18" charset="0"/>
                <a:ea typeface="Times New Roman" panose="02020603050405020304" pitchFamily="18" charset="0"/>
              </a:rPr>
              <a:t>, чиято позиция в нея отговаря на въведената в конзолата целочислена стойност.</a:t>
            </a:r>
            <a:endParaRPr lang="en-BG" sz="1800" dirty="0">
              <a:effectLst/>
              <a:latin typeface="Times New Roman" panose="02020603050405020304" pitchFamily="18" charset="0"/>
              <a:ea typeface="Times New Roman" panose="02020603050405020304" pitchFamily="18" charset="0"/>
            </a:endParaRPr>
          </a:p>
          <a:p>
            <a:r>
              <a:rPr lang="bg-BG" sz="1800" dirty="0">
                <a:effectLst/>
                <a:latin typeface="Times New Roman" panose="02020603050405020304" pitchFamily="18" charset="0"/>
                <a:ea typeface="Times New Roman" panose="02020603050405020304" pitchFamily="18" charset="0"/>
              </a:rPr>
              <a:t>За реализацията му са нужни 3 променливи </a:t>
            </a:r>
            <a:r>
              <a:rPr lang="en-US" sz="1800" dirty="0" err="1">
                <a:effectLst/>
                <a:latin typeface="Times New Roman" panose="02020603050405020304" pitchFamily="18" charset="0"/>
                <a:ea typeface="Times New Roman" panose="02020603050405020304" pitchFamily="18" charset="0"/>
              </a:rPr>
              <a:t>о</a:t>
            </a:r>
            <a:r>
              <a:rPr lang="bg-BG" sz="1800" dirty="0" err="1">
                <a:effectLst/>
                <a:latin typeface="Times New Roman" panose="02020603050405020304" pitchFamily="18" charset="0"/>
                <a:ea typeface="Times New Roman" panose="02020603050405020304" pitchFamily="18" charset="0"/>
              </a:rPr>
              <a:t>т</a:t>
            </a:r>
            <a:r>
              <a:rPr lang="bg-BG" sz="1800" dirty="0">
                <a:effectLst/>
                <a:latin typeface="Times New Roman" panose="02020603050405020304" pitchFamily="18" charset="0"/>
                <a:ea typeface="Times New Roman" panose="02020603050405020304" pitchFamily="18" charset="0"/>
              </a:rPr>
              <a:t> целочислен тип – 2 от тях се инициализират с първите 2 елемента от редицата на </a:t>
            </a:r>
            <a:r>
              <a:rPr lang="bg-BG" sz="1800" dirty="0" err="1">
                <a:effectLst/>
                <a:latin typeface="Times New Roman" panose="02020603050405020304" pitchFamily="18" charset="0"/>
                <a:ea typeface="Times New Roman" panose="02020603050405020304" pitchFamily="18" charset="0"/>
              </a:rPr>
              <a:t>Фибоначи</a:t>
            </a:r>
            <a:r>
              <a:rPr lang="bg-BG" sz="1800" dirty="0">
                <a:effectLst/>
                <a:latin typeface="Times New Roman" panose="02020603050405020304" pitchFamily="18" charset="0"/>
                <a:ea typeface="Times New Roman" panose="02020603050405020304" pitchFamily="18" charset="0"/>
              </a:rPr>
              <a:t>, а третата служи за помощна променлива при реализацията на алгоритъма.</a:t>
            </a:r>
            <a:endParaRPr lang="en-BG" sz="1800" dirty="0">
              <a:effectLst/>
              <a:latin typeface="Times New Roman" panose="02020603050405020304" pitchFamily="18" charset="0"/>
              <a:ea typeface="Times New Roman" panose="02020603050405020304" pitchFamily="18" charset="0"/>
            </a:endParaRPr>
          </a:p>
          <a:p>
            <a:r>
              <a:rPr lang="bg-BG" sz="1800" dirty="0">
                <a:effectLst/>
                <a:latin typeface="Times New Roman" panose="02020603050405020304" pitchFamily="18" charset="0"/>
                <a:ea typeface="Times New Roman" panose="02020603050405020304" pitchFamily="18" charset="0"/>
              </a:rPr>
              <a:t> </a:t>
            </a:r>
            <a:endParaRPr lang="en-BG" sz="1800" dirty="0">
              <a:effectLst/>
              <a:latin typeface="Times New Roman" panose="02020603050405020304" pitchFamily="18" charset="0"/>
              <a:ea typeface="Times New Roman" panose="02020603050405020304" pitchFamily="18" charset="0"/>
            </a:endParaRPr>
          </a:p>
          <a:p>
            <a:r>
              <a:rPr lang="bg-BG" sz="1800" dirty="0">
                <a:effectLst/>
                <a:latin typeface="Times New Roman" panose="02020603050405020304" pitchFamily="18" charset="0"/>
                <a:ea typeface="Times New Roman" panose="02020603050405020304" pitchFamily="18" charset="0"/>
              </a:rPr>
              <a:t>Изведено в по-обобщен вид, нужните променливи за създаване на програмата са:</a:t>
            </a:r>
            <a:endParaRPr lang="en-BG" sz="18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itchFamily="2" charset="2"/>
              <a:buChar char=""/>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Брой часове – цяло число, по-голямо от 0</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itchFamily="2" charset="2"/>
              <a:buChar char=""/>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Две променливи, инициализирани с първите две числа от редицата на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Фибоначи</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ymbol" pitchFamily="2" charset="2"/>
              <a:buChar char=""/>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Помощна променлива за реализацията на алгоритъма</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61</a:t>
            </a:fld>
            <a:endParaRPr lang="en-BG"/>
          </a:p>
        </p:txBody>
      </p:sp>
    </p:spTree>
    <p:extLst>
      <p:ext uri="{BB962C8B-B14F-4D97-AF65-F5344CB8AC3E}">
        <p14:creationId xmlns:p14="http://schemas.microsoft.com/office/powerpoint/2010/main" val="13511726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dirty="0"/>
              <a:t>Разбиването на задачата на отделни компоненти е следващата стъпка за планиране и реализиране на по-сложна програма. Програмата се разделя на по-малки конкретни задачи, </a:t>
            </a:r>
            <a:r>
              <a:rPr lang="bg-BG" dirty="0" err="1"/>
              <a:t>което</a:t>
            </a:r>
            <a:r>
              <a:rPr lang="bg-BG" sz="1200" dirty="0" err="1">
                <a:effectLst/>
                <a:latin typeface="Times New Roman" panose="02020603050405020304" pitchFamily="18" charset="0"/>
                <a:ea typeface="Times New Roman" panose="02020603050405020304" pitchFamily="18" charset="0"/>
              </a:rPr>
              <a:t>помага</a:t>
            </a:r>
            <a:r>
              <a:rPr lang="bg-BG" sz="1200" dirty="0">
                <a:effectLst/>
                <a:latin typeface="Times New Roman" panose="02020603050405020304" pitchFamily="18" charset="0"/>
                <a:ea typeface="Times New Roman" panose="02020603050405020304" pitchFamily="18" charset="0"/>
              </a:rPr>
              <a:t> за по-добрата организация, повторна употреба и </a:t>
            </a:r>
            <a:r>
              <a:rPr lang="bg-BG" sz="1200" dirty="0" err="1">
                <a:effectLst/>
                <a:latin typeface="Times New Roman" panose="02020603050405020304" pitchFamily="18" charset="0"/>
                <a:ea typeface="Times New Roman" panose="02020603050405020304" pitchFamily="18" charset="0"/>
              </a:rPr>
              <a:t>четимост</a:t>
            </a:r>
            <a:r>
              <a:rPr lang="bg-BG" sz="1200" dirty="0">
                <a:effectLst/>
                <a:latin typeface="Times New Roman" panose="02020603050405020304" pitchFamily="18" charset="0"/>
                <a:ea typeface="Times New Roman" panose="02020603050405020304" pitchFamily="18" charset="0"/>
              </a:rPr>
              <a:t> на програмата. Нашата задача може да се раздели на следните три етапа:</a:t>
            </a:r>
          </a:p>
          <a:p>
            <a:pPr marL="342900" indent="-342900">
              <a:lnSpc>
                <a:spcPct val="107000"/>
              </a:lnSpc>
              <a:spcAft>
                <a:spcPts val="800"/>
              </a:spcAft>
              <a:buFont typeface="+mj-lt"/>
              <a:buAutoNum type="arabicPeriod"/>
            </a:pPr>
            <a:r>
              <a:rPr lang="bg-BG" sz="1200" dirty="0">
                <a:effectLst/>
                <a:latin typeface="Cambria" panose="02040503050406030204" pitchFamily="18" charset="0"/>
                <a:ea typeface="Times New Roman" panose="02020603050405020304" pitchFamily="18" charset="0"/>
                <a:cs typeface="Times New Roman" panose="02020603050405020304" pitchFamily="18" charset="0"/>
              </a:rPr>
              <a:t>Етап: входни данни, дефиниране и инициализация на променливи</a:t>
            </a:r>
            <a:endParaRPr lang="en-BG" sz="1200" dirty="0">
              <a:effectLst/>
              <a:latin typeface="Times New Roman" panose="02020603050405020304" pitchFamily="18" charset="0"/>
              <a:ea typeface="Times New Roman" panose="02020603050405020304" pitchFamily="18" charset="0"/>
            </a:endParaRPr>
          </a:p>
          <a:p>
            <a:pPr marL="342900" indent="-342900">
              <a:lnSpc>
                <a:spcPct val="107000"/>
              </a:lnSpc>
              <a:spcAft>
                <a:spcPts val="800"/>
              </a:spcAft>
              <a:buFont typeface="+mj-lt"/>
              <a:buAutoNum type="arabicPeriod"/>
            </a:pPr>
            <a:r>
              <a:rPr lang="bg-BG" sz="1200" dirty="0">
                <a:effectLst/>
                <a:latin typeface="Cambria" panose="02040503050406030204" pitchFamily="18" charset="0"/>
                <a:ea typeface="Times New Roman" panose="02020603050405020304" pitchFamily="18" charset="0"/>
                <a:cs typeface="Times New Roman" panose="02020603050405020304" pitchFamily="18" charset="0"/>
              </a:rPr>
              <a:t>Етап: алгоритъм за намиране на броя бактерии (редица на </a:t>
            </a:r>
            <a:r>
              <a:rPr lang="bg-BG" sz="1200" dirty="0" err="1">
                <a:effectLst/>
                <a:latin typeface="Cambria" panose="02040503050406030204" pitchFamily="18" charset="0"/>
                <a:ea typeface="Times New Roman" panose="02020603050405020304" pitchFamily="18" charset="0"/>
                <a:cs typeface="Times New Roman" panose="02020603050405020304" pitchFamily="18" charset="0"/>
              </a:rPr>
              <a:t>Фибоначи</a:t>
            </a:r>
            <a:r>
              <a:rPr lang="bg-BG" sz="1200" dirty="0">
                <a:effectLst/>
                <a:latin typeface="Cambria" panose="02040503050406030204" pitchFamily="18" charset="0"/>
                <a:ea typeface="Times New Roman" panose="02020603050405020304" pitchFamily="18" charset="0"/>
                <a:cs typeface="Times New Roman" panose="02020603050405020304" pitchFamily="18" charset="0"/>
              </a:rPr>
              <a:t>)</a:t>
            </a:r>
            <a:endParaRPr lang="en-BG" sz="1200" dirty="0">
              <a:effectLst/>
              <a:latin typeface="Times New Roman" panose="02020603050405020304" pitchFamily="18" charset="0"/>
              <a:ea typeface="Times New Roman" panose="02020603050405020304" pitchFamily="18" charset="0"/>
            </a:endParaRPr>
          </a:p>
          <a:p>
            <a:pPr marL="342900" indent="-342900">
              <a:lnSpc>
                <a:spcPct val="107000"/>
              </a:lnSpc>
              <a:spcAft>
                <a:spcPts val="800"/>
              </a:spcAft>
              <a:buFont typeface="+mj-lt"/>
              <a:buAutoNum type="arabicPeriod"/>
            </a:pPr>
            <a:r>
              <a:rPr lang="bg-BG" sz="1200" dirty="0">
                <a:effectLst/>
                <a:latin typeface="Cambria" panose="02040503050406030204" pitchFamily="18" charset="0"/>
                <a:ea typeface="Times New Roman" panose="02020603050405020304" pitchFamily="18" charset="0"/>
                <a:cs typeface="Times New Roman" panose="02020603050405020304" pitchFamily="18" charset="0"/>
              </a:rPr>
              <a:t>Етап: извеждане на резултата с подходящо съобщение в конзолата</a:t>
            </a:r>
            <a:endParaRPr lang="en-BG" sz="12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62</a:t>
            </a:fld>
            <a:endParaRPr lang="en-BG"/>
          </a:p>
        </p:txBody>
      </p:sp>
    </p:spTree>
    <p:extLst>
      <p:ext uri="{BB962C8B-B14F-4D97-AF65-F5344CB8AC3E}">
        <p14:creationId xmlns:p14="http://schemas.microsoft.com/office/powerpoint/2010/main" val="10229428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dirty="0"/>
              <a:t>Под разработка на </a:t>
            </a:r>
            <a:r>
              <a:rPr lang="bg-BG" dirty="0" err="1"/>
              <a:t>псевдокод</a:t>
            </a:r>
            <a:r>
              <a:rPr lang="bg-BG" dirty="0"/>
              <a:t> се разбира </a:t>
            </a:r>
            <a:r>
              <a:rPr lang="bg-BG" sz="1200" dirty="0">
                <a:effectLst/>
                <a:latin typeface="Times New Roman" panose="02020603050405020304" pitchFamily="18" charset="0"/>
                <a:ea typeface="Times New Roman" panose="02020603050405020304" pitchFamily="18" charset="0"/>
              </a:rPr>
              <a:t>разписване на по-опростено и разбираемо за човека алгоритмично представяне на всеки компонент от програмата, като по този начин се набляга повече на логиката, заложена при реализацията им, отколкото на синтаксиса на съответния програмен език. Псевдокодът към нашата задача е представен върху слайда</a:t>
            </a:r>
            <a:endParaRPr lang="en-BG"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63</a:t>
            </a:fld>
            <a:endParaRPr lang="en-BG"/>
          </a:p>
        </p:txBody>
      </p:sp>
    </p:spTree>
    <p:extLst>
      <p:ext uri="{BB962C8B-B14F-4D97-AF65-F5344CB8AC3E}">
        <p14:creationId xmlns:p14="http://schemas.microsoft.com/office/powerpoint/2010/main" val="38445895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t>След изведения </a:t>
            </a:r>
            <a:r>
              <a:rPr lang="bg-BG" dirty="0" err="1"/>
              <a:t>псевдокод</a:t>
            </a:r>
            <a:r>
              <a:rPr lang="bg-BG" dirty="0"/>
              <a:t> може да се премине към имплементацията му, като се въведе в избраната от вас среда.  Върху слайда е представено примерно решение.</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64</a:t>
            </a:fld>
            <a:endParaRPr lang="en-BG"/>
          </a:p>
        </p:txBody>
      </p:sp>
    </p:spTree>
    <p:extLst>
      <p:ext uri="{BB962C8B-B14F-4D97-AF65-F5344CB8AC3E}">
        <p14:creationId xmlns:p14="http://schemas.microsoft.com/office/powerpoint/2010/main" val="21822224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dirty="0"/>
              <a:t>След имплементацията предстои </a:t>
            </a:r>
            <a:r>
              <a:rPr lang="bg-BG" sz="1200" dirty="0">
                <a:effectLst/>
                <a:latin typeface="Times New Roman" panose="02020603050405020304" pitchFamily="18" charset="0"/>
                <a:ea typeface="Times New Roman" panose="02020603050405020304" pitchFamily="18" charset="0"/>
              </a:rPr>
              <a:t>разработка на добри тестови примери, обхващащи различни ситуации и гранични случаи за всяка компонента на кода, като към нашата задача тези примери ги покриват.</a:t>
            </a:r>
            <a:endParaRPr lang="en-BG"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65</a:t>
            </a:fld>
            <a:endParaRPr lang="en-BG"/>
          </a:p>
        </p:txBody>
      </p:sp>
    </p:spTree>
    <p:extLst>
      <p:ext uri="{BB962C8B-B14F-4D97-AF65-F5344CB8AC3E}">
        <p14:creationId xmlns:p14="http://schemas.microsoft.com/office/powerpoint/2010/main" val="24420096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800" dirty="0">
                <a:effectLst/>
                <a:latin typeface="Times New Roman" panose="02020603050405020304" pitchFamily="18" charset="0"/>
                <a:ea typeface="Times New Roman" panose="02020603050405020304" pitchFamily="18" charset="0"/>
              </a:rPr>
              <a:t>За знанията и уменията, придобити до момента, тази програма е възможно най-добрата. С натрупването на нови знания ще установим, че има по-добри практики за реализация на някои действия.</a:t>
            </a:r>
            <a:endParaRPr lang="en-BG"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66</a:t>
            </a:fld>
            <a:endParaRPr lang="en-BG"/>
          </a:p>
        </p:txBody>
      </p:sp>
    </p:spTree>
    <p:extLst>
      <p:ext uri="{BB962C8B-B14F-4D97-AF65-F5344CB8AC3E}">
        <p14:creationId xmlns:p14="http://schemas.microsoft.com/office/powerpoint/2010/main" val="40979949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dirty="0"/>
              <a:t>Последната стъпка от планирането и разработването на по-сложни програми е създаването на документация, което представлява </a:t>
            </a:r>
            <a:r>
              <a:rPr lang="bg-BG" sz="1200" dirty="0">
                <a:effectLst/>
                <a:latin typeface="Times New Roman" panose="02020603050405020304" pitchFamily="18" charset="0"/>
                <a:ea typeface="Times New Roman" panose="02020603050405020304" pitchFamily="18" charset="0"/>
              </a:rPr>
              <a:t>въвеждане на точни и кратки коментари, подпомагащи работата на други разработчици, използващи Вашия скрипт.</a:t>
            </a:r>
            <a:endParaRPr lang="en-BG"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67</a:t>
            </a:fld>
            <a:endParaRPr lang="en-BG"/>
          </a:p>
        </p:txBody>
      </p:sp>
    </p:spTree>
    <p:extLst>
      <p:ext uri="{BB962C8B-B14F-4D97-AF65-F5344CB8AC3E}">
        <p14:creationId xmlns:p14="http://schemas.microsoft.com/office/powerpoint/2010/main" val="1195029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800" dirty="0">
                <a:effectLst/>
                <a:latin typeface="Times New Roman" panose="02020603050405020304" pitchFamily="18" charset="0"/>
                <a:ea typeface="Times New Roman" panose="02020603050405020304" pitchFamily="18" charset="0"/>
              </a:rPr>
              <a:t>Интегрираната среда за програмиране (на английски език </a:t>
            </a:r>
            <a:r>
              <a:rPr lang="bg-BG" sz="1800" dirty="0" err="1">
                <a:effectLst/>
                <a:latin typeface="Times New Roman" panose="02020603050405020304" pitchFamily="18" charset="0"/>
                <a:ea typeface="Times New Roman" panose="02020603050405020304" pitchFamily="18" charset="0"/>
              </a:rPr>
              <a:t>integrated</a:t>
            </a:r>
            <a:r>
              <a:rPr lang="bg-BG" sz="1800" dirty="0">
                <a:effectLst/>
                <a:latin typeface="Times New Roman" panose="02020603050405020304" pitchFamily="18" charset="0"/>
                <a:ea typeface="Times New Roman" panose="02020603050405020304" pitchFamily="18" charset="0"/>
              </a:rPr>
              <a:t> </a:t>
            </a:r>
            <a:r>
              <a:rPr lang="bg-BG" sz="1800" dirty="0" err="1">
                <a:effectLst/>
                <a:latin typeface="Times New Roman" panose="02020603050405020304" pitchFamily="18" charset="0"/>
                <a:ea typeface="Times New Roman" panose="02020603050405020304" pitchFamily="18" charset="0"/>
              </a:rPr>
              <a:t>development</a:t>
            </a:r>
            <a:r>
              <a:rPr lang="bg-BG" sz="1800" dirty="0">
                <a:effectLst/>
                <a:latin typeface="Times New Roman" panose="02020603050405020304" pitchFamily="18" charset="0"/>
                <a:ea typeface="Times New Roman" panose="02020603050405020304" pitchFamily="18" charset="0"/>
              </a:rPr>
              <a:t> </a:t>
            </a:r>
            <a:r>
              <a:rPr lang="bg-BG" sz="1800" dirty="0" err="1">
                <a:effectLst/>
                <a:latin typeface="Times New Roman" panose="02020603050405020304" pitchFamily="18" charset="0"/>
                <a:ea typeface="Times New Roman" panose="02020603050405020304" pitchFamily="18" charset="0"/>
              </a:rPr>
              <a:t>environment</a:t>
            </a:r>
            <a:r>
              <a:rPr lang="bg-BG" sz="1800" dirty="0">
                <a:effectLst/>
                <a:latin typeface="Times New Roman" panose="02020603050405020304" pitchFamily="18" charset="0"/>
                <a:ea typeface="Times New Roman" panose="02020603050405020304" pitchFamily="18" charset="0"/>
              </a:rPr>
              <a:t> - </a:t>
            </a:r>
            <a:r>
              <a:rPr lang="en-US" sz="1800" dirty="0">
                <a:effectLst/>
                <a:latin typeface="Times New Roman" panose="02020603050405020304" pitchFamily="18" charset="0"/>
                <a:ea typeface="Times New Roman" panose="02020603050405020304" pitchFamily="18" charset="0"/>
              </a:rPr>
              <a:t>IDE</a:t>
            </a:r>
            <a:r>
              <a:rPr lang="bg-BG" sz="1800" dirty="0">
                <a:effectLst/>
                <a:latin typeface="Times New Roman" panose="02020603050405020304" pitchFamily="18" charset="0"/>
                <a:ea typeface="Times New Roman" panose="02020603050405020304" pitchFamily="18" charset="0"/>
              </a:rPr>
              <a:t>) е визуална среда, която чрез инструменти и функционалности подпомага на разработчика при реализацията на програма. Тя предоставя</a:t>
            </a:r>
            <a:endParaRPr lang="en-BG" sz="18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itchFamily="2" charset="2"/>
              <a:buChar char=""/>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текстов редактор</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 </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поле за въвеждането на програмния код</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itchFamily="2" charset="2"/>
              <a:buChar char=""/>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транслатор – чрез него програмата се превежда от съответния програмен език, на който е написана, в машинен код, представляващ комбинация от 0 и 1</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itchFamily="2" charset="2"/>
              <a:buChar char=""/>
            </a:pP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дебъгер</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 инструмент, чрез който се проследяват действията, извършващи се в програмата, предоставящ на програмистите възможността на лесно откриване на грешки в кода</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ymbol" pitchFamily="2" charset="2"/>
              <a:buChar char=""/>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други полезни функции. </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r>
              <a:rPr lang="bg-BG" sz="1800" dirty="0">
                <a:effectLst/>
                <a:latin typeface="Times New Roman" panose="02020603050405020304" pitchFamily="18" charset="0"/>
                <a:ea typeface="Times New Roman" panose="02020603050405020304" pitchFamily="18" charset="0"/>
              </a:rPr>
              <a:t> </a:t>
            </a:r>
            <a:endParaRPr lang="en-BG" sz="1800" dirty="0">
              <a:effectLst/>
              <a:latin typeface="Times New Roman" panose="02020603050405020304" pitchFamily="18" charset="0"/>
              <a:ea typeface="Times New Roman" panose="02020603050405020304" pitchFamily="18" charset="0"/>
            </a:endParaRPr>
          </a:p>
          <a:p>
            <a:r>
              <a:rPr lang="bg-BG" sz="1800" dirty="0">
                <a:effectLst/>
                <a:latin typeface="Times New Roman" panose="02020603050405020304" pitchFamily="18" charset="0"/>
                <a:ea typeface="Times New Roman" panose="02020603050405020304" pitchFamily="18" charset="0"/>
              </a:rPr>
              <a:t>В зависимост от нуждите на разработчика, могат да бъдат използвани различни интегрирани среди за програмиране. За нашите цели ще използваме онлайн среда за работа с програмния език </a:t>
            </a:r>
            <a:r>
              <a:rPr lang="bg-BG" sz="1800" dirty="0" err="1">
                <a:effectLst/>
                <a:latin typeface="Times New Roman" panose="02020603050405020304" pitchFamily="18" charset="0"/>
                <a:ea typeface="Times New Roman" panose="02020603050405020304" pitchFamily="18" charset="0"/>
              </a:rPr>
              <a:t>P</a:t>
            </a:r>
            <a:r>
              <a:rPr lang="en-US" sz="1800" dirty="0" err="1">
                <a:effectLst/>
                <a:latin typeface="Times New Roman" panose="02020603050405020304" pitchFamily="18" charset="0"/>
                <a:ea typeface="Times New Roman" panose="02020603050405020304" pitchFamily="18" charset="0"/>
              </a:rPr>
              <a:t>ython</a:t>
            </a:r>
            <a:r>
              <a:rPr lang="en-US" sz="1800" dirty="0">
                <a:effectLst/>
                <a:latin typeface="Times New Roman" panose="02020603050405020304" pitchFamily="18" charset="0"/>
                <a:ea typeface="Times New Roman" panose="02020603050405020304" pitchFamily="18" charset="0"/>
              </a:rPr>
              <a:t>, </a:t>
            </a:r>
            <a:r>
              <a:rPr lang="bg-BG" sz="1800" dirty="0">
                <a:effectLst/>
                <a:latin typeface="Times New Roman" panose="02020603050405020304" pitchFamily="18" charset="0"/>
                <a:ea typeface="Times New Roman" panose="02020603050405020304" pitchFamily="18" charset="0"/>
              </a:rPr>
              <a:t>като например </a:t>
            </a:r>
            <a:r>
              <a:rPr lang="bg-BG" sz="1800" u="sng" dirty="0">
                <a:solidFill>
                  <a:srgbClr val="0563C1"/>
                </a:solidFill>
                <a:effectLst/>
                <a:latin typeface="Times New Roman" panose="02020603050405020304" pitchFamily="18" charset="0"/>
                <a:ea typeface="SimSun" panose="02010600030101010101" pitchFamily="2" charset="-122"/>
                <a:hlinkClick r:id="rId3"/>
              </a:rPr>
              <a:t>https://www.online-python.com</a:t>
            </a:r>
            <a:r>
              <a:rPr lang="bg-BG" sz="1800" dirty="0">
                <a:effectLst/>
                <a:latin typeface="Times New Roman" panose="02020603050405020304" pitchFamily="18" charset="0"/>
                <a:ea typeface="Times New Roman" panose="02020603050405020304" pitchFamily="18" charset="0"/>
              </a:rPr>
              <a:t> . </a:t>
            </a:r>
            <a:endParaRPr lang="en-BG"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599967-B755-E345-9B47-B431BF7BBFFA}" type="slidenum">
              <a:rPr lang="en-BG" smtClean="0"/>
              <a:t>7</a:t>
            </a:fld>
            <a:endParaRPr lang="en-BG"/>
          </a:p>
        </p:txBody>
      </p:sp>
    </p:spTree>
    <p:extLst>
      <p:ext uri="{BB962C8B-B14F-4D97-AF65-F5344CB8AC3E}">
        <p14:creationId xmlns:p14="http://schemas.microsoft.com/office/powerpoint/2010/main" val="800005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800" dirty="0">
                <a:effectLst/>
                <a:latin typeface="Times New Roman" panose="02020603050405020304" pitchFamily="18" charset="0"/>
                <a:ea typeface="Times New Roman" panose="02020603050405020304" pitchFamily="18" charset="0"/>
              </a:rPr>
              <a:t>Интерфейсът на онлайн средата е опростен и лесно разбираем за начинаещи разработчици. Разполага с лента с инструменти, текстов редактор и конзола с терминал. Лентата с инструменти дава възможност за зареждане на файл, запис на програмата, реализирана в текстовия редактор на онлайн средата, връщане с една стъпка напред и назад. Можете да използвате един от двата интерфейса, които предлага – светъл или тъмен. Освен това, предоставя и подробна информация за употребата си. От една страна, текстовият редактор прави скрипта лесно четим благодарение на различното оцветяване на ключовите думи, променливи и функционалности. От друга страна – разполага с подсказки за програмиста при изписването на първите няколко символа на името на променлива или метод, което води до по-бързо въвеждане на желания скрипт в него.</a:t>
            </a:r>
            <a:r>
              <a:rPr lang="en-BG" dirty="0">
                <a:effectLst/>
              </a:rPr>
              <a:t> </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8</a:t>
            </a:fld>
            <a:endParaRPr lang="en-BG"/>
          </a:p>
        </p:txBody>
      </p:sp>
    </p:spTree>
    <p:extLst>
      <p:ext uri="{BB962C8B-B14F-4D97-AF65-F5344CB8AC3E}">
        <p14:creationId xmlns:p14="http://schemas.microsoft.com/office/powerpoint/2010/main" val="3383022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Times New Roman" panose="02020603050405020304" pitchFamily="18" charset="0"/>
              </a:rPr>
              <a:t>А</a:t>
            </a:r>
            <a:r>
              <a:rPr lang="bg-BG" sz="1800" dirty="0">
                <a:effectLst/>
                <a:latin typeface="Times New Roman" panose="02020603050405020304" pitchFamily="18" charset="0"/>
                <a:ea typeface="Times New Roman" panose="02020603050405020304" pitchFamily="18" charset="0"/>
              </a:rPr>
              <a:t>ко желаете да използвате такава офлайн, можете да инсталирате след изтеглянето на нужния файл в зависимост от спецификациите на Вашата компютърна машина от тук: </a:t>
            </a:r>
            <a:r>
              <a:rPr lang="bg-BG" sz="1800" u="sng" dirty="0">
                <a:solidFill>
                  <a:srgbClr val="0563C1"/>
                </a:solidFill>
                <a:effectLst/>
                <a:latin typeface="Times New Roman" panose="02020603050405020304" pitchFamily="18" charset="0"/>
                <a:ea typeface="SimSun" panose="02010600030101010101" pitchFamily="2" charset="-122"/>
                <a:hlinkClick r:id="rId3"/>
              </a:rPr>
              <a:t>https://www.python.org/downloads/</a:t>
            </a:r>
            <a:r>
              <a:rPr lang="bg-BG" sz="1800" dirty="0">
                <a:effectLst/>
                <a:latin typeface="Times New Roman" panose="02020603050405020304" pitchFamily="18" charset="0"/>
                <a:ea typeface="Times New Roman" panose="02020603050405020304" pitchFamily="18" charset="0"/>
              </a:rPr>
              <a:t> . Тогава ще използвате вградената в инсталационния пакет интегрирана развойна среда за езика </a:t>
            </a:r>
            <a:r>
              <a:rPr lang="bg-BG" sz="1800" dirty="0" err="1">
                <a:effectLst/>
                <a:latin typeface="Times New Roman" panose="02020603050405020304" pitchFamily="18" charset="0"/>
                <a:ea typeface="Times New Roman" panose="02020603050405020304" pitchFamily="18" charset="0"/>
              </a:rPr>
              <a:t>P</a:t>
            </a:r>
            <a:r>
              <a:rPr lang="en-US" sz="1800" dirty="0" err="1">
                <a:effectLst/>
                <a:latin typeface="Times New Roman" panose="02020603050405020304" pitchFamily="18" charset="0"/>
                <a:ea typeface="Times New Roman" panose="02020603050405020304" pitchFamily="18" charset="0"/>
              </a:rPr>
              <a:t>ython</a:t>
            </a:r>
            <a:r>
              <a:rPr lang="en-US" sz="1800" dirty="0">
                <a:effectLst/>
                <a:latin typeface="Times New Roman" panose="02020603050405020304" pitchFamily="18" charset="0"/>
                <a:ea typeface="Times New Roman" panose="02020603050405020304" pitchFamily="18" charset="0"/>
              </a:rPr>
              <a:t> </a:t>
            </a:r>
            <a:r>
              <a:rPr lang="bg-BG" sz="1800" dirty="0">
                <a:effectLst/>
                <a:latin typeface="Times New Roman" panose="02020603050405020304" pitchFamily="18" charset="0"/>
                <a:ea typeface="Times New Roman" panose="02020603050405020304" pitchFamily="18" charset="0"/>
              </a:rPr>
              <a:t>ID</a:t>
            </a:r>
            <a:r>
              <a:rPr lang="en-US" sz="1800" dirty="0">
                <a:effectLst/>
                <a:latin typeface="Times New Roman" panose="02020603050405020304" pitchFamily="18" charset="0"/>
                <a:ea typeface="Times New Roman" panose="02020603050405020304" pitchFamily="18" charset="0"/>
              </a:rPr>
              <a:t>LE</a:t>
            </a:r>
            <a:r>
              <a:rPr lang="bg-BG" sz="1800" dirty="0">
                <a:effectLst/>
                <a:latin typeface="Times New Roman" panose="02020603050405020304" pitchFamily="18" charset="0"/>
                <a:ea typeface="Times New Roman" panose="02020603050405020304" pitchFamily="18" charset="0"/>
              </a:rPr>
              <a:t>, която е удобна за въвеждане и тестване на програмен код от начинаещи програмисти. Подробни инструкции относно употребата ѝ са разгледани във видео файла „I</a:t>
            </a:r>
            <a:r>
              <a:rPr lang="en-US" sz="1800" dirty="0">
                <a:effectLst/>
                <a:latin typeface="Times New Roman" panose="02020603050405020304" pitchFamily="18" charset="0"/>
                <a:ea typeface="Times New Roman" panose="02020603050405020304" pitchFamily="18" charset="0"/>
              </a:rPr>
              <a:t>DLE – </a:t>
            </a:r>
            <a:r>
              <a:rPr lang="bg-BG" sz="1800" dirty="0">
                <a:effectLst/>
                <a:latin typeface="Times New Roman" panose="02020603050405020304" pitchFamily="18" charset="0"/>
                <a:ea typeface="Times New Roman" panose="02020603050405020304" pitchFamily="18" charset="0"/>
              </a:rPr>
              <a:t>инструкции за </a:t>
            </a:r>
            <a:r>
              <a:rPr lang="bg-BG" sz="1800" dirty="0" err="1">
                <a:effectLst/>
                <a:latin typeface="Times New Roman" panose="02020603050405020304" pitchFamily="18" charset="0"/>
                <a:ea typeface="Times New Roman" panose="02020603050405020304" pitchFamily="18" charset="0"/>
              </a:rPr>
              <a:t>работа.m</a:t>
            </a:r>
            <a:r>
              <a:rPr lang="en-US" sz="1800" dirty="0">
                <a:effectLst/>
                <a:latin typeface="Times New Roman" panose="02020603050405020304" pitchFamily="18" charset="0"/>
                <a:ea typeface="Times New Roman" panose="02020603050405020304" pitchFamily="18" charset="0"/>
              </a:rPr>
              <a:t>p4</a:t>
            </a:r>
            <a:r>
              <a:rPr lang="bg-BG" sz="1800" dirty="0">
                <a:effectLst/>
                <a:latin typeface="Times New Roman" panose="02020603050405020304" pitchFamily="18" charset="0"/>
                <a:ea typeface="Times New Roman" panose="02020603050405020304" pitchFamily="18" charset="0"/>
              </a:rPr>
              <a:t>“, който е част от разработените материали към темата.</a:t>
            </a:r>
            <a:r>
              <a:rPr lang="en-BG" dirty="0">
                <a:effectLst/>
              </a:rPr>
              <a:t> </a:t>
            </a:r>
            <a:endParaRPr lang="en-BG" dirty="0"/>
          </a:p>
        </p:txBody>
      </p:sp>
      <p:sp>
        <p:nvSpPr>
          <p:cNvPr id="4" name="Slide Number Placeholder 3"/>
          <p:cNvSpPr>
            <a:spLocks noGrp="1"/>
          </p:cNvSpPr>
          <p:nvPr>
            <p:ph type="sldNum" sz="quarter" idx="5"/>
          </p:nvPr>
        </p:nvSpPr>
        <p:spPr/>
        <p:txBody>
          <a:bodyPr/>
          <a:lstStyle/>
          <a:p>
            <a:fld id="{02599967-B755-E345-9B47-B431BF7BBFFA}" type="slidenum">
              <a:rPr lang="en-BG" smtClean="0"/>
              <a:t>9</a:t>
            </a:fld>
            <a:endParaRPr lang="en-BG"/>
          </a:p>
        </p:txBody>
      </p:sp>
    </p:spTree>
    <p:extLst>
      <p:ext uri="{BB962C8B-B14F-4D97-AF65-F5344CB8AC3E}">
        <p14:creationId xmlns:p14="http://schemas.microsoft.com/office/powerpoint/2010/main" val="188035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le Slide">
    <p:bg>
      <p:bgPr>
        <a:blipFill>
          <a:blip r:embed="rId2">
            <a:lum/>
          </a:blip>
          <a:stretch/>
        </a:blipFill>
        <a:effectLst/>
      </p:bgPr>
    </p:bg>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45473" y="1567928"/>
            <a:ext cx="8363516" cy="3536087"/>
          </a:xfrm>
          <a:prstGeom prst="rect">
            <a:avLst/>
          </a:prstGeom>
          <a:noFill/>
        </p:spPr>
        <p:txBody>
          <a:bodyPr/>
          <a:lstStyle>
            <a:lvl1pPr algn="l">
              <a:lnSpc>
                <a:spcPct val="85000"/>
              </a:lnSpc>
              <a:defRPr sz="8000" spc="-50">
                <a:solidFill>
                  <a:schemeClr val="tx1">
                    <a:lumMod val="85000"/>
                    <a:lumOff val="15000"/>
                  </a:schemeClr>
                </a:solidFill>
              </a:defRPr>
            </a:lvl1pPr>
          </a:lstStyle>
          <a:p>
            <a:pPr>
              <a:defRPr/>
            </a:pPr>
            <a:r>
              <a:rPr lang="en-US"/>
              <a:t>Click to edit Master title style</a:t>
            </a:r>
          </a:p>
        </p:txBody>
      </p:sp>
      <p:sp>
        <p:nvSpPr>
          <p:cNvPr id="3" name="Subtitle 2"/>
          <p:cNvSpPr>
            <a:spLocks noGrp="1"/>
          </p:cNvSpPr>
          <p:nvPr>
            <p:ph type="subTitle" idx="1"/>
          </p:nvPr>
        </p:nvSpPr>
        <p:spPr bwMode="auto">
          <a:xfrm>
            <a:off x="145473" y="5294046"/>
            <a:ext cx="8363516" cy="533175"/>
          </a:xfrm>
        </p:spPr>
        <p:txBody>
          <a:bodyPr lIns="91440" rIns="91440">
            <a:normAutofit/>
          </a:bodyPr>
          <a:lstStyle>
            <a:lvl1pPr marL="0" indent="0" algn="l">
              <a:buNone/>
              <a:defRPr sz="2400" cap="all" spc="20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a:defRPr/>
            </a:pPr>
            <a:r>
              <a:rPr lang="en-US"/>
              <a:t>Click to edit Master subtitle style</a:t>
            </a:r>
          </a:p>
        </p:txBody>
      </p:sp>
      <p:sp>
        <p:nvSpPr>
          <p:cNvPr id="6" name="Slide Number Placeholder 5"/>
          <p:cNvSpPr>
            <a:spLocks noGrp="1"/>
          </p:cNvSpPr>
          <p:nvPr>
            <p:ph type="sldNum" sz="quarter" idx="10"/>
          </p:nvPr>
        </p:nvSpPr>
        <p:spPr bwMode="auto"/>
        <p:txBody>
          <a:bodyPr/>
          <a:lstStyle>
            <a:lvl1pPr>
              <a:defRPr>
                <a:solidFill>
                  <a:schemeClr val="bg1"/>
                </a:solidFill>
              </a:defRPr>
            </a:lvl1pPr>
          </a:lstStyle>
          <a:p>
            <a:pPr>
              <a:defRPr/>
            </a:pPr>
            <a:fld id="{D8BA972B-9114-4DFD-A101-1E7C39001227}" type="slidenum">
              <a:rPr lang="en-GB"/>
              <a:t>‹#›</a:t>
            </a:fld>
            <a:endParaRPr lang="en-GB"/>
          </a:p>
        </p:txBody>
      </p:sp>
      <p:sp>
        <p:nvSpPr>
          <p:cNvPr id="7" name="Footer Placeholder 4"/>
          <p:cNvSpPr>
            <a:spLocks noGrp="1"/>
          </p:cNvSpPr>
          <p:nvPr>
            <p:ph type="ftr" sz="quarter" idx="11"/>
          </p:nvPr>
        </p:nvSpPr>
        <p:spPr bwMode="auto">
          <a:xfrm>
            <a:off x="146050" y="6269038"/>
            <a:ext cx="8362950" cy="577849"/>
          </a:xfrm>
        </p:spPr>
        <p:txBody>
          <a:bodyPr/>
          <a:lstStyle>
            <a:lvl1pPr algn="l">
              <a:defRPr sz="1000" cap="all">
                <a:solidFill>
                  <a:schemeClr val="tx1"/>
                </a:solidFill>
              </a:defRPr>
            </a:lvl1pPr>
          </a:lstStyle>
          <a:p>
            <a:pPr>
              <a:defRPr/>
            </a:pPr>
            <a:r>
              <a:rPr lang="ru-RU"/>
              <a:t>Европейска Рамка на дигиталните компетентности с петте области на </a:t>
            </a:r>
            <a:br>
              <a:rPr lang="en-GB"/>
            </a:br>
            <a:r>
              <a:rPr lang="ru-RU"/>
              <a:t>дигитална компетентност</a:t>
            </a:r>
            <a:r>
              <a:rPr lang="en-GB"/>
              <a:t> </a:t>
            </a:r>
            <a:r>
              <a:rPr lang="ru-RU"/>
              <a:t>и 21 дигитални умения/ компетентности (DigComp 2.1)</a:t>
            </a:r>
            <a:endParaRPr/>
          </a:p>
        </p:txBody>
      </p:sp>
      <p:pic>
        <p:nvPicPr>
          <p:cNvPr id="4" name="Picture 3"/>
          <p:cNvPicPr>
            <a:picLocks noChangeAspect="1"/>
          </p:cNvPicPr>
          <p:nvPr userDrawn="1"/>
        </p:nvPicPr>
        <p:blipFill>
          <a:blip r:embed="rId3"/>
          <a:stretch/>
        </p:blipFill>
        <p:spPr bwMode="auto">
          <a:xfrm>
            <a:off x="152400" y="114300"/>
            <a:ext cx="4724809" cy="71329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p>
        </p:txBody>
      </p:sp>
      <p:sp>
        <p:nvSpPr>
          <p:cNvPr id="3" name="Vertical Text Placeholder 2"/>
          <p:cNvSpPr>
            <a:spLocks noGrp="1"/>
          </p:cNvSpPr>
          <p:nvPr>
            <p:ph type="body" orient="vert" idx="1"/>
          </p:nvPr>
        </p:nvSpPr>
        <p:spPr bwMode="auto"/>
        <p:txBody>
          <a:bodyPr vert="eaVert" lIns="45720" tIns="0" rIns="45720" bIns="0"/>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4" name="Footer Placeholder 4"/>
          <p:cNvSpPr>
            <a:spLocks noGrp="1"/>
          </p:cNvSpPr>
          <p:nvPr>
            <p:ph type="ftr" sz="quarter" idx="10"/>
          </p:nvPr>
        </p:nvSpPr>
        <p:spPr bwMode="auto"/>
        <p:txBody>
          <a:bodyPr/>
          <a:lstStyle>
            <a:lvl1pPr>
              <a:defRPr/>
            </a:lvl1p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endParaRPr/>
          </a:p>
        </p:txBody>
      </p:sp>
      <p:sp>
        <p:nvSpPr>
          <p:cNvPr id="5" name="Slide Number Placeholder 5"/>
          <p:cNvSpPr>
            <a:spLocks noGrp="1"/>
          </p:cNvSpPr>
          <p:nvPr>
            <p:ph type="sldNum" sz="quarter" idx="11"/>
          </p:nvPr>
        </p:nvSpPr>
        <p:spPr bwMode="auto"/>
        <p:txBody>
          <a:bodyPr/>
          <a:lstStyle>
            <a:lvl1pPr>
              <a:defRPr/>
            </a:lvl1pPr>
          </a:lstStyle>
          <a:p>
            <a:pPr>
              <a:defRPr/>
            </a:pPr>
            <a:fld id="{532B6D5A-FD99-45B9-8F92-AA3556DC841A}" type="slidenum">
              <a:rPr lang="en-GB"/>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showMasterPhAnim="0" type="vertTitleAndTx" preserve="1" userDrawn="1">
  <p:cSld name="Vertical Title and Text">
    <p:spTree>
      <p:nvGrpSpPr>
        <p:cNvPr id="1" name=""/>
        <p:cNvGrpSpPr/>
        <p:nvPr/>
      </p:nvGrpSpPr>
      <p:grpSpPr bwMode="auto">
        <a:xfrm>
          <a:off x="0" y="0"/>
          <a:ext cx="0" cy="0"/>
          <a:chOff x="0" y="0"/>
          <a:chExt cx="0" cy="0"/>
        </a:xfrm>
      </p:grpSpPr>
      <p:sp>
        <p:nvSpPr>
          <p:cNvPr id="4" name="Rectangle 3"/>
          <p:cNvSpPr/>
          <p:nvPr/>
        </p:nvSpPr>
        <p:spPr bwMode="auto">
          <a:xfrm>
            <a:off x="3175" y="6400800"/>
            <a:ext cx="12188825" cy="457200"/>
          </a:xfrm>
          <a:prstGeom prst="rect">
            <a:avLst/>
          </a:prstGeom>
          <a:solidFill>
            <a:srgbClr val="256C8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bwMode="auto">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bwMode="auto">
          <a:xfrm>
            <a:off x="8724900" y="414778"/>
            <a:ext cx="2628900" cy="5757421"/>
          </a:xfrm>
        </p:spPr>
        <p:txBody>
          <a:bodyPr vert="eaVert"/>
          <a:lstStyle/>
          <a:p>
            <a:pPr>
              <a:defRPr/>
            </a:pPr>
            <a:r>
              <a:rPr lang="en-US"/>
              <a:t>Click to edit Master title style</a:t>
            </a:r>
          </a:p>
        </p:txBody>
      </p:sp>
      <p:sp>
        <p:nvSpPr>
          <p:cNvPr id="3" name="Vertical Text Placeholder 2"/>
          <p:cNvSpPr>
            <a:spLocks noGrp="1"/>
          </p:cNvSpPr>
          <p:nvPr>
            <p:ph type="body" orient="vert" idx="1"/>
          </p:nvPr>
        </p:nvSpPr>
        <p:spPr bwMode="auto">
          <a:xfrm>
            <a:off x="838200" y="414778"/>
            <a:ext cx="7734300" cy="5757422"/>
          </a:xfrm>
        </p:spPr>
        <p:txBody>
          <a:bodyPr vert="eaVert" lIns="45720" tIns="0" rIns="45720" bIns="0"/>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6" name="Footer Placeholder 4"/>
          <p:cNvSpPr>
            <a:spLocks noGrp="1"/>
          </p:cNvSpPr>
          <p:nvPr>
            <p:ph type="ftr" sz="quarter" idx="10"/>
          </p:nvPr>
        </p:nvSpPr>
        <p:spPr bwMode="auto"/>
        <p:txBody>
          <a:bodyPr/>
          <a:lstStyle>
            <a:lvl1pPr algn="ctr">
              <a:defRPr sz="1000" cap="all">
                <a:solidFill>
                  <a:schemeClr val="bg1"/>
                </a:solidFill>
              </a:defRPr>
            </a:lvl1p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sp>
        <p:nvSpPr>
          <p:cNvPr id="7" name="Slide Number Placeholder 5"/>
          <p:cNvSpPr>
            <a:spLocks noGrp="1"/>
          </p:cNvSpPr>
          <p:nvPr>
            <p:ph type="sldNum" sz="quarter" idx="11"/>
          </p:nvPr>
        </p:nvSpPr>
        <p:spPr bwMode="auto"/>
        <p:txBody>
          <a:bodyPr/>
          <a:lstStyle>
            <a:lvl1pPr algn="r">
              <a:defRPr sz="1050">
                <a:solidFill>
                  <a:schemeClr val="bg1"/>
                </a:solidFill>
              </a:defRPr>
            </a:lvl1pPr>
          </a:lstStyle>
          <a:p>
            <a:pPr>
              <a:defRPr/>
            </a:pPr>
            <a:fld id="{F0505851-F816-4066-9C2F-C484256778D0}" type="slidenum">
              <a:rPr lang="en-GB"/>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lvl1pPr marL="0">
              <a:defRPr/>
            </a:lvl1pPr>
          </a:lstStyle>
          <a:p>
            <a:pPr>
              <a:defRPr/>
            </a:pPr>
            <a:r>
              <a:rPr lang="en-US"/>
              <a:t>Click to edit Master title style</a:t>
            </a:r>
          </a:p>
        </p:txBody>
      </p:sp>
      <p:sp>
        <p:nvSpPr>
          <p:cNvPr id="3"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4" name="Footer Placeholder 4"/>
          <p:cNvSpPr>
            <a:spLocks noGrp="1"/>
          </p:cNvSpPr>
          <p:nvPr>
            <p:ph type="ftr" sz="quarter" idx="10"/>
          </p:nvPr>
        </p:nvSpPr>
        <p:spPr bwMode="auto"/>
        <p:txBody>
          <a:bodyPr/>
          <a:lstStyle>
            <a:lvl1pPr>
              <a:defRPr/>
            </a:lvl1p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endParaRPr/>
          </a:p>
        </p:txBody>
      </p:sp>
      <p:sp>
        <p:nvSpPr>
          <p:cNvPr id="5" name="Slide Number Placeholder 5"/>
          <p:cNvSpPr>
            <a:spLocks noGrp="1"/>
          </p:cNvSpPr>
          <p:nvPr>
            <p:ph type="sldNum" sz="quarter" idx="11"/>
          </p:nvPr>
        </p:nvSpPr>
        <p:spPr bwMode="auto"/>
        <p:txBody>
          <a:bodyPr/>
          <a:lstStyle>
            <a:lvl1pPr>
              <a:defRPr/>
            </a:lvl1pPr>
          </a:lstStyle>
          <a:p>
            <a:pPr>
              <a:defRPr/>
            </a:pPr>
            <a:fld id="{9E8D0D6E-C96A-4D0D-B632-A3E513AD158C}" type="slidenum">
              <a:rPr lang="en-GB"/>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type="secHead" preserve="1" userDrawn="1">
  <p:cSld name="Section Header">
    <p:spTree>
      <p:nvGrpSpPr>
        <p:cNvPr id="1" name=""/>
        <p:cNvGrpSpPr/>
        <p:nvPr/>
      </p:nvGrpSpPr>
      <p:grpSpPr bwMode="auto">
        <a:xfrm>
          <a:off x="0" y="0"/>
          <a:ext cx="0" cy="0"/>
          <a:chOff x="0" y="0"/>
          <a:chExt cx="0" cy="0"/>
        </a:xfrm>
      </p:grpSpPr>
      <p:sp>
        <p:nvSpPr>
          <p:cNvPr id="4" name="Rectangle 3"/>
          <p:cNvSpPr/>
          <p:nvPr/>
        </p:nvSpPr>
        <p:spPr bwMode="auto">
          <a:xfrm>
            <a:off x="-34925" y="6400800"/>
            <a:ext cx="12188825" cy="457200"/>
          </a:xfrm>
          <a:prstGeom prst="rect">
            <a:avLst/>
          </a:prstGeom>
          <a:solidFill>
            <a:srgbClr val="256C8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bwMode="auto">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a:cxnSpLocks/>
          </p:cNvCxnSpPr>
          <p:nvPr/>
        </p:nvCxnSpPr>
        <p:spPr bwMode="auto">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bwMode="auto">
          <a:xfrm>
            <a:off x="1097280" y="758952"/>
            <a:ext cx="10058400" cy="3566160"/>
          </a:xfrm>
        </p:spPr>
        <p:txBody>
          <a:bodyPr anchorCtr="0"/>
          <a:lstStyle>
            <a:lvl1pPr>
              <a:lnSpc>
                <a:spcPct val="85000"/>
              </a:lnSpc>
              <a:defRPr sz="8000" b="0">
                <a:solidFill>
                  <a:schemeClr val="tx1">
                    <a:lumMod val="85000"/>
                    <a:lumOff val="15000"/>
                  </a:schemeClr>
                </a:solidFill>
              </a:defRPr>
            </a:lvl1pPr>
          </a:lstStyle>
          <a:p>
            <a:pPr>
              <a:defRPr/>
            </a:pPr>
            <a:r>
              <a:rPr lang="en-US"/>
              <a:t>Click to edit Master title style</a:t>
            </a:r>
          </a:p>
        </p:txBody>
      </p:sp>
      <p:sp>
        <p:nvSpPr>
          <p:cNvPr id="3" name="Text Placeholder 2"/>
          <p:cNvSpPr>
            <a:spLocks noGrp="1"/>
          </p:cNvSpPr>
          <p:nvPr>
            <p:ph type="body" idx="1"/>
          </p:nvPr>
        </p:nvSpPr>
        <p:spPr bwMode="auto">
          <a:xfrm>
            <a:off x="1097280" y="4453128"/>
            <a:ext cx="10058400" cy="1143000"/>
          </a:xfrm>
        </p:spPr>
        <p:txBody>
          <a:bodyPr lIns="91440" rIns="91440">
            <a:normAutofit/>
          </a:bodyPr>
          <a:lstStyle>
            <a:lvl1pPr marL="0" indent="0">
              <a:buNone/>
              <a:defRPr sz="2400" cap="all" spc="2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en-US"/>
              <a:t>Click to edit Master text styles</a:t>
            </a:r>
            <a:endParaRPr/>
          </a:p>
        </p:txBody>
      </p:sp>
      <p:sp>
        <p:nvSpPr>
          <p:cNvPr id="7" name="Footer Placeholder 4"/>
          <p:cNvSpPr>
            <a:spLocks noGrp="1"/>
          </p:cNvSpPr>
          <p:nvPr>
            <p:ph type="ftr" sz="quarter" idx="10"/>
          </p:nvPr>
        </p:nvSpPr>
        <p:spPr bwMode="auto"/>
        <p:txBody>
          <a:bodyPr/>
          <a:lstStyle>
            <a:lvl1pPr algn="ctr">
              <a:defRPr sz="1000" cap="all">
                <a:solidFill>
                  <a:schemeClr val="bg1"/>
                </a:solidFill>
              </a:defRPr>
            </a:lvl1p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sp>
        <p:nvSpPr>
          <p:cNvPr id="8" name="Slide Number Placeholder 5"/>
          <p:cNvSpPr>
            <a:spLocks noGrp="1"/>
          </p:cNvSpPr>
          <p:nvPr>
            <p:ph type="sldNum" sz="quarter" idx="11"/>
          </p:nvPr>
        </p:nvSpPr>
        <p:spPr bwMode="auto"/>
        <p:txBody>
          <a:bodyPr/>
          <a:lstStyle>
            <a:lvl1pPr algn="r">
              <a:defRPr sz="1050">
                <a:solidFill>
                  <a:schemeClr val="bg1"/>
                </a:solidFill>
              </a:defRPr>
            </a:lvl1pPr>
          </a:lstStyle>
          <a:p>
            <a:pPr>
              <a:defRPr/>
            </a:pPr>
            <a:fld id="{4614963E-56B1-4CF9-A4B2-C3D1F4E45739}" type="slidenum">
              <a:rPr lang="en-GB"/>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wo Content">
    <p:spTree>
      <p:nvGrpSpPr>
        <p:cNvPr id="1" name=""/>
        <p:cNvGrpSpPr/>
        <p:nvPr/>
      </p:nvGrpSpPr>
      <p:grpSpPr bwMode="auto">
        <a:xfrm>
          <a:off x="0" y="0"/>
          <a:ext cx="0" cy="0"/>
          <a:chOff x="0" y="0"/>
          <a:chExt cx="0" cy="0"/>
        </a:xfrm>
      </p:grpSpPr>
      <p:sp>
        <p:nvSpPr>
          <p:cNvPr id="5" name="Rectangle 4"/>
          <p:cNvSpPr/>
          <p:nvPr userDrawn="1"/>
        </p:nvSpPr>
        <p:spPr bwMode="auto">
          <a:xfrm>
            <a:off x="0" y="6400800"/>
            <a:ext cx="12192000" cy="457200"/>
          </a:xfrm>
          <a:prstGeom prst="rect">
            <a:avLst/>
          </a:prstGeom>
          <a:solidFill>
            <a:srgbClr val="256C8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userDrawn="1"/>
        </p:nvSpPr>
        <p:spPr bwMode="auto">
          <a:xfrm>
            <a:off x="0" y="6334125"/>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itle 7"/>
          <p:cNvSpPr>
            <a:spLocks noGrp="1"/>
          </p:cNvSpPr>
          <p:nvPr>
            <p:ph type="title"/>
          </p:nvPr>
        </p:nvSpPr>
        <p:spPr bwMode="auto">
          <a:xfrm>
            <a:off x="0" y="0"/>
            <a:ext cx="12192000" cy="1450757"/>
          </a:xfrm>
        </p:spPr>
        <p:txBody>
          <a:bodyPr/>
          <a:lstStyle/>
          <a:p>
            <a:pPr>
              <a:defRPr/>
            </a:pPr>
            <a:r>
              <a:rPr lang="en-US"/>
              <a:t>Click to edit Master title style</a:t>
            </a:r>
          </a:p>
        </p:txBody>
      </p:sp>
      <p:sp>
        <p:nvSpPr>
          <p:cNvPr id="3" name="Content Placeholder 2"/>
          <p:cNvSpPr>
            <a:spLocks noGrp="1"/>
          </p:cNvSpPr>
          <p:nvPr>
            <p:ph sz="half" idx="1"/>
          </p:nvPr>
        </p:nvSpPr>
        <p:spPr bwMode="auto">
          <a:xfrm>
            <a:off x="0" y="1621226"/>
            <a:ext cx="6035039" cy="4680000"/>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4" name="Content Placeholder 3"/>
          <p:cNvSpPr>
            <a:spLocks noGrp="1"/>
          </p:cNvSpPr>
          <p:nvPr>
            <p:ph sz="half" idx="2"/>
          </p:nvPr>
        </p:nvSpPr>
        <p:spPr bwMode="auto">
          <a:xfrm>
            <a:off x="6217920" y="1621226"/>
            <a:ext cx="5974080" cy="4680001"/>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7" name="Footer Placeholder 4"/>
          <p:cNvSpPr>
            <a:spLocks noGrp="1"/>
          </p:cNvSpPr>
          <p:nvPr>
            <p:ph type="ftr" sz="quarter" idx="10"/>
          </p:nvPr>
        </p:nvSpPr>
        <p:spPr bwMode="auto"/>
        <p:txBody>
          <a:bodyPr/>
          <a:lstStyle>
            <a:lvl1pPr algn="ctr">
              <a:defRPr sz="1000" cap="all">
                <a:solidFill>
                  <a:schemeClr val="bg1"/>
                </a:solidFill>
              </a:defRPr>
            </a:lvl1p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sp>
        <p:nvSpPr>
          <p:cNvPr id="9" name="Slide Number Placeholder 5"/>
          <p:cNvSpPr>
            <a:spLocks noGrp="1"/>
          </p:cNvSpPr>
          <p:nvPr>
            <p:ph type="sldNum" sz="quarter" idx="11"/>
          </p:nvPr>
        </p:nvSpPr>
        <p:spPr bwMode="auto"/>
        <p:txBody>
          <a:bodyPr/>
          <a:lstStyle>
            <a:lvl1pPr algn="r">
              <a:defRPr sz="1050">
                <a:solidFill>
                  <a:schemeClr val="bg1"/>
                </a:solidFill>
              </a:defRPr>
            </a:lvl1pPr>
          </a:lstStyle>
          <a:p>
            <a:pPr>
              <a:defRPr/>
            </a:pPr>
            <a:fld id="{089175F5-876B-4C76-886E-FC91E159C587}" type="slidenum">
              <a:rPr lang="en-GB"/>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Comparison">
    <p:spTree>
      <p:nvGrpSpPr>
        <p:cNvPr id="1" name=""/>
        <p:cNvGrpSpPr/>
        <p:nvPr/>
      </p:nvGrpSpPr>
      <p:grpSpPr bwMode="auto">
        <a:xfrm>
          <a:off x="0" y="0"/>
          <a:ext cx="0" cy="0"/>
          <a:chOff x="0" y="0"/>
          <a:chExt cx="0" cy="0"/>
        </a:xfrm>
      </p:grpSpPr>
      <p:sp>
        <p:nvSpPr>
          <p:cNvPr id="10" name="Title 9"/>
          <p:cNvSpPr>
            <a:spLocks noGrp="1"/>
          </p:cNvSpPr>
          <p:nvPr>
            <p:ph type="title"/>
          </p:nvPr>
        </p:nvSpPr>
        <p:spPr bwMode="auto">
          <a:xfrm>
            <a:off x="0" y="0"/>
            <a:ext cx="12192000" cy="1450757"/>
          </a:xfrm>
        </p:spPr>
        <p:txBody>
          <a:bodyPr/>
          <a:lstStyle/>
          <a:p>
            <a:pPr>
              <a:defRPr/>
            </a:pPr>
            <a:r>
              <a:rPr lang="en-US"/>
              <a:t>Click to edit Master title style</a:t>
            </a:r>
          </a:p>
        </p:txBody>
      </p:sp>
      <p:sp>
        <p:nvSpPr>
          <p:cNvPr id="3" name="Text Placeholder 2"/>
          <p:cNvSpPr>
            <a:spLocks noGrp="1"/>
          </p:cNvSpPr>
          <p:nvPr>
            <p:ph type="body" idx="1"/>
          </p:nvPr>
        </p:nvSpPr>
        <p:spPr bwMode="auto">
          <a:xfrm>
            <a:off x="-19050" y="1638232"/>
            <a:ext cx="6035039" cy="736282"/>
          </a:xfrm>
          <a:prstGeom prst="rect">
            <a:avLst/>
          </a:prstGeom>
          <a:solidFill>
            <a:srgbClr val="256C8D"/>
          </a:solidFill>
        </p:spPr>
        <p:txBody>
          <a:bodyPr lIns="91440" rIns="91440" anchor="ctr">
            <a:normAutofit/>
          </a:bodyPr>
          <a:lstStyle>
            <a:lvl1pPr marL="0" indent="0" algn="ctr">
              <a:buNone/>
              <a:defRPr sz="2000" b="0" cap="all">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4" name="Content Placeholder 3"/>
          <p:cNvSpPr>
            <a:spLocks noGrp="1"/>
          </p:cNvSpPr>
          <p:nvPr>
            <p:ph sz="half" idx="2"/>
          </p:nvPr>
        </p:nvSpPr>
        <p:spPr bwMode="auto">
          <a:xfrm>
            <a:off x="0" y="2391520"/>
            <a:ext cx="6035039" cy="3909706"/>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5" name="Text Placeholder 4"/>
          <p:cNvSpPr>
            <a:spLocks noGrp="1"/>
          </p:cNvSpPr>
          <p:nvPr>
            <p:ph type="body" sz="quarter" idx="3"/>
          </p:nvPr>
        </p:nvSpPr>
        <p:spPr bwMode="auto">
          <a:xfrm>
            <a:off x="6198870" y="1638232"/>
            <a:ext cx="5974080" cy="736282"/>
          </a:xfrm>
          <a:prstGeom prst="rect">
            <a:avLst/>
          </a:prstGeom>
          <a:solidFill>
            <a:srgbClr val="256C8D"/>
          </a:solidFill>
        </p:spPr>
        <p:txBody>
          <a:bodyPr lIns="91440" rIns="91440" anchor="ctr">
            <a:normAutofit/>
          </a:bodyPr>
          <a:lstStyle>
            <a:lvl1pPr marL="0" indent="0" algn="ctr">
              <a:buNone/>
              <a:defRPr sz="2000" b="0" cap="all">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6" name="Content Placeholder 5"/>
          <p:cNvSpPr>
            <a:spLocks noGrp="1"/>
          </p:cNvSpPr>
          <p:nvPr>
            <p:ph sz="quarter" idx="4"/>
          </p:nvPr>
        </p:nvSpPr>
        <p:spPr bwMode="auto">
          <a:xfrm>
            <a:off x="6217920" y="2391520"/>
            <a:ext cx="5974080" cy="3909706"/>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7" name="Footer Placeholder 4"/>
          <p:cNvSpPr>
            <a:spLocks noGrp="1"/>
          </p:cNvSpPr>
          <p:nvPr>
            <p:ph type="ftr" sz="quarter" idx="10"/>
          </p:nvPr>
        </p:nvSpPr>
        <p:spPr bwMode="auto"/>
        <p:txBody>
          <a:bodyPr/>
          <a:lstStyle>
            <a:lvl1pPr>
              <a:defRPr/>
            </a:lvl1p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endParaRPr/>
          </a:p>
        </p:txBody>
      </p:sp>
      <p:sp>
        <p:nvSpPr>
          <p:cNvPr id="8" name="Slide Number Placeholder 5"/>
          <p:cNvSpPr>
            <a:spLocks noGrp="1"/>
          </p:cNvSpPr>
          <p:nvPr>
            <p:ph type="sldNum" sz="quarter" idx="11"/>
          </p:nvPr>
        </p:nvSpPr>
        <p:spPr bwMode="auto"/>
        <p:txBody>
          <a:bodyPr/>
          <a:lstStyle>
            <a:lvl1pPr>
              <a:defRPr/>
            </a:lvl1pPr>
          </a:lstStyle>
          <a:p>
            <a:pPr>
              <a:defRPr/>
            </a:pPr>
            <a:fld id="{791A1CA5-5825-49F4-BE01-F37C492DFB0D}" type="slidenum">
              <a:rPr lang="en-GB"/>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p>
        </p:txBody>
      </p:sp>
      <p:sp>
        <p:nvSpPr>
          <p:cNvPr id="3" name="Footer Placeholder 4"/>
          <p:cNvSpPr>
            <a:spLocks noGrp="1"/>
          </p:cNvSpPr>
          <p:nvPr>
            <p:ph type="ftr" sz="quarter" idx="10"/>
          </p:nvPr>
        </p:nvSpPr>
        <p:spPr bwMode="auto"/>
        <p:txBody>
          <a:bodyPr/>
          <a:lstStyle>
            <a:lvl1pPr>
              <a:defRPr/>
            </a:lvl1p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endParaRPr/>
          </a:p>
        </p:txBody>
      </p:sp>
      <p:sp>
        <p:nvSpPr>
          <p:cNvPr id="4" name="Slide Number Placeholder 5"/>
          <p:cNvSpPr>
            <a:spLocks noGrp="1"/>
          </p:cNvSpPr>
          <p:nvPr>
            <p:ph type="sldNum" sz="quarter" idx="11"/>
          </p:nvPr>
        </p:nvSpPr>
        <p:spPr bwMode="auto"/>
        <p:txBody>
          <a:bodyPr/>
          <a:lstStyle>
            <a:lvl1pPr>
              <a:defRPr/>
            </a:lvl1pPr>
          </a:lstStyle>
          <a:p>
            <a:pPr>
              <a:defRPr/>
            </a:pPr>
            <a:fld id="{FADC77A9-B014-4641-96CC-178D8B23B2B7}" type="slidenum">
              <a:rPr lang="en-GB"/>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type="blank" preserve="1" userDrawn="1">
  <p:cSld name="Blank">
    <p:spTree>
      <p:nvGrpSpPr>
        <p:cNvPr id="1" name=""/>
        <p:cNvGrpSpPr/>
        <p:nvPr/>
      </p:nvGrpSpPr>
      <p:grpSpPr bwMode="auto">
        <a:xfrm>
          <a:off x="0" y="0"/>
          <a:ext cx="0" cy="0"/>
          <a:chOff x="0" y="0"/>
          <a:chExt cx="0" cy="0"/>
        </a:xfrm>
      </p:grpSpPr>
      <p:sp>
        <p:nvSpPr>
          <p:cNvPr id="2" name="Rectangle 1"/>
          <p:cNvSpPr/>
          <p:nvPr/>
        </p:nvSpPr>
        <p:spPr bwMode="auto">
          <a:xfrm>
            <a:off x="-6350" y="6400800"/>
            <a:ext cx="12188825" cy="457200"/>
          </a:xfrm>
          <a:prstGeom prst="rect">
            <a:avLst/>
          </a:prstGeom>
          <a:solidFill>
            <a:srgbClr val="256C8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p:cNvSpPr/>
          <p:nvPr/>
        </p:nvSpPr>
        <p:spPr bwMode="auto">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4"/>
          <p:cNvSpPr>
            <a:spLocks noGrp="1"/>
          </p:cNvSpPr>
          <p:nvPr>
            <p:ph type="ftr" sz="quarter" idx="10"/>
          </p:nvPr>
        </p:nvSpPr>
        <p:spPr bwMode="auto"/>
        <p:txBody>
          <a:bodyPr/>
          <a:lstStyle>
            <a:lvl1pPr algn="ctr">
              <a:defRPr sz="1000" cap="all">
                <a:solidFill>
                  <a:schemeClr val="bg1"/>
                </a:solidFill>
              </a:defRPr>
            </a:lvl1p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sp>
        <p:nvSpPr>
          <p:cNvPr id="5" name="Slide Number Placeholder 5"/>
          <p:cNvSpPr>
            <a:spLocks noGrp="1"/>
          </p:cNvSpPr>
          <p:nvPr>
            <p:ph type="sldNum" sz="quarter" idx="11"/>
          </p:nvPr>
        </p:nvSpPr>
        <p:spPr bwMode="auto"/>
        <p:txBody>
          <a:bodyPr/>
          <a:lstStyle>
            <a:lvl1pPr algn="r">
              <a:defRPr sz="1050">
                <a:solidFill>
                  <a:schemeClr val="bg1"/>
                </a:solidFill>
              </a:defRPr>
            </a:lvl1pPr>
          </a:lstStyle>
          <a:p>
            <a:pPr>
              <a:defRPr/>
            </a:pPr>
            <a:fld id="{FE24A3BB-6B2B-4F1D-987A-25B3D744AAF3}" type="slidenum">
              <a:rPr lang="en-GB"/>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showMasterPhAnim="0" type="objTx" preserve="1" userDrawn="1">
  <p:cSld name="Content with Caption">
    <p:spTree>
      <p:nvGrpSpPr>
        <p:cNvPr id="1" name=""/>
        <p:cNvGrpSpPr/>
        <p:nvPr/>
      </p:nvGrpSpPr>
      <p:grpSpPr bwMode="auto">
        <a:xfrm>
          <a:off x="0" y="0"/>
          <a:ext cx="0" cy="0"/>
          <a:chOff x="0" y="0"/>
          <a:chExt cx="0" cy="0"/>
        </a:xfrm>
      </p:grpSpPr>
      <p:sp>
        <p:nvSpPr>
          <p:cNvPr id="5" name="Rectangle 4"/>
          <p:cNvSpPr/>
          <p:nvPr/>
        </p:nvSpPr>
        <p:spPr bwMode="auto">
          <a:xfrm>
            <a:off x="0" y="0"/>
            <a:ext cx="4051300" cy="6858000"/>
          </a:xfrm>
          <a:prstGeom prst="rect">
            <a:avLst/>
          </a:prstGeom>
          <a:solidFill>
            <a:srgbClr val="256C8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bwMode="auto">
          <a:xfrm>
            <a:off x="404018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auto">
          <a:xfrm>
            <a:off x="218209" y="594358"/>
            <a:ext cx="3605646" cy="1812015"/>
          </a:xfrm>
        </p:spPr>
        <p:txBody>
          <a:bodyPr anchor="ctr" anchorCtr="0"/>
          <a:lstStyle>
            <a:lvl1pPr>
              <a:defRPr sz="3600" b="0">
                <a:solidFill>
                  <a:schemeClr val="bg1"/>
                </a:solidFill>
              </a:defRPr>
            </a:lvl1pPr>
          </a:lstStyle>
          <a:p>
            <a:pPr>
              <a:defRPr/>
            </a:pPr>
            <a:r>
              <a:rPr lang="en-US"/>
              <a:t>Click to edit Master title style</a:t>
            </a:r>
          </a:p>
        </p:txBody>
      </p:sp>
      <p:sp>
        <p:nvSpPr>
          <p:cNvPr id="3" name="Content Placeholder 2"/>
          <p:cNvSpPr>
            <a:spLocks noGrp="1"/>
          </p:cNvSpPr>
          <p:nvPr>
            <p:ph idx="1"/>
          </p:nvPr>
        </p:nvSpPr>
        <p:spPr bwMode="auto">
          <a:xfrm>
            <a:off x="4320295" y="594358"/>
            <a:ext cx="7577296" cy="5710845"/>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4" name="Text Placeholder 3"/>
          <p:cNvSpPr>
            <a:spLocks noGrp="1"/>
          </p:cNvSpPr>
          <p:nvPr>
            <p:ph type="body" sz="half" idx="2"/>
          </p:nvPr>
        </p:nvSpPr>
        <p:spPr bwMode="auto">
          <a:xfrm>
            <a:off x="218209" y="2406374"/>
            <a:ext cx="3605646" cy="3898830"/>
          </a:xfrm>
        </p:spPr>
        <p:txBody>
          <a:bodyPr lIns="91440" rIns="91440">
            <a:normAutofit/>
          </a:bodyPr>
          <a:lstStyle>
            <a:lvl1pPr marL="0" indent="0">
              <a:buNone/>
              <a:defRPr sz="15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Click to edit Master text styles</a:t>
            </a:r>
            <a:endParaRPr/>
          </a:p>
        </p:txBody>
      </p:sp>
      <p:sp>
        <p:nvSpPr>
          <p:cNvPr id="7" name="Slide Number Placeholder 5"/>
          <p:cNvSpPr>
            <a:spLocks noGrp="1"/>
          </p:cNvSpPr>
          <p:nvPr>
            <p:ph type="sldNum" sz="quarter" idx="10"/>
          </p:nvPr>
        </p:nvSpPr>
        <p:spPr bwMode="auto"/>
        <p:txBody>
          <a:bodyPr/>
          <a:lstStyle>
            <a:lvl1pPr algn="r">
              <a:defRPr sz="1050">
                <a:solidFill>
                  <a:schemeClr val="tx1"/>
                </a:solidFill>
              </a:defRPr>
            </a:lvl1pPr>
          </a:lstStyle>
          <a:p>
            <a:pPr>
              <a:defRPr/>
            </a:pPr>
            <a:fld id="{3B4C072F-CBA2-45F6-95CB-89F7CA44F4B1}" type="slidenum">
              <a:rPr lang="en-GB"/>
              <a:t>‹#›</a:t>
            </a:fld>
            <a:endParaRPr lang="en-GB"/>
          </a:p>
        </p:txBody>
      </p:sp>
      <p:sp>
        <p:nvSpPr>
          <p:cNvPr id="8" name="Footer Placeholder 4"/>
          <p:cNvSpPr>
            <a:spLocks noGrp="1"/>
          </p:cNvSpPr>
          <p:nvPr>
            <p:ph type="ftr" sz="quarter" idx="11"/>
          </p:nvPr>
        </p:nvSpPr>
        <p:spPr bwMode="auto">
          <a:xfrm>
            <a:off x="0" y="6305550"/>
            <a:ext cx="4103688" cy="519113"/>
          </a:xfrm>
        </p:spPr>
        <p:txBody>
          <a:bodyPr/>
          <a:lstStyle>
            <a:lvl1pPr algn="ctr">
              <a:defRPr sz="1000" cap="all">
                <a:solidFill>
                  <a:schemeClr val="bg1"/>
                </a:solidFill>
              </a:defRPr>
            </a:lvl1pPr>
          </a:lstStyle>
          <a:p>
            <a:pPr>
              <a:defRPr/>
            </a:pPr>
            <a:r>
              <a:rPr lang="ru-RU"/>
              <a:t> Европейска Рамка на дигиталните компетентности</a:t>
            </a:r>
            <a:br>
              <a:rPr lang="en-GB"/>
            </a:br>
            <a:r>
              <a:rPr lang="ru-RU"/>
              <a:t>с петте области на дигитална компетентност и 21 дигитални умения/ компетентности (DigComp 2.1)</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type="picTx" preserve="1" userDrawn="1">
  <p:cSld name="Picture with Caption">
    <p:spTree>
      <p:nvGrpSpPr>
        <p:cNvPr id="1" name=""/>
        <p:cNvGrpSpPr/>
        <p:nvPr/>
      </p:nvGrpSpPr>
      <p:grpSpPr bwMode="auto">
        <a:xfrm>
          <a:off x="0" y="0"/>
          <a:ext cx="0" cy="0"/>
          <a:chOff x="0" y="0"/>
          <a:chExt cx="0" cy="0"/>
        </a:xfrm>
      </p:grpSpPr>
      <p:sp>
        <p:nvSpPr>
          <p:cNvPr id="5" name="Rectangle 4"/>
          <p:cNvSpPr/>
          <p:nvPr/>
        </p:nvSpPr>
        <p:spPr bwMode="auto">
          <a:xfrm>
            <a:off x="0" y="4953000"/>
            <a:ext cx="12188825" cy="1905000"/>
          </a:xfrm>
          <a:prstGeom prst="rect">
            <a:avLst/>
          </a:prstGeom>
          <a:solidFill>
            <a:srgbClr val="256C8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bwMode="auto">
          <a:xfrm>
            <a:off x="0" y="4914900"/>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auto">
          <a:xfrm>
            <a:off x="1097280" y="5074920"/>
            <a:ext cx="10113264" cy="822960"/>
          </a:xfrm>
        </p:spPr>
        <p:txBody>
          <a:bodyPr tIns="0" bIns="0">
            <a:noAutofit/>
          </a:bodyPr>
          <a:lstStyle>
            <a:lvl1pPr>
              <a:defRPr sz="3600" b="0">
                <a:solidFill>
                  <a:schemeClr val="bg1"/>
                </a:solidFill>
              </a:defRPr>
            </a:lvl1pPr>
          </a:lstStyle>
          <a:p>
            <a:pPr>
              <a:defRPr/>
            </a:pPr>
            <a:r>
              <a:rPr lang="en-US"/>
              <a:t>Click to edit Master title style</a:t>
            </a:r>
          </a:p>
        </p:txBody>
      </p:sp>
      <p:sp>
        <p:nvSpPr>
          <p:cNvPr id="3" name="Picture Placeholder 2"/>
          <p:cNvSpPr>
            <a:spLocks noGrp="1" noChangeAspect="1"/>
          </p:cNvSpPr>
          <p:nvPr>
            <p:ph type="pic" idx="1"/>
          </p:nvPr>
        </p:nvSpPr>
        <p:spPr bwMode="auto">
          <a:xfrm>
            <a:off x="15" y="0"/>
            <a:ext cx="12191985" cy="4915076"/>
          </a:xfrm>
          <a:prstGeom prst="rect">
            <a:avLst/>
          </a:prstGeom>
          <a:blipFill>
            <a:blip r:embed="rId2"/>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defRPr/>
            </a:pPr>
            <a:r>
              <a:rPr lang="en-US"/>
              <a:t>Click icon to add picture</a:t>
            </a:r>
          </a:p>
        </p:txBody>
      </p:sp>
      <p:sp>
        <p:nvSpPr>
          <p:cNvPr id="4" name="Text Placeholder 3"/>
          <p:cNvSpPr>
            <a:spLocks noGrp="1"/>
          </p:cNvSpPr>
          <p:nvPr>
            <p:ph type="body" sz="half" idx="2"/>
          </p:nvPr>
        </p:nvSpPr>
        <p:spPr bwMode="auto">
          <a:xfrm>
            <a:off x="1097280" y="5907023"/>
            <a:ext cx="10113264" cy="594360"/>
          </a:xfrm>
        </p:spPr>
        <p:txBody>
          <a:bodyPr lIns="91440" tIns="0" rIns="91440" bIns="0">
            <a:normAutofit/>
          </a:bodyPr>
          <a:lstStyle>
            <a:lvl1pPr marL="0" indent="0" algn="ctr">
              <a:spcBef>
                <a:spcPts val="0"/>
              </a:spcBef>
              <a:spcAft>
                <a:spcPts val="600"/>
              </a:spcAft>
              <a:buNone/>
              <a:defRPr sz="15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Click to edit Master text styles</a:t>
            </a:r>
            <a:endParaRPr/>
          </a:p>
        </p:txBody>
      </p:sp>
      <p:sp>
        <p:nvSpPr>
          <p:cNvPr id="7" name="Footer Placeholder 4"/>
          <p:cNvSpPr>
            <a:spLocks noGrp="1"/>
          </p:cNvSpPr>
          <p:nvPr>
            <p:ph type="ftr" sz="quarter" idx="10"/>
          </p:nvPr>
        </p:nvSpPr>
        <p:spPr bwMode="auto"/>
        <p:txBody>
          <a:bodyPr/>
          <a:lstStyle>
            <a:lvl1pPr algn="ctr">
              <a:defRPr sz="1000" cap="all">
                <a:solidFill>
                  <a:schemeClr val="bg1"/>
                </a:solidFill>
              </a:defRPr>
            </a:lvl1p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sp>
        <p:nvSpPr>
          <p:cNvPr id="8" name="Slide Number Placeholder 5"/>
          <p:cNvSpPr>
            <a:spLocks noGrp="1"/>
          </p:cNvSpPr>
          <p:nvPr>
            <p:ph type="sldNum" sz="quarter" idx="11"/>
          </p:nvPr>
        </p:nvSpPr>
        <p:spPr bwMode="auto"/>
        <p:txBody>
          <a:bodyPr/>
          <a:lstStyle>
            <a:lvl1pPr algn="r">
              <a:defRPr sz="1050">
                <a:solidFill>
                  <a:schemeClr val="bg1"/>
                </a:solidFill>
              </a:defRPr>
            </a:lvl1pPr>
          </a:lstStyle>
          <a:p>
            <a:pPr>
              <a:defRPr/>
            </a:pPr>
            <a:fld id="{BE4BD8AB-2F22-4CB9-94B9-3B7251888219}" type="slidenum">
              <a:rPr lang="en-GB"/>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7" name="Rectangle 6"/>
          <p:cNvSpPr/>
          <p:nvPr userDrawn="1"/>
        </p:nvSpPr>
        <p:spPr bwMode="auto">
          <a:xfrm>
            <a:off x="0" y="6400800"/>
            <a:ext cx="12192000" cy="457200"/>
          </a:xfrm>
          <a:prstGeom prst="rect">
            <a:avLst/>
          </a:prstGeom>
          <a:solidFill>
            <a:srgbClr val="256C8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bwMode="auto">
          <a:xfrm>
            <a:off x="0" y="6334125"/>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bwMode="auto">
          <a:xfrm>
            <a:off x="0" y="0"/>
            <a:ext cx="12192000" cy="1450975"/>
          </a:xfrm>
          <a:prstGeom prst="rect">
            <a:avLst/>
          </a:prstGeom>
        </p:spPr>
        <p:txBody>
          <a:bodyPr vert="horz" lIns="91440" tIns="45720" rIns="91440" bIns="45720" rtlCol="0" anchor="b">
            <a:normAutofit/>
          </a:bodyPr>
          <a:lstStyle/>
          <a:p>
            <a:pPr>
              <a:defRPr/>
            </a:pPr>
            <a:r>
              <a:rPr lang="en-US"/>
              <a:t>Click to edit Master title style</a:t>
            </a:r>
          </a:p>
        </p:txBody>
      </p:sp>
      <p:sp>
        <p:nvSpPr>
          <p:cNvPr id="1029" name="Text Placeholder 2"/>
          <p:cNvSpPr>
            <a:spLocks noGrp="1"/>
          </p:cNvSpPr>
          <p:nvPr>
            <p:ph type="body" idx="1"/>
          </p:nvPr>
        </p:nvSpPr>
        <p:spPr bwMode="auto">
          <a:xfrm>
            <a:off x="0" y="1620838"/>
            <a:ext cx="12192000" cy="4679950"/>
          </a:xfrm>
          <a:prstGeom prst="rect">
            <a:avLst/>
          </a:prstGeom>
          <a:noFill/>
          <a:ln>
            <a:noFill/>
          </a:ln>
        </p:spPr>
        <p:txBody>
          <a:bodyPr vert="horz" wrap="square" lIns="72000" tIns="72000" rIns="72000" bIns="72000" numCol="1" anchor="t" anchorCtr="0" compatLnSpc="1">
            <a:prstTxWarp prst="textNoShape">
              <a:avLst/>
            </a:prstTxWarp>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1" name="Footer Placeholder 4"/>
          <p:cNvSpPr>
            <a:spLocks noGrp="1"/>
          </p:cNvSpPr>
          <p:nvPr>
            <p:ph type="ftr" sz="quarter" idx="3"/>
          </p:nvPr>
        </p:nvSpPr>
        <p:spPr bwMode="auto">
          <a:xfrm>
            <a:off x="0" y="6459538"/>
            <a:ext cx="10671175" cy="365125"/>
          </a:xfrm>
          <a:prstGeom prst="rect">
            <a:avLst/>
          </a:prstGeom>
        </p:spPr>
        <p:txBody>
          <a:bodyPr vert="horz" lIns="36000" tIns="36000" rIns="36000" bIns="36000" rtlCol="0" anchor="ctr"/>
          <a:lstStyle>
            <a:lvl1pPr algn="ctr">
              <a:spcBef>
                <a:spcPts val="0"/>
              </a:spcBef>
              <a:spcAft>
                <a:spcPts val="0"/>
              </a:spcAft>
              <a:defRPr sz="1000" cap="all">
                <a:solidFill>
                  <a:schemeClr val="bg1"/>
                </a:solidFill>
                <a:latin typeface="+mn-lt"/>
              </a:defRPr>
            </a:lvl1p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sp>
        <p:nvSpPr>
          <p:cNvPr id="12" name="Slide Number Placeholder 5"/>
          <p:cNvSpPr>
            <a:spLocks noGrp="1"/>
          </p:cNvSpPr>
          <p:nvPr>
            <p:ph type="sldNum" sz="quarter" idx="4"/>
          </p:nvPr>
        </p:nvSpPr>
        <p:spPr bwMode="auto">
          <a:xfrm>
            <a:off x="10866438" y="6459538"/>
            <a:ext cx="1312862" cy="365125"/>
          </a:xfrm>
          <a:prstGeom prst="rect">
            <a:avLst/>
          </a:prstGeom>
        </p:spPr>
        <p:txBody>
          <a:bodyPr vert="horz" lIns="91440" tIns="45720" rIns="91440" bIns="45720" rtlCol="0" anchor="ctr"/>
          <a:lstStyle>
            <a:lvl1pPr algn="r">
              <a:spcBef>
                <a:spcPts val="0"/>
              </a:spcBef>
              <a:spcAft>
                <a:spcPts val="0"/>
              </a:spcAft>
              <a:defRPr sz="1050">
                <a:solidFill>
                  <a:schemeClr val="bg1"/>
                </a:solidFill>
                <a:latin typeface="+mn-lt"/>
              </a:defRPr>
            </a:lvl1pPr>
          </a:lstStyle>
          <a:p>
            <a:pPr>
              <a:defRPr/>
            </a:pPr>
            <a:fld id="{9BE8E2A1-9E2A-44C8-B01C-B7C500DBAB30}" type="slidenum">
              <a:rPr lang="en-GB"/>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a:lnSpc>
          <a:spcPct val="85000"/>
        </a:lnSpc>
        <a:spcBef>
          <a:spcPts val="0"/>
        </a:spcBef>
        <a:spcAft>
          <a:spcPts val="0"/>
        </a:spcAft>
        <a:defRPr sz="4800" spc="-50">
          <a:solidFill>
            <a:schemeClr val="tx1"/>
          </a:solidFill>
          <a:latin typeface="+mj-lt"/>
          <a:ea typeface="+mj-ea"/>
          <a:cs typeface="+mj-cs"/>
        </a:defRPr>
      </a:lvl1pPr>
      <a:lvl2pPr algn="ctr">
        <a:lnSpc>
          <a:spcPct val="85000"/>
        </a:lnSpc>
        <a:spcBef>
          <a:spcPts val="0"/>
        </a:spcBef>
        <a:spcAft>
          <a:spcPts val="0"/>
        </a:spcAft>
        <a:defRPr sz="4800">
          <a:solidFill>
            <a:schemeClr val="tx1"/>
          </a:solidFill>
          <a:latin typeface="Calibri"/>
        </a:defRPr>
      </a:lvl2pPr>
      <a:lvl3pPr algn="ctr">
        <a:lnSpc>
          <a:spcPct val="85000"/>
        </a:lnSpc>
        <a:spcBef>
          <a:spcPts val="0"/>
        </a:spcBef>
        <a:spcAft>
          <a:spcPts val="0"/>
        </a:spcAft>
        <a:defRPr sz="4800">
          <a:solidFill>
            <a:schemeClr val="tx1"/>
          </a:solidFill>
          <a:latin typeface="Calibri"/>
        </a:defRPr>
      </a:lvl3pPr>
      <a:lvl4pPr algn="ctr">
        <a:lnSpc>
          <a:spcPct val="85000"/>
        </a:lnSpc>
        <a:spcBef>
          <a:spcPts val="0"/>
        </a:spcBef>
        <a:spcAft>
          <a:spcPts val="0"/>
        </a:spcAft>
        <a:defRPr sz="4800">
          <a:solidFill>
            <a:schemeClr val="tx1"/>
          </a:solidFill>
          <a:latin typeface="Calibri"/>
        </a:defRPr>
      </a:lvl4pPr>
      <a:lvl5pPr algn="ctr">
        <a:lnSpc>
          <a:spcPct val="85000"/>
        </a:lnSpc>
        <a:spcBef>
          <a:spcPts val="0"/>
        </a:spcBef>
        <a:spcAft>
          <a:spcPts val="0"/>
        </a:spcAft>
        <a:defRPr sz="4800">
          <a:solidFill>
            <a:schemeClr val="tx1"/>
          </a:solidFill>
          <a:latin typeface="Calibri"/>
        </a:defRPr>
      </a:lvl5pPr>
      <a:lvl6pPr marL="457200" algn="ctr">
        <a:lnSpc>
          <a:spcPct val="85000"/>
        </a:lnSpc>
        <a:spcBef>
          <a:spcPts val="0"/>
        </a:spcBef>
        <a:spcAft>
          <a:spcPts val="0"/>
        </a:spcAft>
        <a:defRPr sz="4800">
          <a:solidFill>
            <a:schemeClr val="tx1"/>
          </a:solidFill>
          <a:latin typeface="Calibri"/>
        </a:defRPr>
      </a:lvl6pPr>
      <a:lvl7pPr marL="914400" algn="ctr">
        <a:lnSpc>
          <a:spcPct val="85000"/>
        </a:lnSpc>
        <a:spcBef>
          <a:spcPts val="0"/>
        </a:spcBef>
        <a:spcAft>
          <a:spcPts val="0"/>
        </a:spcAft>
        <a:defRPr sz="4800">
          <a:solidFill>
            <a:schemeClr val="tx1"/>
          </a:solidFill>
          <a:latin typeface="Calibri"/>
        </a:defRPr>
      </a:lvl7pPr>
      <a:lvl8pPr marL="1371600" algn="ctr">
        <a:lnSpc>
          <a:spcPct val="85000"/>
        </a:lnSpc>
        <a:spcBef>
          <a:spcPts val="0"/>
        </a:spcBef>
        <a:spcAft>
          <a:spcPts val="0"/>
        </a:spcAft>
        <a:defRPr sz="4800">
          <a:solidFill>
            <a:schemeClr val="tx1"/>
          </a:solidFill>
          <a:latin typeface="Calibri"/>
        </a:defRPr>
      </a:lvl8pPr>
      <a:lvl9pPr marL="1828800" algn="ctr">
        <a:lnSpc>
          <a:spcPct val="85000"/>
        </a:lnSpc>
        <a:spcBef>
          <a:spcPts val="0"/>
        </a:spcBef>
        <a:spcAft>
          <a:spcPts val="0"/>
        </a:spcAft>
        <a:defRPr sz="4800">
          <a:solidFill>
            <a:schemeClr val="tx1"/>
          </a:solidFill>
          <a:latin typeface="Calibri"/>
        </a:defRPr>
      </a:lvl9pPr>
    </p:titleStyle>
    <p:bodyStyle>
      <a:lvl1pPr marL="90488" indent="-144000" algn="l">
        <a:lnSpc>
          <a:spcPct val="90000"/>
        </a:lnSpc>
        <a:spcBef>
          <a:spcPts val="1200"/>
        </a:spcBef>
        <a:spcAft>
          <a:spcPts val="200"/>
        </a:spcAft>
        <a:buClr>
          <a:schemeClr val="accent1"/>
        </a:buClr>
        <a:buSzPct val="100000"/>
        <a:buFont typeface="Arial"/>
        <a:buChar char="•"/>
        <a:defRPr sz="2800">
          <a:solidFill>
            <a:schemeClr val="tx1"/>
          </a:solidFill>
          <a:latin typeface="+mn-lt"/>
          <a:ea typeface="+mn-ea"/>
          <a:cs typeface="+mn-cs"/>
        </a:defRPr>
      </a:lvl1pPr>
      <a:lvl2pPr marL="382588" indent="-182563" algn="l">
        <a:lnSpc>
          <a:spcPct val="90000"/>
        </a:lnSpc>
        <a:spcBef>
          <a:spcPts val="200"/>
        </a:spcBef>
        <a:spcAft>
          <a:spcPts val="400"/>
        </a:spcAft>
        <a:buClr>
          <a:schemeClr val="accent1"/>
        </a:buClr>
        <a:buFont typeface="Arial"/>
        <a:buChar char="•"/>
        <a:defRPr sz="2400">
          <a:solidFill>
            <a:schemeClr val="tx1"/>
          </a:solidFill>
          <a:latin typeface="+mn-lt"/>
          <a:ea typeface="+mn-ea"/>
          <a:cs typeface="+mn-cs"/>
        </a:defRPr>
      </a:lvl2pPr>
      <a:lvl3pPr marL="566738" indent="-182563" algn="l">
        <a:lnSpc>
          <a:spcPct val="90000"/>
        </a:lnSpc>
        <a:spcBef>
          <a:spcPts val="200"/>
        </a:spcBef>
        <a:spcAft>
          <a:spcPts val="400"/>
        </a:spcAft>
        <a:buClr>
          <a:schemeClr val="accent1"/>
        </a:buClr>
        <a:buFont typeface="Arial"/>
        <a:buChar char="•"/>
        <a:defRPr>
          <a:solidFill>
            <a:schemeClr val="tx1"/>
          </a:solidFill>
          <a:latin typeface="+mn-lt"/>
          <a:ea typeface="+mn-ea"/>
          <a:cs typeface="+mn-cs"/>
        </a:defRPr>
      </a:lvl3pPr>
      <a:lvl4pPr marL="749300" indent="-182563" algn="l">
        <a:lnSpc>
          <a:spcPct val="90000"/>
        </a:lnSpc>
        <a:spcBef>
          <a:spcPts val="200"/>
        </a:spcBef>
        <a:spcAft>
          <a:spcPts val="400"/>
        </a:spcAft>
        <a:buClr>
          <a:schemeClr val="accent1"/>
        </a:buClr>
        <a:buFont typeface="Arial"/>
        <a:buChar char="•"/>
        <a:defRPr>
          <a:solidFill>
            <a:schemeClr val="tx1"/>
          </a:solidFill>
          <a:latin typeface="+mn-lt"/>
          <a:ea typeface="+mn-ea"/>
          <a:cs typeface="+mn-cs"/>
        </a:defRPr>
      </a:lvl4pPr>
      <a:lvl5pPr marL="931863" indent="-182563" algn="l">
        <a:lnSpc>
          <a:spcPct val="90000"/>
        </a:lnSpc>
        <a:spcBef>
          <a:spcPts val="200"/>
        </a:spcBef>
        <a:spcAft>
          <a:spcPts val="400"/>
        </a:spcAft>
        <a:buClr>
          <a:schemeClr val="accent1"/>
        </a:buClr>
        <a:buFont typeface="Arial"/>
        <a:buChar char="•"/>
        <a:defRPr>
          <a:solidFill>
            <a:schemeClr val="tx1"/>
          </a:solidFill>
          <a:latin typeface="+mn-lt"/>
          <a:ea typeface="+mn-ea"/>
          <a:cs typeface="+mn-cs"/>
        </a:defRPr>
      </a:lvl5pPr>
      <a:lvl6pPr marL="11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cs typeface="+mn-cs"/>
        </a:defRPr>
      </a:lvl6pPr>
      <a:lvl7pPr marL="13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cs typeface="+mn-cs"/>
        </a:defRPr>
      </a:lvl7pPr>
      <a:lvl8pPr marL="15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cs typeface="+mn-cs"/>
        </a:defRPr>
      </a:lvl8pPr>
      <a:lvl9pPr marL="17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online-python.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python.org/downloads/"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ctrTitle"/>
          </p:nvPr>
        </p:nvSpPr>
        <p:spPr bwMode="auto"/>
        <p:txBody>
          <a:bodyPr/>
          <a:lstStyle/>
          <a:p>
            <a:pPr>
              <a:defRPr/>
            </a:pPr>
            <a:r>
              <a:rPr lang="bg-BG" dirty="0">
                <a:latin typeface="+mn-lt"/>
              </a:rPr>
              <a:t>Тема 3.4. Програмиране</a:t>
            </a:r>
            <a:endParaRPr lang="en-US" dirty="0">
              <a:latin typeface="+mn-lt"/>
            </a:endParaRPr>
          </a:p>
        </p:txBody>
      </p:sp>
      <p:sp>
        <p:nvSpPr>
          <p:cNvPr id="6" name="Subtitle 5"/>
          <p:cNvSpPr>
            <a:spLocks noGrp="1"/>
          </p:cNvSpPr>
          <p:nvPr>
            <p:ph type="subTitle" idx="1"/>
          </p:nvPr>
        </p:nvSpPr>
        <p:spPr bwMode="auto"/>
        <p:txBody>
          <a:bodyPr/>
          <a:lstStyle/>
          <a:p>
            <a:pPr>
              <a:defRPr/>
            </a:pPr>
            <a:r>
              <a:rPr lang="bg-BG"/>
              <a:t>Мултимедийна презентация</a:t>
            </a:r>
            <a:endParaRPr lang="en-US"/>
          </a:p>
        </p:txBody>
      </p:sp>
      <p:sp>
        <p:nvSpPr>
          <p:cNvPr id="4" name="Footer Placeholder 3"/>
          <p:cNvSpPr>
            <a:spLocks noGrp="1"/>
          </p:cNvSpPr>
          <p:nvPr>
            <p:ph type="ftr" sz="quarter" idx="11"/>
          </p:nvPr>
        </p:nvSpPr>
        <p:spPr bwMode="auto"/>
        <p:txBody>
          <a:bodyPr/>
          <a:lstStyle/>
          <a:p>
            <a:pPr>
              <a:defRPr/>
            </a:pPr>
            <a:r>
              <a:rPr lang="ru-RU" dirty="0"/>
              <a:t> </a:t>
            </a:r>
            <a:r>
              <a:rPr lang="ru-RU" dirty="0" err="1"/>
              <a:t>Европейска</a:t>
            </a:r>
            <a:r>
              <a:rPr lang="ru-RU" dirty="0"/>
              <a:t> Рамка на </a:t>
            </a:r>
            <a:r>
              <a:rPr lang="ru-RU" dirty="0" err="1"/>
              <a:t>дигиталните</a:t>
            </a:r>
            <a:r>
              <a:rPr lang="ru-RU" dirty="0"/>
              <a:t> компетентности с </a:t>
            </a:r>
            <a:r>
              <a:rPr lang="ru-RU" dirty="0" err="1"/>
              <a:t>петте</a:t>
            </a:r>
            <a:r>
              <a:rPr lang="ru-RU" dirty="0"/>
              <a:t> области на </a:t>
            </a:r>
            <a:r>
              <a:rPr lang="ru-RU" dirty="0" err="1"/>
              <a:t>дигитална</a:t>
            </a:r>
            <a:r>
              <a:rPr lang="ru-RU" dirty="0"/>
              <a:t> </a:t>
            </a:r>
            <a:r>
              <a:rPr lang="ru-RU" dirty="0" err="1"/>
              <a:t>компетентност</a:t>
            </a:r>
            <a:br>
              <a:rPr lang="en-GB" dirty="0"/>
            </a:br>
            <a:r>
              <a:rPr lang="ru-RU" dirty="0"/>
              <a:t>и 21 </a:t>
            </a:r>
            <a:r>
              <a:rPr lang="ru-RU" dirty="0" err="1"/>
              <a:t>дигитални</a:t>
            </a:r>
            <a:r>
              <a:rPr lang="ru-RU" dirty="0"/>
              <a:t> умения/ компетентности (</a:t>
            </a:r>
            <a:r>
              <a:rPr lang="ru-RU" dirty="0" err="1"/>
              <a:t>DigComp</a:t>
            </a:r>
            <a:r>
              <a:rPr lang="ru-RU" dirty="0"/>
              <a:t> 2.1)</a:t>
            </a:r>
            <a:endParaRPr dirty="0"/>
          </a:p>
        </p:txBody>
      </p:sp>
    </p:spTree>
  </p:cSld>
  <p:clrMapOvr>
    <a:masterClrMapping/>
  </p:clrMapOvr>
  <mc:AlternateContent xmlns:mc="http://schemas.openxmlformats.org/markup-compatibility/2006">
    <mc:Choice xmlns:p14="http://schemas.microsoft.com/office/powerpoint/2010/main" Requires="p14">
      <p:transition spd="slow" p14:dur="2000" advTm="6693"/>
    </mc:Choice>
    <mc:Fallback>
      <p:transition spd="slow" advTm="669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p:txBody>
          <a:bodyPr/>
          <a:lstStyle/>
          <a:p>
            <a:r>
              <a:rPr lang="bg-BG" dirty="0">
                <a:latin typeface="+mn-lt"/>
              </a:rPr>
              <a:t>Задача №1 – Реализация на първа програма </a:t>
            </a:r>
            <a:endParaRPr lang="en-BG" dirty="0">
              <a:latin typeface="+mn-lt"/>
            </a:endParaRPr>
          </a:p>
        </p:txBody>
      </p:sp>
      <p:sp>
        <p:nvSpPr>
          <p:cNvPr id="3" name="Content Placeholder 2">
            <a:extLst>
              <a:ext uri="{FF2B5EF4-FFF2-40B4-BE49-F238E27FC236}">
                <a16:creationId xmlns:a16="http://schemas.microsoft.com/office/drawing/2014/main" id="{939848DE-23CA-0A41-0342-528708733B54}"/>
              </a:ext>
            </a:extLst>
          </p:cNvPr>
          <p:cNvSpPr>
            <a:spLocks noGrp="1"/>
          </p:cNvSpPr>
          <p:nvPr>
            <p:ph idx="1"/>
          </p:nvPr>
        </p:nvSpPr>
        <p:spPr>
          <a:xfrm>
            <a:off x="0" y="1620838"/>
            <a:ext cx="4943872" cy="4679950"/>
          </a:xfrm>
        </p:spPr>
        <p:txBody>
          <a:bodyPr/>
          <a:lstStyle/>
          <a:p>
            <a:pPr marL="0" indent="0">
              <a:buNone/>
            </a:pPr>
            <a:r>
              <a:rPr lang="bg-BG" sz="1800" dirty="0">
                <a:effectLst/>
                <a:ea typeface="Times New Roman" panose="02020603050405020304" pitchFamily="18" charset="0"/>
              </a:rPr>
              <a:t>Създайте програма на програмния език </a:t>
            </a:r>
            <a:r>
              <a:rPr lang="en-US" sz="1800" dirty="0">
                <a:effectLst/>
                <a:ea typeface="Times New Roman" panose="02020603050405020304" pitchFamily="18" charset="0"/>
              </a:rPr>
              <a:t>Python</a:t>
            </a:r>
            <a:r>
              <a:rPr lang="bg-BG" sz="1800" dirty="0">
                <a:effectLst/>
                <a:ea typeface="Times New Roman" panose="02020603050405020304" pitchFamily="18" charset="0"/>
              </a:rPr>
              <a:t>, която извежда като съобщение в конзолата „Браво, ти написа и стартира първата си програма успешно!“</a:t>
            </a:r>
            <a:endParaRPr lang="en-BG" sz="1800" dirty="0">
              <a:effectLst/>
              <a:ea typeface="Times New Roman" panose="02020603050405020304" pitchFamily="18" charset="0"/>
            </a:endParaRPr>
          </a:p>
          <a:p>
            <a:pPr marL="0" indent="0">
              <a:buNone/>
            </a:pPr>
            <a:endParaRPr lang="bg-BG" sz="1800" dirty="0">
              <a:effectLst/>
              <a:ea typeface="Times New Roman" panose="02020603050405020304" pitchFamily="18" charset="0"/>
            </a:endParaRPr>
          </a:p>
          <a:p>
            <a:pPr marL="0" indent="0">
              <a:buNone/>
            </a:pPr>
            <a:r>
              <a:rPr lang="bg-BG" sz="1800" dirty="0">
                <a:effectLst/>
                <a:ea typeface="Times New Roman" panose="02020603050405020304" pitchFamily="18" charset="0"/>
              </a:rPr>
              <a:t>Решение:</a:t>
            </a:r>
            <a:endParaRPr lang="en-BG" sz="1800" dirty="0">
              <a:effectLst/>
              <a:ea typeface="Times New Roman" panose="02020603050405020304" pitchFamily="18" charset="0"/>
            </a:endParaRPr>
          </a:p>
          <a:p>
            <a:pPr marL="0" indent="0">
              <a:buNone/>
            </a:pPr>
            <a:r>
              <a:rPr lang="bg-BG" sz="1800" dirty="0">
                <a:effectLst/>
                <a:ea typeface="Times New Roman" panose="02020603050405020304" pitchFamily="18" charset="0"/>
              </a:rPr>
              <a:t>За да осъществим това действие, ще използваме вградената функция </a:t>
            </a:r>
            <a:r>
              <a:rPr lang="en-US" sz="1800" dirty="0">
                <a:effectLst/>
                <a:ea typeface="Times New Roman" panose="02020603050405020304" pitchFamily="18" charset="0"/>
              </a:rPr>
              <a:t>print(),</a:t>
            </a:r>
            <a:r>
              <a:rPr lang="bg-BG" sz="1800" dirty="0">
                <a:effectLst/>
                <a:ea typeface="Times New Roman" panose="02020603050405020304" pitchFamily="18" charset="0"/>
              </a:rPr>
              <a:t> като вътре в нея въведем посоченото изречение, оградено в двойни кавички. След това натискаме върху бутона </a:t>
            </a:r>
            <a:r>
              <a:rPr lang="en-US" sz="1800" dirty="0">
                <a:effectLst/>
                <a:ea typeface="Times New Roman" panose="02020603050405020304" pitchFamily="18" charset="0"/>
              </a:rPr>
              <a:t>“Run” </a:t>
            </a:r>
            <a:r>
              <a:rPr lang="en-US" sz="1800" dirty="0" err="1">
                <a:effectLst/>
                <a:ea typeface="Times New Roman" panose="02020603050405020304" pitchFamily="18" charset="0"/>
              </a:rPr>
              <a:t>и</a:t>
            </a:r>
            <a:r>
              <a:rPr lang="bg-BG" sz="1800" dirty="0">
                <a:effectLst/>
                <a:ea typeface="Times New Roman" panose="02020603050405020304" pitchFamily="18" charset="0"/>
              </a:rPr>
              <a:t> съобщението се визуализира в конзолата.</a:t>
            </a:r>
            <a:endParaRPr lang="en-BG" sz="1800" dirty="0">
              <a:effectLst/>
              <a:ea typeface="Times New Roman" panose="02020603050405020304" pitchFamily="18" charset="0"/>
            </a:endParaRPr>
          </a:p>
          <a:p>
            <a:pPr marL="0" indent="0">
              <a:buNone/>
            </a:pPr>
            <a:endParaRPr lang="en-BG" dirty="0"/>
          </a:p>
        </p:txBody>
      </p:sp>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6" name="Picture 5" descr="A screenshot of a computer&#10;&#10;Description automatically generated">
            <a:extLst>
              <a:ext uri="{FF2B5EF4-FFF2-40B4-BE49-F238E27FC236}">
                <a16:creationId xmlns:a16="http://schemas.microsoft.com/office/drawing/2014/main" id="{73C401A8-AE08-A039-990C-D061D517E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5587" y="1458912"/>
            <a:ext cx="6114856" cy="4365104"/>
          </a:xfrm>
          <a:prstGeom prst="rect">
            <a:avLst/>
          </a:prstGeom>
        </p:spPr>
      </p:pic>
    </p:spTree>
    <p:extLst>
      <p:ext uri="{BB962C8B-B14F-4D97-AF65-F5344CB8AC3E}">
        <p14:creationId xmlns:p14="http://schemas.microsoft.com/office/powerpoint/2010/main" val="2732017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a:xfrm>
            <a:off x="1097280" y="5074920"/>
            <a:ext cx="10113264" cy="822960"/>
          </a:xfrm>
        </p:spPr>
        <p:txBody>
          <a:bodyPr anchor="b">
            <a:normAutofit/>
          </a:bodyPr>
          <a:lstStyle/>
          <a:p>
            <a:r>
              <a:rPr lang="bg-BG" dirty="0">
                <a:latin typeface="+mn-lt"/>
              </a:rPr>
              <a:t>3. Първи стъпки в програмирането</a:t>
            </a:r>
            <a:endParaRPr lang="en-BG" dirty="0">
              <a:latin typeface="+mn-lt"/>
            </a:endParaRPr>
          </a:p>
        </p:txBody>
      </p:sp>
      <p:pic>
        <p:nvPicPr>
          <p:cNvPr id="6" name="Content Placeholder 5" descr="A computer desk with two monitors&#10;&#10;Description automatically generated">
            <a:extLst>
              <a:ext uri="{FF2B5EF4-FFF2-40B4-BE49-F238E27FC236}">
                <a16:creationId xmlns:a16="http://schemas.microsoft.com/office/drawing/2014/main" id="{9325104F-BFA9-896D-1E52-4A6733E9907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p:blipFill>
        <p:spPr>
          <a:xfrm>
            <a:off x="3638469" y="0"/>
            <a:ext cx="4915076" cy="4915076"/>
          </a:xfrm>
          <a:noFill/>
        </p:spPr>
      </p:pic>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a:xfrm>
            <a:off x="539369" y="6309320"/>
            <a:ext cx="10671175" cy="365125"/>
          </a:xfrm>
        </p:spPr>
        <p:txBody>
          <a:bodyPr anchor="ctr">
            <a:normAutofit/>
          </a:bodyPr>
          <a:lstStyle/>
          <a:p>
            <a:pPr>
              <a:spcAft>
                <a:spcPts val="600"/>
              </a:spcAft>
              <a:defRPr/>
            </a:pPr>
            <a:r>
              <a:rPr lang="ru-RU" dirty="0"/>
              <a:t> </a:t>
            </a:r>
            <a:r>
              <a:rPr lang="ru-RU" dirty="0" err="1"/>
              <a:t>Европейска</a:t>
            </a:r>
            <a:r>
              <a:rPr lang="ru-RU" dirty="0"/>
              <a:t> Рамка на </a:t>
            </a:r>
            <a:r>
              <a:rPr lang="ru-RU" dirty="0" err="1"/>
              <a:t>дигиталните</a:t>
            </a:r>
            <a:r>
              <a:rPr lang="ru-RU" dirty="0"/>
              <a:t> компетентности с </a:t>
            </a:r>
            <a:r>
              <a:rPr lang="ru-RU" dirty="0" err="1"/>
              <a:t>петте</a:t>
            </a:r>
            <a:r>
              <a:rPr lang="ru-RU" dirty="0"/>
              <a:t> области на </a:t>
            </a:r>
            <a:r>
              <a:rPr lang="ru-RU" dirty="0" err="1"/>
              <a:t>дигитална</a:t>
            </a:r>
            <a:r>
              <a:rPr lang="ru-RU" dirty="0"/>
              <a:t> </a:t>
            </a:r>
            <a:r>
              <a:rPr lang="ru-RU" dirty="0" err="1"/>
              <a:t>компетентност</a:t>
            </a:r>
            <a:r>
              <a:rPr lang="ru-RU" dirty="0"/>
              <a:t> и 21 </a:t>
            </a:r>
            <a:r>
              <a:rPr lang="ru-RU" dirty="0" err="1"/>
              <a:t>дигитални</a:t>
            </a:r>
            <a:r>
              <a:rPr lang="ru-RU" dirty="0"/>
              <a:t> умения/ компетентности (</a:t>
            </a:r>
            <a:r>
              <a:rPr lang="en-GB" dirty="0" err="1"/>
              <a:t>DigComp</a:t>
            </a:r>
            <a:r>
              <a:rPr lang="en-GB" dirty="0"/>
              <a:t> 2.1)</a:t>
            </a:r>
          </a:p>
        </p:txBody>
      </p:sp>
    </p:spTree>
    <p:extLst>
      <p:ext uri="{BB962C8B-B14F-4D97-AF65-F5344CB8AC3E}">
        <p14:creationId xmlns:p14="http://schemas.microsoft.com/office/powerpoint/2010/main" val="709703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p:txBody>
          <a:bodyPr/>
          <a:lstStyle/>
          <a:p>
            <a:r>
              <a:rPr lang="bg-BG" dirty="0">
                <a:latin typeface="Cambria" panose="02040503050406030204" pitchFamily="18" charset="0"/>
              </a:rPr>
              <a:t>Типове данни</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939848DE-23CA-0A41-0342-528708733B54}"/>
              </a:ext>
            </a:extLst>
          </p:cNvPr>
          <p:cNvSpPr>
            <a:spLocks noGrp="1"/>
          </p:cNvSpPr>
          <p:nvPr>
            <p:ph idx="1"/>
          </p:nvPr>
        </p:nvSpPr>
        <p:spPr>
          <a:xfrm>
            <a:off x="0" y="1620838"/>
            <a:ext cx="6456040" cy="4616474"/>
          </a:xfrm>
        </p:spPr>
        <p:txBody>
          <a:bodyPr/>
          <a:lstStyle/>
          <a:p>
            <a:r>
              <a:rPr lang="bg-BG" dirty="0"/>
              <a:t>Средство за съхраняване и обработка на данните, въведени от програмиста</a:t>
            </a:r>
          </a:p>
          <a:p>
            <a:r>
              <a:rPr lang="bg-BG" dirty="0"/>
              <a:t>Съставни елементи:</a:t>
            </a:r>
          </a:p>
          <a:p>
            <a:pPr lvl="1"/>
            <a:r>
              <a:rPr lang="bg-BG" dirty="0"/>
              <a:t>Име</a:t>
            </a:r>
          </a:p>
          <a:p>
            <a:pPr lvl="1"/>
            <a:r>
              <a:rPr lang="bg-BG" dirty="0"/>
              <a:t>Заделена памет</a:t>
            </a:r>
          </a:p>
          <a:p>
            <a:pPr lvl="1"/>
            <a:r>
              <a:rPr lang="bg-BG" dirty="0"/>
              <a:t>Множество от допустими стойности</a:t>
            </a:r>
          </a:p>
          <a:p>
            <a:pPr lvl="1"/>
            <a:r>
              <a:rPr lang="bg-BG" dirty="0"/>
              <a:t>Допустими операции</a:t>
            </a:r>
          </a:p>
          <a:p>
            <a:r>
              <a:rPr lang="bg-BG" dirty="0"/>
              <a:t>Видове:</a:t>
            </a:r>
          </a:p>
          <a:p>
            <a:pPr lvl="1"/>
            <a:r>
              <a:rPr lang="bg-BG" dirty="0"/>
              <a:t>Примитивни </a:t>
            </a:r>
          </a:p>
          <a:p>
            <a:pPr lvl="1"/>
            <a:r>
              <a:rPr lang="bg-BG" dirty="0"/>
              <a:t>Съставни	</a:t>
            </a:r>
          </a:p>
          <a:p>
            <a:pPr lvl="1"/>
            <a:endParaRPr lang="en-BG" dirty="0"/>
          </a:p>
        </p:txBody>
      </p:sp>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sp>
        <p:nvSpPr>
          <p:cNvPr id="9" name="Oval 8">
            <a:extLst>
              <a:ext uri="{FF2B5EF4-FFF2-40B4-BE49-F238E27FC236}">
                <a16:creationId xmlns:a16="http://schemas.microsoft.com/office/drawing/2014/main" id="{08A01F3D-0DE6-CAB6-A687-659BCA5F8ADE}"/>
              </a:ext>
            </a:extLst>
          </p:cNvPr>
          <p:cNvSpPr/>
          <p:nvPr/>
        </p:nvSpPr>
        <p:spPr>
          <a:xfrm>
            <a:off x="7097309" y="2060848"/>
            <a:ext cx="3240360" cy="3240360"/>
          </a:xfrm>
          <a:prstGeom prst="ellipse">
            <a:avLst/>
          </a:prstGeom>
          <a:noFill/>
          <a:ln w="76200">
            <a:solidFill>
              <a:srgbClr val="E583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G"/>
          </a:p>
        </p:txBody>
      </p:sp>
      <p:sp>
        <p:nvSpPr>
          <p:cNvPr id="10" name="Oval 9">
            <a:extLst>
              <a:ext uri="{FF2B5EF4-FFF2-40B4-BE49-F238E27FC236}">
                <a16:creationId xmlns:a16="http://schemas.microsoft.com/office/drawing/2014/main" id="{04120959-1186-B917-9081-61AF6C981803}"/>
              </a:ext>
            </a:extLst>
          </p:cNvPr>
          <p:cNvSpPr/>
          <p:nvPr/>
        </p:nvSpPr>
        <p:spPr>
          <a:xfrm>
            <a:off x="7709377" y="2672916"/>
            <a:ext cx="2016224" cy="2016224"/>
          </a:xfrm>
          <a:prstGeom prst="ellipse">
            <a:avLst/>
          </a:prstGeom>
          <a:solidFill>
            <a:srgbClr val="266B8D"/>
          </a:solidFill>
          <a:ln>
            <a:solidFill>
              <a:srgbClr val="E583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bg-BG" dirty="0"/>
              <a:t>ТИП ДАННИ</a:t>
            </a:r>
            <a:endParaRPr lang="en-BG" dirty="0"/>
          </a:p>
        </p:txBody>
      </p:sp>
      <p:sp>
        <p:nvSpPr>
          <p:cNvPr id="11" name="Rounded Rectangle 10">
            <a:extLst>
              <a:ext uri="{FF2B5EF4-FFF2-40B4-BE49-F238E27FC236}">
                <a16:creationId xmlns:a16="http://schemas.microsoft.com/office/drawing/2014/main" id="{F40C2254-846B-2D81-0407-DE11BA708E87}"/>
              </a:ext>
            </a:extLst>
          </p:cNvPr>
          <p:cNvSpPr/>
          <p:nvPr/>
        </p:nvSpPr>
        <p:spPr>
          <a:xfrm>
            <a:off x="7392144" y="1772816"/>
            <a:ext cx="2736304" cy="576064"/>
          </a:xfrm>
          <a:prstGeom prst="roundRect">
            <a:avLst/>
          </a:prstGeom>
          <a:solidFill>
            <a:srgbClr val="266B8D"/>
          </a:solidFill>
          <a:ln>
            <a:solidFill>
              <a:srgbClr val="E583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bg-BG" dirty="0"/>
              <a:t>допустими операции</a:t>
            </a:r>
            <a:endParaRPr lang="en-BG" dirty="0"/>
          </a:p>
        </p:txBody>
      </p:sp>
      <p:sp>
        <p:nvSpPr>
          <p:cNvPr id="12" name="Rounded Rectangle 11">
            <a:extLst>
              <a:ext uri="{FF2B5EF4-FFF2-40B4-BE49-F238E27FC236}">
                <a16:creationId xmlns:a16="http://schemas.microsoft.com/office/drawing/2014/main" id="{DD1F819C-6555-201B-B0FA-D011EBC13DDD}"/>
              </a:ext>
            </a:extLst>
          </p:cNvPr>
          <p:cNvSpPr/>
          <p:nvPr/>
        </p:nvSpPr>
        <p:spPr>
          <a:xfrm>
            <a:off x="7392144" y="5031178"/>
            <a:ext cx="2736304" cy="576064"/>
          </a:xfrm>
          <a:prstGeom prst="roundRect">
            <a:avLst/>
          </a:prstGeom>
          <a:solidFill>
            <a:srgbClr val="266B8D"/>
          </a:solidFill>
          <a:ln>
            <a:solidFill>
              <a:srgbClr val="E583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bg-BG" dirty="0"/>
              <a:t>допустими стойности</a:t>
            </a:r>
            <a:endParaRPr lang="en-BG" dirty="0"/>
          </a:p>
        </p:txBody>
      </p:sp>
      <p:sp>
        <p:nvSpPr>
          <p:cNvPr id="13" name="Rounded Rectangle 12">
            <a:extLst>
              <a:ext uri="{FF2B5EF4-FFF2-40B4-BE49-F238E27FC236}">
                <a16:creationId xmlns:a16="http://schemas.microsoft.com/office/drawing/2014/main" id="{8950A046-8C54-5C0E-5349-CD9996435A05}"/>
              </a:ext>
            </a:extLst>
          </p:cNvPr>
          <p:cNvSpPr/>
          <p:nvPr/>
        </p:nvSpPr>
        <p:spPr>
          <a:xfrm>
            <a:off x="9955287" y="3392996"/>
            <a:ext cx="1431776" cy="576064"/>
          </a:xfrm>
          <a:prstGeom prst="roundRect">
            <a:avLst/>
          </a:prstGeom>
          <a:solidFill>
            <a:srgbClr val="266B8D"/>
          </a:solidFill>
          <a:ln>
            <a:solidFill>
              <a:srgbClr val="E583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bg-BG" dirty="0"/>
              <a:t>памет</a:t>
            </a:r>
            <a:endParaRPr lang="en-BG" dirty="0"/>
          </a:p>
        </p:txBody>
      </p:sp>
      <p:sp>
        <p:nvSpPr>
          <p:cNvPr id="14" name="Rounded Rectangle 13">
            <a:extLst>
              <a:ext uri="{FF2B5EF4-FFF2-40B4-BE49-F238E27FC236}">
                <a16:creationId xmlns:a16="http://schemas.microsoft.com/office/drawing/2014/main" id="{82453CF5-FB9C-A380-AAB2-6CD4E0B32FD7}"/>
              </a:ext>
            </a:extLst>
          </p:cNvPr>
          <p:cNvSpPr/>
          <p:nvPr/>
        </p:nvSpPr>
        <p:spPr>
          <a:xfrm>
            <a:off x="6032376" y="3414915"/>
            <a:ext cx="1431776" cy="576064"/>
          </a:xfrm>
          <a:prstGeom prst="roundRect">
            <a:avLst/>
          </a:prstGeom>
          <a:solidFill>
            <a:srgbClr val="266B8D"/>
          </a:solidFill>
          <a:ln>
            <a:solidFill>
              <a:srgbClr val="E583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bg-BG" dirty="0"/>
              <a:t>име</a:t>
            </a:r>
          </a:p>
        </p:txBody>
      </p:sp>
    </p:spTree>
    <p:extLst>
      <p:ext uri="{BB962C8B-B14F-4D97-AF65-F5344CB8AC3E}">
        <p14:creationId xmlns:p14="http://schemas.microsoft.com/office/powerpoint/2010/main" val="2417194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a:xfrm>
            <a:off x="0" y="0"/>
            <a:ext cx="7148885" cy="1450975"/>
          </a:xfrm>
        </p:spPr>
        <p:txBody>
          <a:bodyPr/>
          <a:lstStyle/>
          <a:p>
            <a:r>
              <a:rPr lang="bg-BG" dirty="0">
                <a:latin typeface="Cambria" panose="02040503050406030204" pitchFamily="18" charset="0"/>
              </a:rPr>
              <a:t>Променливи</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939848DE-23CA-0A41-0342-528708733B54}"/>
              </a:ext>
            </a:extLst>
          </p:cNvPr>
          <p:cNvSpPr>
            <a:spLocks noGrp="1"/>
          </p:cNvSpPr>
          <p:nvPr>
            <p:ph idx="1"/>
          </p:nvPr>
        </p:nvSpPr>
        <p:spPr>
          <a:xfrm>
            <a:off x="0" y="1620838"/>
            <a:ext cx="6168008" cy="4679950"/>
          </a:xfrm>
        </p:spPr>
        <p:txBody>
          <a:bodyPr/>
          <a:lstStyle/>
          <a:p>
            <a:r>
              <a:rPr lang="bg-BG" dirty="0"/>
              <a:t>Запазване на стойности, които се променят по време на изпълнение на програмата</a:t>
            </a:r>
          </a:p>
          <a:p>
            <a:r>
              <a:rPr lang="bg-BG" dirty="0"/>
              <a:t>Характеристики:</a:t>
            </a:r>
          </a:p>
          <a:p>
            <a:pPr lvl="1"/>
            <a:r>
              <a:rPr lang="bg-BG" dirty="0"/>
              <a:t>Име – уникален идентификатор в пространството на имената, ограничение в именуването</a:t>
            </a:r>
          </a:p>
          <a:p>
            <a:pPr lvl="1"/>
            <a:r>
              <a:rPr lang="bg-BG" dirty="0"/>
              <a:t>Тип	</a:t>
            </a:r>
          </a:p>
          <a:p>
            <a:pPr lvl="1"/>
            <a:r>
              <a:rPr lang="bg-BG" dirty="0"/>
              <a:t>Стойност</a:t>
            </a:r>
          </a:p>
          <a:p>
            <a:r>
              <a:rPr lang="bg-BG" dirty="0"/>
              <a:t>Дефиниране и инициализиране – посредством оператора „=“</a:t>
            </a:r>
            <a:endParaRPr lang="en-BG" dirty="0"/>
          </a:p>
        </p:txBody>
      </p:sp>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50D82334-529B-3147-3FE2-FFC51EF2357E}"/>
              </a:ext>
            </a:extLst>
          </p:cNvPr>
          <p:cNvPicPr>
            <a:picLocks noChangeAspect="1"/>
          </p:cNvPicPr>
          <p:nvPr/>
        </p:nvPicPr>
        <p:blipFill>
          <a:blip r:embed="rId3"/>
          <a:stretch>
            <a:fillRect/>
          </a:stretch>
        </p:blipFill>
        <p:spPr>
          <a:xfrm>
            <a:off x="7261745" y="89427"/>
            <a:ext cx="4005213" cy="2660289"/>
          </a:xfrm>
          <a:prstGeom prst="rect">
            <a:avLst/>
          </a:prstGeom>
        </p:spPr>
      </p:pic>
      <p:pic>
        <p:nvPicPr>
          <p:cNvPr id="6" name="Picture 5">
            <a:extLst>
              <a:ext uri="{FF2B5EF4-FFF2-40B4-BE49-F238E27FC236}">
                <a16:creationId xmlns:a16="http://schemas.microsoft.com/office/drawing/2014/main" id="{1A52E8D6-D4ED-BB10-FC58-F900E89A8A6B}"/>
              </a:ext>
            </a:extLst>
          </p:cNvPr>
          <p:cNvPicPr>
            <a:picLocks noChangeAspect="1"/>
          </p:cNvPicPr>
          <p:nvPr/>
        </p:nvPicPr>
        <p:blipFill>
          <a:blip r:embed="rId4"/>
          <a:stretch>
            <a:fillRect/>
          </a:stretch>
        </p:blipFill>
        <p:spPr>
          <a:xfrm>
            <a:off x="6888088" y="2781119"/>
            <a:ext cx="4752528" cy="3564396"/>
          </a:xfrm>
          <a:prstGeom prst="rect">
            <a:avLst/>
          </a:prstGeom>
        </p:spPr>
      </p:pic>
    </p:spTree>
    <p:extLst>
      <p:ext uri="{BB962C8B-B14F-4D97-AF65-F5344CB8AC3E}">
        <p14:creationId xmlns:p14="http://schemas.microsoft.com/office/powerpoint/2010/main" val="177507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p:txBody>
          <a:bodyPr/>
          <a:lstStyle/>
          <a:p>
            <a:r>
              <a:rPr lang="bg-BG" dirty="0">
                <a:latin typeface="Cambria" panose="02040503050406030204" pitchFamily="18" charset="0"/>
              </a:rPr>
              <a:t>Оператори за вход и изход</a:t>
            </a: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9E83AA11-CC40-7395-BB7C-63D610851ABA}"/>
              </a:ext>
            </a:extLst>
          </p:cNvPr>
          <p:cNvPicPr>
            <a:picLocks noChangeAspect="1"/>
          </p:cNvPicPr>
          <p:nvPr/>
        </p:nvPicPr>
        <p:blipFill>
          <a:blip r:embed="rId3"/>
          <a:stretch>
            <a:fillRect/>
          </a:stretch>
        </p:blipFill>
        <p:spPr>
          <a:xfrm>
            <a:off x="767408" y="1797050"/>
            <a:ext cx="5041900" cy="3263900"/>
          </a:xfrm>
          <a:prstGeom prst="rect">
            <a:avLst/>
          </a:prstGeom>
        </p:spPr>
      </p:pic>
      <p:cxnSp>
        <p:nvCxnSpPr>
          <p:cNvPr id="7" name="Straight Arrow Connector 6">
            <a:extLst>
              <a:ext uri="{FF2B5EF4-FFF2-40B4-BE49-F238E27FC236}">
                <a16:creationId xmlns:a16="http://schemas.microsoft.com/office/drawing/2014/main" id="{C9A85703-EEEB-EF5A-56F0-BFCACC67F6F2}"/>
              </a:ext>
            </a:extLst>
          </p:cNvPr>
          <p:cNvCxnSpPr/>
          <p:nvPr/>
        </p:nvCxnSpPr>
        <p:spPr>
          <a:xfrm>
            <a:off x="1919536" y="1556792"/>
            <a:ext cx="288032" cy="648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81A6AE1C-EB27-CE53-C9D7-6AEF2292E7DA}"/>
              </a:ext>
            </a:extLst>
          </p:cNvPr>
          <p:cNvSpPr/>
          <p:nvPr/>
        </p:nvSpPr>
        <p:spPr>
          <a:xfrm>
            <a:off x="773560" y="1086545"/>
            <a:ext cx="1722040" cy="6046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bg-BG" dirty="0"/>
              <a:t>Оператор за вход</a:t>
            </a:r>
            <a:endParaRPr lang="en-BG" dirty="0"/>
          </a:p>
        </p:txBody>
      </p:sp>
      <p:cxnSp>
        <p:nvCxnSpPr>
          <p:cNvPr id="10" name="Straight Arrow Connector 9">
            <a:extLst>
              <a:ext uri="{FF2B5EF4-FFF2-40B4-BE49-F238E27FC236}">
                <a16:creationId xmlns:a16="http://schemas.microsoft.com/office/drawing/2014/main" id="{6CD154AC-ADF8-5E8A-6771-E79CFA9915C7}"/>
              </a:ext>
            </a:extLst>
          </p:cNvPr>
          <p:cNvCxnSpPr/>
          <p:nvPr/>
        </p:nvCxnSpPr>
        <p:spPr>
          <a:xfrm flipH="1">
            <a:off x="3647728" y="1691233"/>
            <a:ext cx="288032" cy="441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79360E5D-7FB6-3049-817D-975B8FE5D099}"/>
              </a:ext>
            </a:extLst>
          </p:cNvPr>
          <p:cNvSpPr/>
          <p:nvPr/>
        </p:nvSpPr>
        <p:spPr>
          <a:xfrm>
            <a:off x="3935760" y="1450975"/>
            <a:ext cx="2446934" cy="3460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bg-BG" dirty="0"/>
              <a:t>Подсказка (</a:t>
            </a:r>
            <a:r>
              <a:rPr lang="en-US" dirty="0"/>
              <a:t>prompt</a:t>
            </a:r>
            <a:r>
              <a:rPr lang="bg-BG" dirty="0"/>
              <a:t>)</a:t>
            </a:r>
            <a:endParaRPr lang="en-BG" dirty="0"/>
          </a:p>
        </p:txBody>
      </p:sp>
      <p:pic>
        <p:nvPicPr>
          <p:cNvPr id="12" name="Picture 11">
            <a:extLst>
              <a:ext uri="{FF2B5EF4-FFF2-40B4-BE49-F238E27FC236}">
                <a16:creationId xmlns:a16="http://schemas.microsoft.com/office/drawing/2014/main" id="{9B2ACADF-C552-E039-2DA7-00C2A692E351}"/>
              </a:ext>
            </a:extLst>
          </p:cNvPr>
          <p:cNvPicPr>
            <a:picLocks noChangeAspect="1"/>
          </p:cNvPicPr>
          <p:nvPr/>
        </p:nvPicPr>
        <p:blipFill>
          <a:blip r:embed="rId4"/>
          <a:stretch>
            <a:fillRect/>
          </a:stretch>
        </p:blipFill>
        <p:spPr>
          <a:xfrm>
            <a:off x="5839991" y="1821836"/>
            <a:ext cx="5439269" cy="4035066"/>
          </a:xfrm>
          <a:prstGeom prst="rect">
            <a:avLst/>
          </a:prstGeom>
        </p:spPr>
      </p:pic>
    </p:spTree>
    <p:extLst>
      <p:ext uri="{BB962C8B-B14F-4D97-AF65-F5344CB8AC3E}">
        <p14:creationId xmlns:p14="http://schemas.microsoft.com/office/powerpoint/2010/main" val="921055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p:txBody>
          <a:bodyPr/>
          <a:lstStyle/>
          <a:p>
            <a:r>
              <a:rPr lang="bg-BG" dirty="0">
                <a:latin typeface="Cambria" panose="02040503050406030204" pitchFamily="18" charset="0"/>
              </a:rPr>
              <a:t>Оператори за вход и изход</a:t>
            </a: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C63FEBFB-9D09-2E30-8D2F-5425D9FDC373}"/>
              </a:ext>
            </a:extLst>
          </p:cNvPr>
          <p:cNvPicPr>
            <a:picLocks noChangeAspect="1"/>
          </p:cNvPicPr>
          <p:nvPr/>
        </p:nvPicPr>
        <p:blipFill>
          <a:blip r:embed="rId3"/>
          <a:stretch>
            <a:fillRect/>
          </a:stretch>
        </p:blipFill>
        <p:spPr>
          <a:xfrm>
            <a:off x="3592860" y="1628800"/>
            <a:ext cx="5006280" cy="4194150"/>
          </a:xfrm>
          <a:prstGeom prst="rect">
            <a:avLst/>
          </a:prstGeom>
        </p:spPr>
      </p:pic>
      <p:sp>
        <p:nvSpPr>
          <p:cNvPr id="6" name="Rounded Rectangle 5">
            <a:extLst>
              <a:ext uri="{FF2B5EF4-FFF2-40B4-BE49-F238E27FC236}">
                <a16:creationId xmlns:a16="http://schemas.microsoft.com/office/drawing/2014/main" id="{DA070B45-2D7E-D940-0BDB-31DD1993CA71}"/>
              </a:ext>
            </a:extLst>
          </p:cNvPr>
          <p:cNvSpPr/>
          <p:nvPr/>
        </p:nvSpPr>
        <p:spPr>
          <a:xfrm>
            <a:off x="911424" y="2564904"/>
            <a:ext cx="2088232" cy="5040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bg-BG" dirty="0"/>
              <a:t>Оператор за изход</a:t>
            </a:r>
            <a:endParaRPr lang="en-BG" dirty="0"/>
          </a:p>
        </p:txBody>
      </p:sp>
      <p:cxnSp>
        <p:nvCxnSpPr>
          <p:cNvPr id="8" name="Straight Arrow Connector 7">
            <a:extLst>
              <a:ext uri="{FF2B5EF4-FFF2-40B4-BE49-F238E27FC236}">
                <a16:creationId xmlns:a16="http://schemas.microsoft.com/office/drawing/2014/main" id="{8BC68575-6D81-B618-A392-55305867989C}"/>
              </a:ext>
            </a:extLst>
          </p:cNvPr>
          <p:cNvCxnSpPr>
            <a:stCxn id="6" idx="3"/>
          </p:cNvCxnSpPr>
          <p:nvPr/>
        </p:nvCxnSpPr>
        <p:spPr>
          <a:xfrm flipV="1">
            <a:off x="2999656" y="2636912"/>
            <a:ext cx="593204" cy="180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FD052A5-316C-B092-D96C-DCD62DA98CAA}"/>
              </a:ext>
            </a:extLst>
          </p:cNvPr>
          <p:cNvCxnSpPr>
            <a:stCxn id="6" idx="3"/>
          </p:cNvCxnSpPr>
          <p:nvPr/>
        </p:nvCxnSpPr>
        <p:spPr>
          <a:xfrm>
            <a:off x="2999656" y="2816932"/>
            <a:ext cx="5932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995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a:xfrm>
            <a:off x="0" y="0"/>
            <a:ext cx="6096000" cy="1450975"/>
          </a:xfrm>
        </p:spPr>
        <p:txBody>
          <a:bodyPr/>
          <a:lstStyle/>
          <a:p>
            <a:r>
              <a:rPr lang="bg-BG" dirty="0">
                <a:latin typeface="Cambria" panose="02040503050406030204" pitchFamily="18" charset="0"/>
              </a:rPr>
              <a:t>Коментари</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939848DE-23CA-0A41-0342-528708733B54}"/>
              </a:ext>
            </a:extLst>
          </p:cNvPr>
          <p:cNvSpPr>
            <a:spLocks noGrp="1"/>
          </p:cNvSpPr>
          <p:nvPr>
            <p:ph idx="1"/>
          </p:nvPr>
        </p:nvSpPr>
        <p:spPr>
          <a:xfrm>
            <a:off x="0" y="2204864"/>
            <a:ext cx="5735960" cy="2816274"/>
          </a:xfrm>
        </p:spPr>
        <p:txBody>
          <a:bodyPr/>
          <a:lstStyle/>
          <a:p>
            <a:r>
              <a:rPr lang="bg-BG" dirty="0"/>
              <a:t>Добро средство за ориентация на програмистите в програмата</a:t>
            </a:r>
          </a:p>
          <a:p>
            <a:r>
              <a:rPr lang="bg-BG" dirty="0"/>
              <a:t>Видове коментари</a:t>
            </a:r>
          </a:p>
          <a:p>
            <a:pPr lvl="1"/>
            <a:r>
              <a:rPr lang="bg-BG" dirty="0"/>
              <a:t>Едноредови - </a:t>
            </a:r>
            <a:r>
              <a:rPr lang="en-US" dirty="0"/>
              <a:t># comment</a:t>
            </a:r>
          </a:p>
          <a:p>
            <a:pPr lvl="1"/>
            <a:r>
              <a:rPr lang="bg-BG" dirty="0"/>
              <a:t>Многоредови – ”</a:t>
            </a:r>
            <a:r>
              <a:rPr lang="en-US" dirty="0"/>
              <a:t>”” comment ”””</a:t>
            </a:r>
            <a:endParaRPr lang="en-BG" dirty="0"/>
          </a:p>
        </p:txBody>
      </p:sp>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CD9516A1-58A6-34CE-5F12-CC15E8BDEDFB}"/>
              </a:ext>
            </a:extLst>
          </p:cNvPr>
          <p:cNvPicPr>
            <a:picLocks noChangeAspect="1"/>
          </p:cNvPicPr>
          <p:nvPr/>
        </p:nvPicPr>
        <p:blipFill>
          <a:blip r:embed="rId3"/>
          <a:stretch>
            <a:fillRect/>
          </a:stretch>
        </p:blipFill>
        <p:spPr>
          <a:xfrm>
            <a:off x="6312024" y="33337"/>
            <a:ext cx="5427972" cy="6106468"/>
          </a:xfrm>
          <a:prstGeom prst="rect">
            <a:avLst/>
          </a:prstGeom>
        </p:spPr>
      </p:pic>
    </p:spTree>
    <p:extLst>
      <p:ext uri="{BB962C8B-B14F-4D97-AF65-F5344CB8AC3E}">
        <p14:creationId xmlns:p14="http://schemas.microsoft.com/office/powerpoint/2010/main" val="1211247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a:xfrm>
            <a:off x="1097280" y="5074920"/>
            <a:ext cx="10113264" cy="822960"/>
          </a:xfrm>
        </p:spPr>
        <p:txBody>
          <a:bodyPr anchor="b">
            <a:normAutofit/>
          </a:bodyPr>
          <a:lstStyle/>
          <a:p>
            <a:r>
              <a:rPr lang="bg-BG" dirty="0">
                <a:latin typeface="+mn-lt"/>
              </a:rPr>
              <a:t>4. Първи стъпки в програмирането. Упражнение</a:t>
            </a:r>
            <a:endParaRPr lang="en-BG" dirty="0">
              <a:latin typeface="+mn-lt"/>
            </a:endParaRPr>
          </a:p>
        </p:txBody>
      </p:sp>
      <p:pic>
        <p:nvPicPr>
          <p:cNvPr id="6" name="Content Placeholder 5" descr="A computer desk with two monitors&#10;&#10;Description automatically generated">
            <a:extLst>
              <a:ext uri="{FF2B5EF4-FFF2-40B4-BE49-F238E27FC236}">
                <a16:creationId xmlns:a16="http://schemas.microsoft.com/office/drawing/2014/main" id="{9325104F-BFA9-896D-1E52-4A6733E9907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p:blipFill>
        <p:spPr>
          <a:xfrm>
            <a:off x="3638469" y="0"/>
            <a:ext cx="4915076" cy="4915076"/>
          </a:xfrm>
          <a:noFill/>
        </p:spPr>
      </p:pic>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a:xfrm>
            <a:off x="539369" y="6309320"/>
            <a:ext cx="10671175" cy="365125"/>
          </a:xfrm>
        </p:spPr>
        <p:txBody>
          <a:bodyPr anchor="ctr">
            <a:normAutofit/>
          </a:bodyPr>
          <a:lstStyle/>
          <a:p>
            <a:pPr>
              <a:spcAft>
                <a:spcPts val="600"/>
              </a:spcAft>
              <a:defRPr/>
            </a:pPr>
            <a:r>
              <a:rPr lang="ru-RU" dirty="0"/>
              <a:t> </a:t>
            </a:r>
            <a:r>
              <a:rPr lang="ru-RU" dirty="0" err="1"/>
              <a:t>Европейска</a:t>
            </a:r>
            <a:r>
              <a:rPr lang="ru-RU" dirty="0"/>
              <a:t> Рамка на </a:t>
            </a:r>
            <a:r>
              <a:rPr lang="ru-RU" dirty="0" err="1"/>
              <a:t>дигиталните</a:t>
            </a:r>
            <a:r>
              <a:rPr lang="ru-RU" dirty="0"/>
              <a:t> компетентности с </a:t>
            </a:r>
            <a:r>
              <a:rPr lang="ru-RU" dirty="0" err="1"/>
              <a:t>петте</a:t>
            </a:r>
            <a:r>
              <a:rPr lang="ru-RU" dirty="0"/>
              <a:t> области на </a:t>
            </a:r>
            <a:r>
              <a:rPr lang="ru-RU" dirty="0" err="1"/>
              <a:t>дигитална</a:t>
            </a:r>
            <a:r>
              <a:rPr lang="ru-RU" dirty="0"/>
              <a:t> </a:t>
            </a:r>
            <a:r>
              <a:rPr lang="ru-RU" dirty="0" err="1"/>
              <a:t>компетентност</a:t>
            </a:r>
            <a:r>
              <a:rPr lang="ru-RU" dirty="0"/>
              <a:t> и 21 </a:t>
            </a:r>
            <a:r>
              <a:rPr lang="ru-RU" dirty="0" err="1"/>
              <a:t>дигитални</a:t>
            </a:r>
            <a:r>
              <a:rPr lang="ru-RU" dirty="0"/>
              <a:t> умения/ компетентности (</a:t>
            </a:r>
            <a:r>
              <a:rPr lang="en-GB" dirty="0" err="1"/>
              <a:t>DigComp</a:t>
            </a:r>
            <a:r>
              <a:rPr lang="en-GB" dirty="0"/>
              <a:t> 2.1)</a:t>
            </a:r>
          </a:p>
        </p:txBody>
      </p:sp>
    </p:spTree>
    <p:extLst>
      <p:ext uri="{BB962C8B-B14F-4D97-AF65-F5344CB8AC3E}">
        <p14:creationId xmlns:p14="http://schemas.microsoft.com/office/powerpoint/2010/main" val="897358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p:txBody>
          <a:bodyPr/>
          <a:lstStyle/>
          <a:p>
            <a:r>
              <a:rPr lang="bg-BG" dirty="0">
                <a:latin typeface="Cambria" panose="02040503050406030204" pitchFamily="18" charset="0"/>
              </a:rPr>
              <a:t>Задача №1 - Валутен калкулатор</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939848DE-23CA-0A41-0342-528708733B54}"/>
              </a:ext>
            </a:extLst>
          </p:cNvPr>
          <p:cNvSpPr>
            <a:spLocks noGrp="1"/>
          </p:cNvSpPr>
          <p:nvPr>
            <p:ph idx="1"/>
          </p:nvPr>
        </p:nvSpPr>
        <p:spPr>
          <a:xfrm>
            <a:off x="0" y="1620838"/>
            <a:ext cx="5807968" cy="4679950"/>
          </a:xfrm>
        </p:spPr>
        <p:txBody>
          <a:bodyPr/>
          <a:lstStyle/>
          <a:p>
            <a:pPr marL="0" indent="0">
              <a:buNone/>
            </a:pPr>
            <a:r>
              <a:rPr lang="bg-BG" sz="1800" dirty="0">
                <a:effectLst/>
                <a:latin typeface="Cambria" panose="02040503050406030204" pitchFamily="18" charset="0"/>
                <a:ea typeface="Times New Roman" panose="02020603050405020304" pitchFamily="18" charset="0"/>
              </a:rPr>
              <a:t>Създайте програма на програмния език </a:t>
            </a:r>
            <a:r>
              <a:rPr lang="bg-BG" sz="1800" dirty="0" err="1">
                <a:effectLst/>
                <a:latin typeface="Cambria" panose="02040503050406030204" pitchFamily="18" charset="0"/>
                <a:ea typeface="Times New Roman" panose="02020603050405020304" pitchFamily="18" charset="0"/>
              </a:rPr>
              <a:t>P</a:t>
            </a:r>
            <a:r>
              <a:rPr lang="en-US" sz="1800" dirty="0" err="1">
                <a:effectLst/>
                <a:latin typeface="Cambria" panose="02040503050406030204" pitchFamily="18" charset="0"/>
                <a:ea typeface="Times New Roman" panose="02020603050405020304" pitchFamily="18" charset="0"/>
              </a:rPr>
              <a:t>ython</a:t>
            </a:r>
            <a:r>
              <a:rPr lang="en-US" sz="1800" dirty="0">
                <a:effectLst/>
                <a:latin typeface="Cambria" panose="02040503050406030204" pitchFamily="18" charset="0"/>
                <a:ea typeface="Times New Roman" panose="02020603050405020304" pitchFamily="18" charset="0"/>
              </a:rPr>
              <a:t>, </a:t>
            </a:r>
            <a:r>
              <a:rPr lang="bg-BG" sz="1800" dirty="0">
                <a:effectLst/>
                <a:latin typeface="Cambria" panose="02040503050406030204" pitchFamily="18" charset="0"/>
                <a:ea typeface="Times New Roman" panose="02020603050405020304" pitchFamily="18" charset="0"/>
              </a:rPr>
              <a:t>която след въвеждането на числена стойност от потребителя , отговаряща на сума в български лева, да извежда в конзолата чрез подходящо съобщение нейната стойност в евро. Един български лев отговаря на 0,51 евро.</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Ограничения:</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Въведената сума е реално число, по-голямо от нула.</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Примерен вход:</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12.5</a:t>
            </a:r>
            <a:r>
              <a:rPr lang="en-US" sz="1800" dirty="0">
                <a:effectLst/>
                <a:latin typeface="Cambria" panose="02040503050406030204" pitchFamily="18" charset="0"/>
                <a:ea typeface="Times New Roman" panose="02020603050405020304" pitchFamily="18" charset="0"/>
              </a:rPr>
              <a:t>0</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Примерен изход:</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Въведената сума в евро има стойност 6.</a:t>
            </a:r>
            <a:r>
              <a:rPr lang="en-US" sz="1800" dirty="0">
                <a:effectLst/>
                <a:latin typeface="Cambria" panose="02040503050406030204" pitchFamily="18" charset="0"/>
                <a:ea typeface="Times New Roman" panose="02020603050405020304" pitchFamily="18" charset="0"/>
              </a:rPr>
              <a:t>375</a:t>
            </a:r>
            <a:r>
              <a:rPr lang="en-BG" dirty="0">
                <a:effectLst/>
                <a:latin typeface="Cambria" panose="02040503050406030204" pitchFamily="18" charset="0"/>
              </a:rPr>
              <a:t> </a:t>
            </a: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C7CCBD84-4922-1817-CD43-EBA654BF15B1}"/>
              </a:ext>
            </a:extLst>
          </p:cNvPr>
          <p:cNvPicPr>
            <a:picLocks noChangeAspect="1"/>
          </p:cNvPicPr>
          <p:nvPr/>
        </p:nvPicPr>
        <p:blipFill>
          <a:blip r:embed="rId3"/>
          <a:stretch>
            <a:fillRect/>
          </a:stretch>
        </p:blipFill>
        <p:spPr>
          <a:xfrm>
            <a:off x="5807968" y="1916832"/>
            <a:ext cx="5828928" cy="3634508"/>
          </a:xfrm>
          <a:prstGeom prst="rect">
            <a:avLst/>
          </a:prstGeom>
        </p:spPr>
      </p:pic>
    </p:spTree>
    <p:extLst>
      <p:ext uri="{BB962C8B-B14F-4D97-AF65-F5344CB8AC3E}">
        <p14:creationId xmlns:p14="http://schemas.microsoft.com/office/powerpoint/2010/main" val="3571953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p:txBody>
          <a:bodyPr/>
          <a:lstStyle/>
          <a:p>
            <a:r>
              <a:rPr lang="bg-BG" dirty="0">
                <a:latin typeface="Cambria" panose="02040503050406030204" pitchFamily="18" charset="0"/>
              </a:rPr>
              <a:t>Задача №2 – Сметка в ресторант</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939848DE-23CA-0A41-0342-528708733B54}"/>
              </a:ext>
            </a:extLst>
          </p:cNvPr>
          <p:cNvSpPr>
            <a:spLocks noGrp="1"/>
          </p:cNvSpPr>
          <p:nvPr>
            <p:ph idx="1"/>
          </p:nvPr>
        </p:nvSpPr>
        <p:spPr>
          <a:xfrm>
            <a:off x="0" y="1620838"/>
            <a:ext cx="6096000" cy="4679950"/>
          </a:xfrm>
        </p:spPr>
        <p:txBody>
          <a:bodyPr/>
          <a:lstStyle/>
          <a:p>
            <a:pPr marL="0" indent="0">
              <a:buNone/>
            </a:pPr>
            <a:r>
              <a:rPr lang="bg-BG" sz="1600" dirty="0">
                <a:effectLst/>
                <a:latin typeface="Cambria" panose="02040503050406030204" pitchFamily="18" charset="0"/>
                <a:ea typeface="Times New Roman" panose="02020603050405020304" pitchFamily="18" charset="0"/>
              </a:rPr>
              <a:t>Създайте програма на програмния език </a:t>
            </a:r>
            <a:r>
              <a:rPr lang="bg-BG" sz="1600" dirty="0" err="1">
                <a:effectLst/>
                <a:latin typeface="Cambria" panose="02040503050406030204" pitchFamily="18" charset="0"/>
                <a:ea typeface="Times New Roman" panose="02020603050405020304" pitchFamily="18" charset="0"/>
              </a:rPr>
              <a:t>P</a:t>
            </a:r>
            <a:r>
              <a:rPr lang="en-US" sz="1600" dirty="0" err="1">
                <a:effectLst/>
                <a:latin typeface="Cambria" panose="02040503050406030204" pitchFamily="18" charset="0"/>
                <a:ea typeface="Times New Roman" panose="02020603050405020304" pitchFamily="18" charset="0"/>
              </a:rPr>
              <a:t>ython</a:t>
            </a:r>
            <a:r>
              <a:rPr lang="en-US" sz="1600" dirty="0">
                <a:effectLst/>
                <a:latin typeface="Cambria" panose="02040503050406030204" pitchFamily="18" charset="0"/>
                <a:ea typeface="Times New Roman" panose="02020603050405020304" pitchFamily="18" charset="0"/>
              </a:rPr>
              <a:t>, </a:t>
            </a:r>
            <a:r>
              <a:rPr lang="bg-BG" sz="1600" dirty="0">
                <a:effectLst/>
                <a:latin typeface="Cambria" panose="02040503050406030204" pitchFamily="18" charset="0"/>
                <a:ea typeface="Times New Roman" panose="02020603050405020304" pitchFamily="18" charset="0"/>
              </a:rPr>
              <a:t>която при въведена сума на сметка в ресторант добавя към нея определен процент бакшиш за персонала от целочислен тип отново въведен от потребителя в конзолата и извежда по подходящ начин сумата, която трябва да се заплати.</a:t>
            </a:r>
            <a:endParaRPr lang="en-BG" sz="1600" dirty="0">
              <a:effectLst/>
              <a:latin typeface="Cambria" panose="02040503050406030204" pitchFamily="18" charset="0"/>
              <a:ea typeface="Times New Roman" panose="02020603050405020304" pitchFamily="18" charset="0"/>
            </a:endParaRPr>
          </a:p>
          <a:p>
            <a:pPr marL="0" indent="0">
              <a:buNone/>
            </a:pPr>
            <a:r>
              <a:rPr lang="bg-BG" sz="1600" dirty="0">
                <a:effectLst/>
                <a:latin typeface="Cambria" panose="02040503050406030204" pitchFamily="18" charset="0"/>
                <a:ea typeface="Times New Roman" panose="02020603050405020304" pitchFamily="18" charset="0"/>
              </a:rPr>
              <a:t>Ограничения:</a:t>
            </a:r>
            <a:endParaRPr lang="en-BG" sz="1600" dirty="0">
              <a:effectLst/>
              <a:latin typeface="Cambria" panose="02040503050406030204" pitchFamily="18" charset="0"/>
              <a:ea typeface="Times New Roman" panose="02020603050405020304" pitchFamily="18" charset="0"/>
            </a:endParaRPr>
          </a:p>
          <a:p>
            <a:pPr marL="0" indent="0">
              <a:buNone/>
            </a:pPr>
            <a:r>
              <a:rPr lang="bg-BG" sz="1600" dirty="0">
                <a:effectLst/>
                <a:latin typeface="Cambria" panose="02040503050406030204" pitchFamily="18" charset="0"/>
                <a:ea typeface="Times New Roman" panose="02020603050405020304" pitchFamily="18" charset="0"/>
              </a:rPr>
              <a:t>Въведената сума на сметката е реално число, по-голямо от нула, а процента – цяло число между 0 и 100 включително.</a:t>
            </a:r>
            <a:endParaRPr lang="en-BG" sz="1600" dirty="0">
              <a:effectLst/>
              <a:latin typeface="Cambria" panose="02040503050406030204" pitchFamily="18" charset="0"/>
              <a:ea typeface="Times New Roman" panose="02020603050405020304" pitchFamily="18" charset="0"/>
            </a:endParaRPr>
          </a:p>
          <a:p>
            <a:pPr marL="0" indent="0">
              <a:buNone/>
            </a:pPr>
            <a:r>
              <a:rPr lang="bg-BG" sz="1600" dirty="0">
                <a:effectLst/>
                <a:latin typeface="Cambria" panose="02040503050406030204" pitchFamily="18" charset="0"/>
                <a:ea typeface="Times New Roman" panose="02020603050405020304" pitchFamily="18" charset="0"/>
              </a:rPr>
              <a:t>Примерен вход:</a:t>
            </a:r>
            <a:endParaRPr lang="en-BG" sz="1600" dirty="0">
              <a:effectLst/>
              <a:latin typeface="Cambria" panose="02040503050406030204" pitchFamily="18" charset="0"/>
              <a:ea typeface="Times New Roman" panose="02020603050405020304" pitchFamily="18" charset="0"/>
            </a:endParaRPr>
          </a:p>
          <a:p>
            <a:pPr marL="0" indent="0">
              <a:buNone/>
            </a:pPr>
            <a:r>
              <a:rPr lang="bg-BG" sz="1600" dirty="0">
                <a:effectLst/>
                <a:latin typeface="Cambria" panose="02040503050406030204" pitchFamily="18" charset="0"/>
                <a:ea typeface="Times New Roman" panose="02020603050405020304" pitchFamily="18" charset="0"/>
              </a:rPr>
              <a:t>20.00</a:t>
            </a:r>
            <a:endParaRPr lang="en-BG" sz="1600" dirty="0">
              <a:effectLst/>
              <a:latin typeface="Cambria" panose="02040503050406030204" pitchFamily="18" charset="0"/>
              <a:ea typeface="Times New Roman" panose="02020603050405020304" pitchFamily="18" charset="0"/>
            </a:endParaRPr>
          </a:p>
          <a:p>
            <a:pPr marL="0" indent="0">
              <a:buNone/>
            </a:pPr>
            <a:r>
              <a:rPr lang="bg-BG" sz="1600" dirty="0">
                <a:effectLst/>
                <a:latin typeface="Cambria" panose="02040503050406030204" pitchFamily="18" charset="0"/>
                <a:ea typeface="Times New Roman" panose="02020603050405020304" pitchFamily="18" charset="0"/>
              </a:rPr>
              <a:t>10</a:t>
            </a:r>
            <a:endParaRPr lang="en-BG" sz="1600" dirty="0">
              <a:effectLst/>
              <a:latin typeface="Cambria" panose="02040503050406030204" pitchFamily="18" charset="0"/>
              <a:ea typeface="Times New Roman" panose="02020603050405020304" pitchFamily="18" charset="0"/>
            </a:endParaRPr>
          </a:p>
          <a:p>
            <a:pPr marL="0" indent="0">
              <a:buNone/>
            </a:pPr>
            <a:r>
              <a:rPr lang="bg-BG" sz="1600" dirty="0">
                <a:effectLst/>
                <a:latin typeface="Cambria" panose="02040503050406030204" pitchFamily="18" charset="0"/>
                <a:ea typeface="Times New Roman" panose="02020603050405020304" pitchFamily="18" charset="0"/>
              </a:rPr>
              <a:t>Примерен изход:</a:t>
            </a:r>
            <a:endParaRPr lang="en-BG" sz="1600" dirty="0">
              <a:effectLst/>
              <a:latin typeface="Cambria" panose="02040503050406030204" pitchFamily="18" charset="0"/>
              <a:ea typeface="Times New Roman" panose="02020603050405020304" pitchFamily="18" charset="0"/>
            </a:endParaRPr>
          </a:p>
          <a:p>
            <a:pPr marL="0" indent="0">
              <a:buNone/>
            </a:pPr>
            <a:r>
              <a:rPr lang="bg-BG" sz="1600" dirty="0">
                <a:effectLst/>
                <a:latin typeface="Cambria" panose="02040503050406030204" pitchFamily="18" charset="0"/>
                <a:ea typeface="Times New Roman" panose="02020603050405020304" pitchFamily="18" charset="0"/>
              </a:rPr>
              <a:t>След добавения бакшиш трябва да заплатите 22.0 лева.</a:t>
            </a:r>
            <a:endParaRPr lang="en-BG" sz="1600" dirty="0">
              <a:effectLst/>
              <a:latin typeface="Cambria" panose="02040503050406030204" pitchFamily="18" charset="0"/>
              <a:ea typeface="Times New Roman" panose="02020603050405020304" pitchFamily="18" charset="0"/>
            </a:endParaRPr>
          </a:p>
          <a:p>
            <a:pPr marL="0" indent="0">
              <a:buNone/>
            </a:pPr>
            <a:endParaRPr lang="en-BG" sz="2400" dirty="0">
              <a:latin typeface="Cambria" panose="02040503050406030204" pitchFamily="18" charset="0"/>
            </a:endParaRPr>
          </a:p>
        </p:txBody>
      </p:sp>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6" name="Picture 5">
            <a:extLst>
              <a:ext uri="{FF2B5EF4-FFF2-40B4-BE49-F238E27FC236}">
                <a16:creationId xmlns:a16="http://schemas.microsoft.com/office/drawing/2014/main" id="{36273DA0-0B40-981B-2620-57196BFB7AFD}"/>
              </a:ext>
            </a:extLst>
          </p:cNvPr>
          <p:cNvPicPr>
            <a:picLocks noChangeAspect="1"/>
          </p:cNvPicPr>
          <p:nvPr/>
        </p:nvPicPr>
        <p:blipFill>
          <a:blip r:embed="rId3"/>
          <a:stretch>
            <a:fillRect/>
          </a:stretch>
        </p:blipFill>
        <p:spPr>
          <a:xfrm>
            <a:off x="6240016" y="1988840"/>
            <a:ext cx="5440096" cy="3528392"/>
          </a:xfrm>
          <a:prstGeom prst="rect">
            <a:avLst/>
          </a:prstGeom>
        </p:spPr>
      </p:pic>
    </p:spTree>
    <p:extLst>
      <p:ext uri="{BB962C8B-B14F-4D97-AF65-F5344CB8AC3E}">
        <p14:creationId xmlns:p14="http://schemas.microsoft.com/office/powerpoint/2010/main" val="3373959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0" name="Title 29"/>
          <p:cNvSpPr>
            <a:spLocks noGrp="1"/>
          </p:cNvSpPr>
          <p:nvPr>
            <p:ph type="title"/>
          </p:nvPr>
        </p:nvSpPr>
        <p:spPr bwMode="auto">
          <a:xfrm>
            <a:off x="0" y="-178299"/>
            <a:ext cx="12192000" cy="1450975"/>
          </a:xfrm>
        </p:spPr>
        <p:txBody>
          <a:bodyPr/>
          <a:lstStyle/>
          <a:p>
            <a:pPr>
              <a:spcAft>
                <a:spcPts val="0"/>
              </a:spcAft>
              <a:defRPr/>
            </a:pPr>
            <a:r>
              <a:rPr lang="bg-BG" dirty="0">
                <a:solidFill>
                  <a:schemeClr val="tx1">
                    <a:lumMod val="85000"/>
                    <a:lumOff val="15000"/>
                  </a:schemeClr>
                </a:solidFill>
                <a:latin typeface="+mn-lt"/>
              </a:rPr>
              <a:t>Съдържание</a:t>
            </a:r>
            <a:endParaRPr lang="en-GB" dirty="0">
              <a:solidFill>
                <a:schemeClr val="tx1">
                  <a:lumMod val="85000"/>
                  <a:lumOff val="15000"/>
                </a:schemeClr>
              </a:solidFill>
              <a:latin typeface="+mn-lt"/>
            </a:endParaRPr>
          </a:p>
        </p:txBody>
      </p:sp>
      <p:sp>
        <p:nvSpPr>
          <p:cNvPr id="10" name="Footer Placeholder 9"/>
          <p:cNvSpPr>
            <a:spLocks noGrp="1"/>
          </p:cNvSpPr>
          <p:nvPr>
            <p:ph type="ftr" sz="quarter" idx="10"/>
          </p:nvPr>
        </p:nvSpPr>
        <p:spPr bwMode="auto"/>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endParaRPr/>
          </a:p>
        </p:txBody>
      </p:sp>
      <p:pic>
        <p:nvPicPr>
          <p:cNvPr id="11" name="Picture 10" descr="A blue and yellow circles and arrows&#10;&#10;Description automatically generated">
            <a:extLst>
              <a:ext uri="{FF2B5EF4-FFF2-40B4-BE49-F238E27FC236}">
                <a16:creationId xmlns:a16="http://schemas.microsoft.com/office/drawing/2014/main" id="{45E2F4D8-9516-B34B-E49F-AACFB24FE863}"/>
              </a:ext>
            </a:extLst>
          </p:cNvPr>
          <p:cNvPicPr>
            <a:picLocks noChangeAspect="1"/>
          </p:cNvPicPr>
          <p:nvPr/>
        </p:nvPicPr>
        <p:blipFill rotWithShape="1">
          <a:blip r:embed="rId3">
            <a:extLst>
              <a:ext uri="{28A0092B-C50C-407E-A947-70E740481C1C}">
                <a14:useLocalDpi xmlns:a14="http://schemas.microsoft.com/office/drawing/2010/main" val="0"/>
              </a:ext>
            </a:extLst>
          </a:blip>
          <a:srcRect l="20133" t="6041" r="30792"/>
          <a:stretch/>
        </p:blipFill>
        <p:spPr>
          <a:xfrm>
            <a:off x="767408" y="1432439"/>
            <a:ext cx="3538968" cy="3804298"/>
          </a:xfrm>
          <a:prstGeom prst="rect">
            <a:avLst/>
          </a:prstGeom>
        </p:spPr>
      </p:pic>
      <p:pic>
        <p:nvPicPr>
          <p:cNvPr id="12" name="Picture 11" descr="A blue and yellow circles and arrows&#10;&#10;Description automatically generated">
            <a:extLst>
              <a:ext uri="{FF2B5EF4-FFF2-40B4-BE49-F238E27FC236}">
                <a16:creationId xmlns:a16="http://schemas.microsoft.com/office/drawing/2014/main" id="{B2D87313-C580-87D7-9481-ADB76F03DCB7}"/>
              </a:ext>
            </a:extLst>
          </p:cNvPr>
          <p:cNvPicPr>
            <a:picLocks noChangeAspect="1"/>
          </p:cNvPicPr>
          <p:nvPr/>
        </p:nvPicPr>
        <p:blipFill rotWithShape="1">
          <a:blip r:embed="rId3">
            <a:extLst>
              <a:ext uri="{28A0092B-C50C-407E-A947-70E740481C1C}">
                <a14:useLocalDpi xmlns:a14="http://schemas.microsoft.com/office/drawing/2010/main" val="0"/>
              </a:ext>
            </a:extLst>
          </a:blip>
          <a:srcRect t="6041" r="78975"/>
          <a:stretch/>
        </p:blipFill>
        <p:spPr bwMode="auto">
          <a:xfrm>
            <a:off x="-96688" y="1412030"/>
            <a:ext cx="1015483" cy="3804298"/>
          </a:xfrm>
          <a:prstGeom prst="rect">
            <a:avLst/>
          </a:prstGeom>
        </p:spPr>
      </p:pic>
      <p:sp>
        <p:nvSpPr>
          <p:cNvPr id="13" name="TextBox 12">
            <a:extLst>
              <a:ext uri="{FF2B5EF4-FFF2-40B4-BE49-F238E27FC236}">
                <a16:creationId xmlns:a16="http://schemas.microsoft.com/office/drawing/2014/main" id="{6DABEF2E-1ED4-2415-41BE-3C7AF03DA270}"/>
              </a:ext>
            </a:extLst>
          </p:cNvPr>
          <p:cNvSpPr txBox="1"/>
          <p:nvPr/>
        </p:nvSpPr>
        <p:spPr>
          <a:xfrm>
            <a:off x="1227321" y="1942763"/>
            <a:ext cx="2808312" cy="276999"/>
          </a:xfrm>
          <a:prstGeom prst="rect">
            <a:avLst/>
          </a:prstGeom>
          <a:noFill/>
        </p:spPr>
        <p:txBody>
          <a:bodyPr wrap="square" rtlCol="0">
            <a:spAutoFit/>
          </a:bodyPr>
          <a:lstStyle/>
          <a:p>
            <a:r>
              <a:rPr lang="bg-BG" sz="1200" dirty="0">
                <a:latin typeface="+mn-lt"/>
              </a:rPr>
              <a:t>Въведение в темата</a:t>
            </a:r>
            <a:endParaRPr lang="en-BG" sz="1200" dirty="0">
              <a:latin typeface="+mn-lt"/>
            </a:endParaRPr>
          </a:p>
        </p:txBody>
      </p:sp>
      <p:sp>
        <p:nvSpPr>
          <p:cNvPr id="14" name="TextBox 13">
            <a:extLst>
              <a:ext uri="{FF2B5EF4-FFF2-40B4-BE49-F238E27FC236}">
                <a16:creationId xmlns:a16="http://schemas.microsoft.com/office/drawing/2014/main" id="{A88387DA-0996-68BA-0EE8-C52EF7997FCF}"/>
              </a:ext>
            </a:extLst>
          </p:cNvPr>
          <p:cNvSpPr txBox="1"/>
          <p:nvPr/>
        </p:nvSpPr>
        <p:spPr bwMode="auto">
          <a:xfrm>
            <a:off x="1099406" y="2974263"/>
            <a:ext cx="2761832" cy="461665"/>
          </a:xfrm>
          <a:prstGeom prst="rect">
            <a:avLst/>
          </a:prstGeom>
          <a:noFill/>
        </p:spPr>
        <p:txBody>
          <a:bodyPr wrap="square" rtlCol="0">
            <a:spAutoFit/>
          </a:bodyPr>
          <a:lstStyle/>
          <a:p>
            <a:r>
              <a:rPr lang="bg-BG" sz="1200" dirty="0">
                <a:latin typeface="+mn-lt"/>
              </a:rPr>
              <a:t>Основни понятия и инструменти за работа. Програмният език </a:t>
            </a:r>
            <a:r>
              <a:rPr lang="bg-BG" sz="1200" dirty="0" err="1">
                <a:latin typeface="+mn-lt"/>
              </a:rPr>
              <a:t>P</a:t>
            </a:r>
            <a:r>
              <a:rPr lang="en-US" sz="1200" dirty="0" err="1">
                <a:latin typeface="+mn-lt"/>
              </a:rPr>
              <a:t>ython</a:t>
            </a:r>
            <a:endParaRPr lang="en-BG" sz="1200" dirty="0">
              <a:latin typeface="+mn-lt"/>
            </a:endParaRPr>
          </a:p>
        </p:txBody>
      </p:sp>
      <p:sp>
        <p:nvSpPr>
          <p:cNvPr id="15" name="TextBox 14">
            <a:extLst>
              <a:ext uri="{FF2B5EF4-FFF2-40B4-BE49-F238E27FC236}">
                <a16:creationId xmlns:a16="http://schemas.microsoft.com/office/drawing/2014/main" id="{BA3232D9-31A2-2AAB-64B8-5192CE3F0386}"/>
              </a:ext>
            </a:extLst>
          </p:cNvPr>
          <p:cNvSpPr txBox="1"/>
          <p:nvPr/>
        </p:nvSpPr>
        <p:spPr bwMode="auto">
          <a:xfrm>
            <a:off x="1141025" y="4125258"/>
            <a:ext cx="2664745" cy="276999"/>
          </a:xfrm>
          <a:prstGeom prst="rect">
            <a:avLst/>
          </a:prstGeom>
          <a:noFill/>
        </p:spPr>
        <p:txBody>
          <a:bodyPr wrap="square" rtlCol="0">
            <a:spAutoFit/>
          </a:bodyPr>
          <a:lstStyle/>
          <a:p>
            <a:r>
              <a:rPr lang="en-US" sz="1200" dirty="0" err="1">
                <a:latin typeface="+mn-lt"/>
              </a:rPr>
              <a:t>П</a:t>
            </a:r>
            <a:r>
              <a:rPr lang="bg-BG" sz="1200" dirty="0" err="1">
                <a:latin typeface="+mn-lt"/>
              </a:rPr>
              <a:t>ърви</a:t>
            </a:r>
            <a:r>
              <a:rPr lang="bg-BG" sz="1200" dirty="0">
                <a:latin typeface="+mn-lt"/>
              </a:rPr>
              <a:t> стъпки в програмирането</a:t>
            </a:r>
            <a:endParaRPr lang="en-BG" sz="1200" dirty="0">
              <a:latin typeface="+mn-lt"/>
            </a:endParaRPr>
          </a:p>
        </p:txBody>
      </p:sp>
      <p:pic>
        <p:nvPicPr>
          <p:cNvPr id="17" name="Picture 16" descr="A blue and yellow circles and arrows&#10;&#10;Description automatically generated">
            <a:extLst>
              <a:ext uri="{FF2B5EF4-FFF2-40B4-BE49-F238E27FC236}">
                <a16:creationId xmlns:a16="http://schemas.microsoft.com/office/drawing/2014/main" id="{289FDD34-CD2B-12C8-177B-A9B4F879C983}"/>
              </a:ext>
            </a:extLst>
          </p:cNvPr>
          <p:cNvPicPr>
            <a:picLocks noChangeAspect="1"/>
          </p:cNvPicPr>
          <p:nvPr/>
        </p:nvPicPr>
        <p:blipFill rotWithShape="1">
          <a:blip r:embed="rId3">
            <a:extLst>
              <a:ext uri="{28A0092B-C50C-407E-A947-70E740481C1C}">
                <a14:useLocalDpi xmlns:a14="http://schemas.microsoft.com/office/drawing/2010/main" val="0"/>
              </a:ext>
            </a:extLst>
          </a:blip>
          <a:srcRect l="20133" t="6041" r="30792"/>
          <a:stretch/>
        </p:blipFill>
        <p:spPr bwMode="auto">
          <a:xfrm>
            <a:off x="4799856" y="1432439"/>
            <a:ext cx="3538968" cy="3804298"/>
          </a:xfrm>
          <a:prstGeom prst="rect">
            <a:avLst/>
          </a:prstGeom>
        </p:spPr>
      </p:pic>
      <p:pic>
        <p:nvPicPr>
          <p:cNvPr id="18" name="Picture 17" descr="A blue and yellow circles and arrows&#10;&#10;Description automatically generated">
            <a:extLst>
              <a:ext uri="{FF2B5EF4-FFF2-40B4-BE49-F238E27FC236}">
                <a16:creationId xmlns:a16="http://schemas.microsoft.com/office/drawing/2014/main" id="{56F38474-7010-1A68-71A0-B1178D0E52E4}"/>
              </a:ext>
            </a:extLst>
          </p:cNvPr>
          <p:cNvPicPr>
            <a:picLocks noChangeAspect="1"/>
          </p:cNvPicPr>
          <p:nvPr/>
        </p:nvPicPr>
        <p:blipFill rotWithShape="1">
          <a:blip r:embed="rId3">
            <a:extLst>
              <a:ext uri="{28A0092B-C50C-407E-A947-70E740481C1C}">
                <a14:useLocalDpi xmlns:a14="http://schemas.microsoft.com/office/drawing/2010/main" val="0"/>
              </a:ext>
            </a:extLst>
          </a:blip>
          <a:srcRect t="6041" r="78975"/>
          <a:stretch/>
        </p:blipFill>
        <p:spPr bwMode="auto">
          <a:xfrm>
            <a:off x="3935760" y="1412030"/>
            <a:ext cx="1015483" cy="3804298"/>
          </a:xfrm>
          <a:prstGeom prst="rect">
            <a:avLst/>
          </a:prstGeom>
        </p:spPr>
      </p:pic>
      <p:pic>
        <p:nvPicPr>
          <p:cNvPr id="19" name="Picture 18" descr="A blue and yellow circles and arrows&#10;&#10;Description automatically generated">
            <a:extLst>
              <a:ext uri="{FF2B5EF4-FFF2-40B4-BE49-F238E27FC236}">
                <a16:creationId xmlns:a16="http://schemas.microsoft.com/office/drawing/2014/main" id="{43A682A5-685E-B722-B773-1B70B2BC4638}"/>
              </a:ext>
            </a:extLst>
          </p:cNvPr>
          <p:cNvPicPr>
            <a:picLocks noChangeAspect="1"/>
          </p:cNvPicPr>
          <p:nvPr/>
        </p:nvPicPr>
        <p:blipFill rotWithShape="1">
          <a:blip r:embed="rId3">
            <a:extLst>
              <a:ext uri="{28A0092B-C50C-407E-A947-70E740481C1C}">
                <a14:useLocalDpi xmlns:a14="http://schemas.microsoft.com/office/drawing/2010/main" val="0"/>
              </a:ext>
            </a:extLst>
          </a:blip>
          <a:srcRect l="20133" t="6041" r="30792"/>
          <a:stretch/>
        </p:blipFill>
        <p:spPr bwMode="auto">
          <a:xfrm>
            <a:off x="8930210" y="1394240"/>
            <a:ext cx="3574502" cy="3842497"/>
          </a:xfrm>
          <a:prstGeom prst="rect">
            <a:avLst/>
          </a:prstGeom>
        </p:spPr>
      </p:pic>
      <p:pic>
        <p:nvPicPr>
          <p:cNvPr id="20" name="Picture 19" descr="A blue and yellow circles and arrows&#10;&#10;Description automatically generated">
            <a:extLst>
              <a:ext uri="{FF2B5EF4-FFF2-40B4-BE49-F238E27FC236}">
                <a16:creationId xmlns:a16="http://schemas.microsoft.com/office/drawing/2014/main" id="{D1B27745-024C-F19B-00F0-B0D93A7F0DD5}"/>
              </a:ext>
            </a:extLst>
          </p:cNvPr>
          <p:cNvPicPr>
            <a:picLocks noChangeAspect="1"/>
          </p:cNvPicPr>
          <p:nvPr/>
        </p:nvPicPr>
        <p:blipFill rotWithShape="1">
          <a:blip r:embed="rId3">
            <a:extLst>
              <a:ext uri="{28A0092B-C50C-407E-A947-70E740481C1C}">
                <a14:useLocalDpi xmlns:a14="http://schemas.microsoft.com/office/drawing/2010/main" val="0"/>
              </a:ext>
            </a:extLst>
          </a:blip>
          <a:srcRect t="6041" r="78975"/>
          <a:stretch/>
        </p:blipFill>
        <p:spPr bwMode="auto">
          <a:xfrm>
            <a:off x="8040216" y="1412030"/>
            <a:ext cx="1015483" cy="3804299"/>
          </a:xfrm>
          <a:prstGeom prst="rect">
            <a:avLst/>
          </a:prstGeom>
        </p:spPr>
      </p:pic>
      <p:pic>
        <p:nvPicPr>
          <p:cNvPr id="21" name="Picture 20" descr="A blue and yellow circles and arrows&#10;&#10;Description automatically generated">
            <a:extLst>
              <a:ext uri="{FF2B5EF4-FFF2-40B4-BE49-F238E27FC236}">
                <a16:creationId xmlns:a16="http://schemas.microsoft.com/office/drawing/2014/main" id="{D0836A53-7445-645F-181E-F21F032487F0}"/>
              </a:ext>
            </a:extLst>
          </p:cNvPr>
          <p:cNvPicPr>
            <a:picLocks noChangeAspect="1"/>
          </p:cNvPicPr>
          <p:nvPr/>
        </p:nvPicPr>
        <p:blipFill rotWithShape="1">
          <a:blip r:embed="rId3">
            <a:extLst>
              <a:ext uri="{28A0092B-C50C-407E-A947-70E740481C1C}">
                <a14:useLocalDpi xmlns:a14="http://schemas.microsoft.com/office/drawing/2010/main" val="0"/>
              </a:ext>
            </a:extLst>
          </a:blip>
          <a:srcRect l="20133" t="64223" r="32567" b="9100"/>
          <a:stretch/>
        </p:blipFill>
        <p:spPr bwMode="auto">
          <a:xfrm>
            <a:off x="797505" y="4754517"/>
            <a:ext cx="3410965" cy="1080120"/>
          </a:xfrm>
          <a:prstGeom prst="rect">
            <a:avLst/>
          </a:prstGeom>
        </p:spPr>
      </p:pic>
      <p:pic>
        <p:nvPicPr>
          <p:cNvPr id="22" name="Picture 21" descr="A blue and yellow circles and arrows&#10;&#10;Description automatically generated">
            <a:extLst>
              <a:ext uri="{FF2B5EF4-FFF2-40B4-BE49-F238E27FC236}">
                <a16:creationId xmlns:a16="http://schemas.microsoft.com/office/drawing/2014/main" id="{93485742-8CD0-7AEF-5D3B-2526CFB930CF}"/>
              </a:ext>
            </a:extLst>
          </p:cNvPr>
          <p:cNvPicPr>
            <a:picLocks noChangeAspect="1"/>
          </p:cNvPicPr>
          <p:nvPr/>
        </p:nvPicPr>
        <p:blipFill rotWithShape="1">
          <a:blip r:embed="rId3">
            <a:extLst>
              <a:ext uri="{28A0092B-C50C-407E-A947-70E740481C1C}">
                <a14:useLocalDpi xmlns:a14="http://schemas.microsoft.com/office/drawing/2010/main" val="0"/>
              </a:ext>
            </a:extLst>
          </a:blip>
          <a:srcRect t="64728" r="78975" b="8595"/>
          <a:stretch/>
        </p:blipFill>
        <p:spPr bwMode="auto">
          <a:xfrm>
            <a:off x="-98876" y="4732681"/>
            <a:ext cx="1015483" cy="1080120"/>
          </a:xfrm>
          <a:prstGeom prst="rect">
            <a:avLst/>
          </a:prstGeom>
        </p:spPr>
      </p:pic>
      <p:pic>
        <p:nvPicPr>
          <p:cNvPr id="23" name="Picture 22" descr="A blue and yellow circles and arrows&#10;&#10;Description automatically generated">
            <a:extLst>
              <a:ext uri="{FF2B5EF4-FFF2-40B4-BE49-F238E27FC236}">
                <a16:creationId xmlns:a16="http://schemas.microsoft.com/office/drawing/2014/main" id="{13D2D857-6BDB-530F-5990-F77C790DF5A7}"/>
              </a:ext>
            </a:extLst>
          </p:cNvPr>
          <p:cNvPicPr>
            <a:picLocks noChangeAspect="1"/>
          </p:cNvPicPr>
          <p:nvPr/>
        </p:nvPicPr>
        <p:blipFill rotWithShape="1">
          <a:blip r:embed="rId3">
            <a:extLst>
              <a:ext uri="{28A0092B-C50C-407E-A947-70E740481C1C}">
                <a14:useLocalDpi xmlns:a14="http://schemas.microsoft.com/office/drawing/2010/main" val="0"/>
              </a:ext>
            </a:extLst>
          </a:blip>
          <a:srcRect l="20133" t="64223" r="32567" b="9100"/>
          <a:stretch/>
        </p:blipFill>
        <p:spPr bwMode="auto">
          <a:xfrm>
            <a:off x="4829991" y="4754517"/>
            <a:ext cx="3410965" cy="1080120"/>
          </a:xfrm>
          <a:prstGeom prst="rect">
            <a:avLst/>
          </a:prstGeom>
        </p:spPr>
      </p:pic>
      <p:pic>
        <p:nvPicPr>
          <p:cNvPr id="24" name="Picture 23" descr="A blue and yellow circles and arrows&#10;&#10;Description automatically generated">
            <a:extLst>
              <a:ext uri="{FF2B5EF4-FFF2-40B4-BE49-F238E27FC236}">
                <a16:creationId xmlns:a16="http://schemas.microsoft.com/office/drawing/2014/main" id="{7BEA5AD8-85B3-E963-1254-3F11C11F486F}"/>
              </a:ext>
            </a:extLst>
          </p:cNvPr>
          <p:cNvPicPr>
            <a:picLocks noChangeAspect="1"/>
          </p:cNvPicPr>
          <p:nvPr/>
        </p:nvPicPr>
        <p:blipFill rotWithShape="1">
          <a:blip r:embed="rId3">
            <a:extLst>
              <a:ext uri="{28A0092B-C50C-407E-A947-70E740481C1C}">
                <a14:useLocalDpi xmlns:a14="http://schemas.microsoft.com/office/drawing/2010/main" val="0"/>
              </a:ext>
            </a:extLst>
          </a:blip>
          <a:srcRect t="64728" r="78975" b="8595"/>
          <a:stretch/>
        </p:blipFill>
        <p:spPr bwMode="auto">
          <a:xfrm>
            <a:off x="3933610" y="4732681"/>
            <a:ext cx="1015483" cy="1080120"/>
          </a:xfrm>
          <a:prstGeom prst="rect">
            <a:avLst/>
          </a:prstGeom>
        </p:spPr>
      </p:pic>
      <p:pic>
        <p:nvPicPr>
          <p:cNvPr id="25" name="Picture 24" descr="A blue and yellow circles and arrows&#10;&#10;Description automatically generated">
            <a:extLst>
              <a:ext uri="{FF2B5EF4-FFF2-40B4-BE49-F238E27FC236}">
                <a16:creationId xmlns:a16="http://schemas.microsoft.com/office/drawing/2014/main" id="{68845BDC-1108-D8C7-5B2F-2157B60C6E7C}"/>
              </a:ext>
            </a:extLst>
          </p:cNvPr>
          <p:cNvPicPr>
            <a:picLocks noChangeAspect="1"/>
          </p:cNvPicPr>
          <p:nvPr/>
        </p:nvPicPr>
        <p:blipFill rotWithShape="1">
          <a:blip r:embed="rId3">
            <a:extLst>
              <a:ext uri="{28A0092B-C50C-407E-A947-70E740481C1C}">
                <a14:useLocalDpi xmlns:a14="http://schemas.microsoft.com/office/drawing/2010/main" val="0"/>
              </a:ext>
            </a:extLst>
          </a:blip>
          <a:srcRect l="20133" t="64223" r="32567" b="9100"/>
          <a:stretch/>
        </p:blipFill>
        <p:spPr bwMode="auto">
          <a:xfrm>
            <a:off x="8960345" y="4771786"/>
            <a:ext cx="3410965" cy="1080120"/>
          </a:xfrm>
          <a:prstGeom prst="rect">
            <a:avLst/>
          </a:prstGeom>
        </p:spPr>
      </p:pic>
      <p:pic>
        <p:nvPicPr>
          <p:cNvPr id="26" name="Picture 25" descr="A blue and yellow circles and arrows&#10;&#10;Description automatically generated">
            <a:extLst>
              <a:ext uri="{FF2B5EF4-FFF2-40B4-BE49-F238E27FC236}">
                <a16:creationId xmlns:a16="http://schemas.microsoft.com/office/drawing/2014/main" id="{51A42BA7-B4E7-11EC-DB60-3C77C51AD3C3}"/>
              </a:ext>
            </a:extLst>
          </p:cNvPr>
          <p:cNvPicPr>
            <a:picLocks noChangeAspect="1"/>
          </p:cNvPicPr>
          <p:nvPr/>
        </p:nvPicPr>
        <p:blipFill rotWithShape="1">
          <a:blip r:embed="rId3">
            <a:extLst>
              <a:ext uri="{28A0092B-C50C-407E-A947-70E740481C1C}">
                <a14:useLocalDpi xmlns:a14="http://schemas.microsoft.com/office/drawing/2010/main" val="0"/>
              </a:ext>
            </a:extLst>
          </a:blip>
          <a:srcRect t="64728" r="78975" b="8595"/>
          <a:stretch/>
        </p:blipFill>
        <p:spPr bwMode="auto">
          <a:xfrm>
            <a:off x="8063964" y="4749950"/>
            <a:ext cx="1015483" cy="1080120"/>
          </a:xfrm>
          <a:prstGeom prst="rect">
            <a:avLst/>
          </a:prstGeom>
        </p:spPr>
      </p:pic>
      <p:sp>
        <p:nvSpPr>
          <p:cNvPr id="16" name="TextBox 15">
            <a:extLst>
              <a:ext uri="{FF2B5EF4-FFF2-40B4-BE49-F238E27FC236}">
                <a16:creationId xmlns:a16="http://schemas.microsoft.com/office/drawing/2014/main" id="{030D75D7-7205-ACBA-1242-34F22F5D55C6}"/>
              </a:ext>
            </a:extLst>
          </p:cNvPr>
          <p:cNvSpPr txBox="1"/>
          <p:nvPr/>
        </p:nvSpPr>
        <p:spPr bwMode="auto">
          <a:xfrm>
            <a:off x="1136899" y="5043335"/>
            <a:ext cx="2941698" cy="461665"/>
          </a:xfrm>
          <a:prstGeom prst="rect">
            <a:avLst/>
          </a:prstGeom>
          <a:noFill/>
        </p:spPr>
        <p:txBody>
          <a:bodyPr wrap="square" rtlCol="0">
            <a:spAutoFit/>
          </a:bodyPr>
          <a:lstStyle/>
          <a:p>
            <a:r>
              <a:rPr lang="en-US" sz="1200" dirty="0" err="1">
                <a:latin typeface="+mn-lt"/>
              </a:rPr>
              <a:t>П</a:t>
            </a:r>
            <a:r>
              <a:rPr lang="bg-BG" sz="1200" dirty="0" err="1">
                <a:latin typeface="+mn-lt"/>
              </a:rPr>
              <a:t>ърви</a:t>
            </a:r>
            <a:r>
              <a:rPr lang="bg-BG" sz="1200" dirty="0">
                <a:latin typeface="+mn-lt"/>
              </a:rPr>
              <a:t> стъпки в програмирането. Упражнение</a:t>
            </a:r>
            <a:endParaRPr lang="en-BG" sz="1200" dirty="0">
              <a:latin typeface="+mn-lt"/>
            </a:endParaRPr>
          </a:p>
        </p:txBody>
      </p:sp>
      <p:sp>
        <p:nvSpPr>
          <p:cNvPr id="27" name="TextBox 26">
            <a:extLst>
              <a:ext uri="{FF2B5EF4-FFF2-40B4-BE49-F238E27FC236}">
                <a16:creationId xmlns:a16="http://schemas.microsoft.com/office/drawing/2014/main" id="{12E480A4-735E-5C84-4F99-39292644F1F8}"/>
              </a:ext>
            </a:extLst>
          </p:cNvPr>
          <p:cNvSpPr txBox="1"/>
          <p:nvPr/>
        </p:nvSpPr>
        <p:spPr bwMode="auto">
          <a:xfrm>
            <a:off x="5074692" y="1924369"/>
            <a:ext cx="3780420" cy="276999"/>
          </a:xfrm>
          <a:prstGeom prst="rect">
            <a:avLst/>
          </a:prstGeom>
          <a:noFill/>
        </p:spPr>
        <p:txBody>
          <a:bodyPr wrap="square" rtlCol="0">
            <a:spAutoFit/>
          </a:bodyPr>
          <a:lstStyle/>
          <a:p>
            <a:r>
              <a:rPr lang="bg-BG" sz="1200" dirty="0">
                <a:latin typeface="+mn-lt"/>
              </a:rPr>
              <a:t>Примитивни типове данни</a:t>
            </a:r>
            <a:endParaRPr lang="en-BG" sz="1200" dirty="0">
              <a:latin typeface="+mn-lt"/>
            </a:endParaRPr>
          </a:p>
        </p:txBody>
      </p:sp>
      <p:sp>
        <p:nvSpPr>
          <p:cNvPr id="28" name="TextBox 27">
            <a:extLst>
              <a:ext uri="{FF2B5EF4-FFF2-40B4-BE49-F238E27FC236}">
                <a16:creationId xmlns:a16="http://schemas.microsoft.com/office/drawing/2014/main" id="{02DB0AB3-71A3-53C1-4BFB-F226A8613D60}"/>
              </a:ext>
            </a:extLst>
          </p:cNvPr>
          <p:cNvSpPr txBox="1"/>
          <p:nvPr/>
        </p:nvSpPr>
        <p:spPr bwMode="auto">
          <a:xfrm>
            <a:off x="5138574" y="2974263"/>
            <a:ext cx="2965951" cy="461665"/>
          </a:xfrm>
          <a:prstGeom prst="rect">
            <a:avLst/>
          </a:prstGeom>
          <a:noFill/>
        </p:spPr>
        <p:txBody>
          <a:bodyPr wrap="square" rtlCol="0">
            <a:spAutoFit/>
          </a:bodyPr>
          <a:lstStyle/>
          <a:p>
            <a:r>
              <a:rPr lang="bg-BG" sz="1200" dirty="0">
                <a:latin typeface="+mn-lt"/>
              </a:rPr>
              <a:t>Примитивни типове данни. Упражнение</a:t>
            </a:r>
            <a:endParaRPr lang="en-BG" sz="1200" dirty="0">
              <a:latin typeface="+mn-lt"/>
            </a:endParaRPr>
          </a:p>
        </p:txBody>
      </p:sp>
      <p:sp>
        <p:nvSpPr>
          <p:cNvPr id="29" name="TextBox 28">
            <a:extLst>
              <a:ext uri="{FF2B5EF4-FFF2-40B4-BE49-F238E27FC236}">
                <a16:creationId xmlns:a16="http://schemas.microsoft.com/office/drawing/2014/main" id="{8293C502-FF55-C032-076F-938C392FB4B1}"/>
              </a:ext>
            </a:extLst>
          </p:cNvPr>
          <p:cNvSpPr txBox="1"/>
          <p:nvPr/>
        </p:nvSpPr>
        <p:spPr bwMode="auto">
          <a:xfrm>
            <a:off x="5160300" y="4125258"/>
            <a:ext cx="2729720" cy="276999"/>
          </a:xfrm>
          <a:prstGeom prst="rect">
            <a:avLst/>
          </a:prstGeom>
          <a:noFill/>
        </p:spPr>
        <p:txBody>
          <a:bodyPr wrap="square" rtlCol="0">
            <a:spAutoFit/>
          </a:bodyPr>
          <a:lstStyle/>
          <a:p>
            <a:r>
              <a:rPr lang="bg-BG" sz="1200" dirty="0">
                <a:latin typeface="+mn-lt"/>
              </a:rPr>
              <a:t>Разклонени конструкции</a:t>
            </a:r>
            <a:endParaRPr lang="en-BG" sz="1200" dirty="0">
              <a:latin typeface="+mn-lt"/>
            </a:endParaRPr>
          </a:p>
        </p:txBody>
      </p:sp>
      <p:sp>
        <p:nvSpPr>
          <p:cNvPr id="31" name="TextBox 30">
            <a:extLst>
              <a:ext uri="{FF2B5EF4-FFF2-40B4-BE49-F238E27FC236}">
                <a16:creationId xmlns:a16="http://schemas.microsoft.com/office/drawing/2014/main" id="{37111A54-F720-73C9-02B6-FC6D5509DD0A}"/>
              </a:ext>
            </a:extLst>
          </p:cNvPr>
          <p:cNvSpPr txBox="1"/>
          <p:nvPr/>
        </p:nvSpPr>
        <p:spPr bwMode="auto">
          <a:xfrm>
            <a:off x="5155093" y="5027883"/>
            <a:ext cx="2720039" cy="461665"/>
          </a:xfrm>
          <a:prstGeom prst="rect">
            <a:avLst/>
          </a:prstGeom>
          <a:noFill/>
        </p:spPr>
        <p:txBody>
          <a:bodyPr wrap="square" rtlCol="0">
            <a:spAutoFit/>
          </a:bodyPr>
          <a:lstStyle/>
          <a:p>
            <a:r>
              <a:rPr lang="bg-BG" sz="1200" dirty="0">
                <a:latin typeface="+mn-lt"/>
              </a:rPr>
              <a:t>Разклонени конструкции. Упражнение</a:t>
            </a:r>
            <a:endParaRPr lang="en-BG" sz="1200" dirty="0">
              <a:latin typeface="+mn-lt"/>
            </a:endParaRPr>
          </a:p>
        </p:txBody>
      </p:sp>
      <p:sp>
        <p:nvSpPr>
          <p:cNvPr id="32" name="TextBox 31">
            <a:extLst>
              <a:ext uri="{FF2B5EF4-FFF2-40B4-BE49-F238E27FC236}">
                <a16:creationId xmlns:a16="http://schemas.microsoft.com/office/drawing/2014/main" id="{D138B60E-77C0-1DCF-E24A-F66E888B5795}"/>
              </a:ext>
            </a:extLst>
          </p:cNvPr>
          <p:cNvSpPr txBox="1"/>
          <p:nvPr/>
        </p:nvSpPr>
        <p:spPr bwMode="auto">
          <a:xfrm>
            <a:off x="9297614" y="1942763"/>
            <a:ext cx="2614741" cy="276999"/>
          </a:xfrm>
          <a:prstGeom prst="rect">
            <a:avLst/>
          </a:prstGeom>
          <a:noFill/>
        </p:spPr>
        <p:txBody>
          <a:bodyPr wrap="square" rtlCol="0">
            <a:spAutoFit/>
          </a:bodyPr>
          <a:lstStyle/>
          <a:p>
            <a:r>
              <a:rPr lang="bg-BG" sz="1200" dirty="0">
                <a:latin typeface="+mn-lt"/>
              </a:rPr>
              <a:t>Циклични конструкции</a:t>
            </a:r>
            <a:endParaRPr lang="en-BG" sz="1200" dirty="0">
              <a:latin typeface="+mn-lt"/>
            </a:endParaRPr>
          </a:p>
        </p:txBody>
      </p:sp>
      <p:sp>
        <p:nvSpPr>
          <p:cNvPr id="33" name="TextBox 32">
            <a:extLst>
              <a:ext uri="{FF2B5EF4-FFF2-40B4-BE49-F238E27FC236}">
                <a16:creationId xmlns:a16="http://schemas.microsoft.com/office/drawing/2014/main" id="{A2FF19F7-AC42-13AC-8103-C263DC2CEF8C}"/>
              </a:ext>
            </a:extLst>
          </p:cNvPr>
          <p:cNvSpPr txBox="1"/>
          <p:nvPr/>
        </p:nvSpPr>
        <p:spPr bwMode="auto">
          <a:xfrm>
            <a:off x="9315678" y="2917251"/>
            <a:ext cx="2666758" cy="461665"/>
          </a:xfrm>
          <a:prstGeom prst="rect">
            <a:avLst/>
          </a:prstGeom>
          <a:noFill/>
        </p:spPr>
        <p:txBody>
          <a:bodyPr wrap="square" rtlCol="0">
            <a:spAutoFit/>
          </a:bodyPr>
          <a:lstStyle/>
          <a:p>
            <a:r>
              <a:rPr lang="bg-BG" sz="1200" dirty="0">
                <a:latin typeface="+mn-lt"/>
              </a:rPr>
              <a:t>Циклични конструкции. Упражнение</a:t>
            </a:r>
            <a:endParaRPr lang="en-BG" sz="1200" dirty="0">
              <a:latin typeface="+mn-lt"/>
            </a:endParaRPr>
          </a:p>
        </p:txBody>
      </p:sp>
      <p:sp>
        <p:nvSpPr>
          <p:cNvPr id="34" name="TextBox 33">
            <a:extLst>
              <a:ext uri="{FF2B5EF4-FFF2-40B4-BE49-F238E27FC236}">
                <a16:creationId xmlns:a16="http://schemas.microsoft.com/office/drawing/2014/main" id="{46A30466-585B-26AD-E90C-7C518AE3D900}"/>
              </a:ext>
            </a:extLst>
          </p:cNvPr>
          <p:cNvSpPr txBox="1"/>
          <p:nvPr/>
        </p:nvSpPr>
        <p:spPr bwMode="auto">
          <a:xfrm>
            <a:off x="9308479" y="4036476"/>
            <a:ext cx="2705545" cy="461665"/>
          </a:xfrm>
          <a:prstGeom prst="rect">
            <a:avLst/>
          </a:prstGeom>
          <a:noFill/>
        </p:spPr>
        <p:txBody>
          <a:bodyPr wrap="square" rtlCol="0">
            <a:spAutoFit/>
          </a:bodyPr>
          <a:lstStyle/>
          <a:p>
            <a:r>
              <a:rPr lang="bg-BG" sz="1200" dirty="0">
                <a:latin typeface="+mn-lt"/>
              </a:rPr>
              <a:t>Съставни типове данни. Списъци. Речници</a:t>
            </a:r>
            <a:endParaRPr lang="en-BG" sz="1200" dirty="0">
              <a:latin typeface="+mn-lt"/>
            </a:endParaRPr>
          </a:p>
        </p:txBody>
      </p:sp>
      <p:sp>
        <p:nvSpPr>
          <p:cNvPr id="35" name="TextBox 34">
            <a:extLst>
              <a:ext uri="{FF2B5EF4-FFF2-40B4-BE49-F238E27FC236}">
                <a16:creationId xmlns:a16="http://schemas.microsoft.com/office/drawing/2014/main" id="{76FF914B-585B-D4A7-E41F-D4539EBC70D0}"/>
              </a:ext>
            </a:extLst>
          </p:cNvPr>
          <p:cNvSpPr txBox="1"/>
          <p:nvPr/>
        </p:nvSpPr>
        <p:spPr bwMode="auto">
          <a:xfrm>
            <a:off x="9254246" y="5027883"/>
            <a:ext cx="2835766" cy="461665"/>
          </a:xfrm>
          <a:prstGeom prst="rect">
            <a:avLst/>
          </a:prstGeom>
          <a:noFill/>
        </p:spPr>
        <p:txBody>
          <a:bodyPr wrap="square" rtlCol="0">
            <a:spAutoFit/>
          </a:bodyPr>
          <a:lstStyle/>
          <a:p>
            <a:r>
              <a:rPr lang="bg-BG" sz="1200" dirty="0">
                <a:latin typeface="+mn-lt"/>
              </a:rPr>
              <a:t>Планиране и реализиране на по-сложни програми</a:t>
            </a:r>
            <a:endParaRPr lang="en-BG" sz="1200" dirty="0">
              <a:latin typeface="+mn-lt"/>
            </a:endParaRPr>
          </a:p>
        </p:txBody>
      </p:sp>
      <p:sp>
        <p:nvSpPr>
          <p:cNvPr id="39" name="TextBox 38">
            <a:extLst>
              <a:ext uri="{FF2B5EF4-FFF2-40B4-BE49-F238E27FC236}">
                <a16:creationId xmlns:a16="http://schemas.microsoft.com/office/drawing/2014/main" id="{AD19E150-2E7D-B967-76AE-D53D5E7B9DFA}"/>
              </a:ext>
            </a:extLst>
          </p:cNvPr>
          <p:cNvSpPr txBox="1"/>
          <p:nvPr/>
        </p:nvSpPr>
        <p:spPr>
          <a:xfrm>
            <a:off x="294369" y="1894405"/>
            <a:ext cx="360040" cy="369332"/>
          </a:xfrm>
          <a:prstGeom prst="rect">
            <a:avLst/>
          </a:prstGeom>
          <a:noFill/>
        </p:spPr>
        <p:txBody>
          <a:bodyPr wrap="square" rtlCol="0">
            <a:spAutoFit/>
          </a:bodyPr>
          <a:lstStyle/>
          <a:p>
            <a:r>
              <a:rPr lang="bg-BG" b="1" dirty="0">
                <a:solidFill>
                  <a:srgbClr val="FBBB57"/>
                </a:solidFill>
              </a:rPr>
              <a:t>1</a:t>
            </a:r>
            <a:endParaRPr lang="en-BG" b="1" dirty="0">
              <a:solidFill>
                <a:srgbClr val="FBBB57"/>
              </a:solidFill>
            </a:endParaRPr>
          </a:p>
        </p:txBody>
      </p:sp>
      <p:sp>
        <p:nvSpPr>
          <p:cNvPr id="40" name="TextBox 39">
            <a:extLst>
              <a:ext uri="{FF2B5EF4-FFF2-40B4-BE49-F238E27FC236}">
                <a16:creationId xmlns:a16="http://schemas.microsoft.com/office/drawing/2014/main" id="{D65739B0-AA55-E798-2763-8AE44951268C}"/>
              </a:ext>
            </a:extLst>
          </p:cNvPr>
          <p:cNvSpPr txBox="1"/>
          <p:nvPr/>
        </p:nvSpPr>
        <p:spPr bwMode="auto">
          <a:xfrm>
            <a:off x="294369" y="3009584"/>
            <a:ext cx="360040" cy="369332"/>
          </a:xfrm>
          <a:prstGeom prst="rect">
            <a:avLst/>
          </a:prstGeom>
          <a:noFill/>
        </p:spPr>
        <p:txBody>
          <a:bodyPr wrap="square" rtlCol="0">
            <a:spAutoFit/>
          </a:bodyPr>
          <a:lstStyle/>
          <a:p>
            <a:r>
              <a:rPr lang="bg-BG" b="1" dirty="0">
                <a:solidFill>
                  <a:srgbClr val="FBBB57"/>
                </a:solidFill>
              </a:rPr>
              <a:t>2</a:t>
            </a:r>
            <a:endParaRPr lang="en-BG" b="1" dirty="0">
              <a:solidFill>
                <a:srgbClr val="FBBB57"/>
              </a:solidFill>
            </a:endParaRPr>
          </a:p>
        </p:txBody>
      </p:sp>
      <p:sp>
        <p:nvSpPr>
          <p:cNvPr id="41" name="TextBox 40">
            <a:extLst>
              <a:ext uri="{FF2B5EF4-FFF2-40B4-BE49-F238E27FC236}">
                <a16:creationId xmlns:a16="http://schemas.microsoft.com/office/drawing/2014/main" id="{64BF2DCD-46D1-BB21-C185-CA01B2A24148}"/>
              </a:ext>
            </a:extLst>
          </p:cNvPr>
          <p:cNvSpPr txBox="1"/>
          <p:nvPr/>
        </p:nvSpPr>
        <p:spPr bwMode="auto">
          <a:xfrm>
            <a:off x="294369" y="5027883"/>
            <a:ext cx="360040" cy="369332"/>
          </a:xfrm>
          <a:prstGeom prst="rect">
            <a:avLst/>
          </a:prstGeom>
          <a:noFill/>
        </p:spPr>
        <p:txBody>
          <a:bodyPr wrap="square" rtlCol="0">
            <a:spAutoFit/>
          </a:bodyPr>
          <a:lstStyle/>
          <a:p>
            <a:r>
              <a:rPr lang="bg-BG" b="1" dirty="0">
                <a:solidFill>
                  <a:srgbClr val="FBBB57"/>
                </a:solidFill>
              </a:rPr>
              <a:t>4</a:t>
            </a:r>
          </a:p>
        </p:txBody>
      </p:sp>
      <p:sp>
        <p:nvSpPr>
          <p:cNvPr id="42" name="TextBox 41">
            <a:extLst>
              <a:ext uri="{FF2B5EF4-FFF2-40B4-BE49-F238E27FC236}">
                <a16:creationId xmlns:a16="http://schemas.microsoft.com/office/drawing/2014/main" id="{839C9EDF-10E0-1CC6-6ED7-503D334D221E}"/>
              </a:ext>
            </a:extLst>
          </p:cNvPr>
          <p:cNvSpPr txBox="1"/>
          <p:nvPr/>
        </p:nvSpPr>
        <p:spPr bwMode="auto">
          <a:xfrm>
            <a:off x="281649" y="4076384"/>
            <a:ext cx="360040" cy="369332"/>
          </a:xfrm>
          <a:prstGeom prst="rect">
            <a:avLst/>
          </a:prstGeom>
          <a:noFill/>
        </p:spPr>
        <p:txBody>
          <a:bodyPr wrap="square" rtlCol="0">
            <a:spAutoFit/>
          </a:bodyPr>
          <a:lstStyle/>
          <a:p>
            <a:r>
              <a:rPr lang="bg-BG" b="1" dirty="0">
                <a:solidFill>
                  <a:srgbClr val="FBBB57"/>
                </a:solidFill>
              </a:rPr>
              <a:t>3</a:t>
            </a:r>
            <a:endParaRPr lang="en-BG" b="1" dirty="0">
              <a:solidFill>
                <a:srgbClr val="FBBB57"/>
              </a:solidFill>
            </a:endParaRPr>
          </a:p>
        </p:txBody>
      </p:sp>
      <p:sp>
        <p:nvSpPr>
          <p:cNvPr id="43" name="TextBox 42">
            <a:extLst>
              <a:ext uri="{FF2B5EF4-FFF2-40B4-BE49-F238E27FC236}">
                <a16:creationId xmlns:a16="http://schemas.microsoft.com/office/drawing/2014/main" id="{BFADA5B3-E4D0-500D-0E55-28D140CD145E}"/>
              </a:ext>
            </a:extLst>
          </p:cNvPr>
          <p:cNvSpPr txBox="1"/>
          <p:nvPr/>
        </p:nvSpPr>
        <p:spPr bwMode="auto">
          <a:xfrm>
            <a:off x="4324422" y="2983417"/>
            <a:ext cx="360040" cy="369332"/>
          </a:xfrm>
          <a:prstGeom prst="rect">
            <a:avLst/>
          </a:prstGeom>
          <a:noFill/>
        </p:spPr>
        <p:txBody>
          <a:bodyPr wrap="square" rtlCol="0">
            <a:spAutoFit/>
          </a:bodyPr>
          <a:lstStyle/>
          <a:p>
            <a:r>
              <a:rPr lang="bg-BG" b="1" dirty="0">
                <a:solidFill>
                  <a:srgbClr val="FBBB57"/>
                </a:solidFill>
              </a:rPr>
              <a:t>6</a:t>
            </a:r>
            <a:endParaRPr lang="en-BG" b="1" dirty="0">
              <a:solidFill>
                <a:srgbClr val="FBBB57"/>
              </a:solidFill>
            </a:endParaRPr>
          </a:p>
        </p:txBody>
      </p:sp>
      <p:sp>
        <p:nvSpPr>
          <p:cNvPr id="44" name="TextBox 43">
            <a:extLst>
              <a:ext uri="{FF2B5EF4-FFF2-40B4-BE49-F238E27FC236}">
                <a16:creationId xmlns:a16="http://schemas.microsoft.com/office/drawing/2014/main" id="{E89BE484-BA32-DF70-8E04-591E17523B56}"/>
              </a:ext>
            </a:extLst>
          </p:cNvPr>
          <p:cNvSpPr txBox="1"/>
          <p:nvPr/>
        </p:nvSpPr>
        <p:spPr bwMode="auto">
          <a:xfrm>
            <a:off x="4324422" y="1894405"/>
            <a:ext cx="360040" cy="369332"/>
          </a:xfrm>
          <a:prstGeom prst="rect">
            <a:avLst/>
          </a:prstGeom>
          <a:noFill/>
        </p:spPr>
        <p:txBody>
          <a:bodyPr wrap="square" rtlCol="0">
            <a:spAutoFit/>
          </a:bodyPr>
          <a:lstStyle/>
          <a:p>
            <a:r>
              <a:rPr lang="bg-BG" b="1" dirty="0">
                <a:solidFill>
                  <a:srgbClr val="FBBB57"/>
                </a:solidFill>
              </a:rPr>
              <a:t>5</a:t>
            </a:r>
            <a:endParaRPr lang="en-BG" b="1" dirty="0">
              <a:solidFill>
                <a:srgbClr val="FBBB57"/>
              </a:solidFill>
            </a:endParaRPr>
          </a:p>
        </p:txBody>
      </p:sp>
      <p:sp>
        <p:nvSpPr>
          <p:cNvPr id="45" name="TextBox 44">
            <a:extLst>
              <a:ext uri="{FF2B5EF4-FFF2-40B4-BE49-F238E27FC236}">
                <a16:creationId xmlns:a16="http://schemas.microsoft.com/office/drawing/2014/main" id="{686FBA78-A3F0-D367-C4AA-F72CE380BDE4}"/>
              </a:ext>
            </a:extLst>
          </p:cNvPr>
          <p:cNvSpPr txBox="1"/>
          <p:nvPr/>
        </p:nvSpPr>
        <p:spPr bwMode="auto">
          <a:xfrm>
            <a:off x="8443073" y="1896039"/>
            <a:ext cx="360040" cy="369332"/>
          </a:xfrm>
          <a:prstGeom prst="rect">
            <a:avLst/>
          </a:prstGeom>
          <a:noFill/>
        </p:spPr>
        <p:txBody>
          <a:bodyPr wrap="square" rtlCol="0">
            <a:spAutoFit/>
          </a:bodyPr>
          <a:lstStyle/>
          <a:p>
            <a:r>
              <a:rPr lang="bg-BG" b="1" dirty="0">
                <a:solidFill>
                  <a:srgbClr val="FBBB57"/>
                </a:solidFill>
              </a:rPr>
              <a:t>9</a:t>
            </a:r>
            <a:endParaRPr lang="en-BG" b="1" dirty="0">
              <a:solidFill>
                <a:srgbClr val="FBBB57"/>
              </a:solidFill>
            </a:endParaRPr>
          </a:p>
        </p:txBody>
      </p:sp>
      <p:sp>
        <p:nvSpPr>
          <p:cNvPr id="46" name="TextBox 45">
            <a:extLst>
              <a:ext uri="{FF2B5EF4-FFF2-40B4-BE49-F238E27FC236}">
                <a16:creationId xmlns:a16="http://schemas.microsoft.com/office/drawing/2014/main" id="{626686CE-BD0B-0C71-4516-C81DB3799ABA}"/>
              </a:ext>
            </a:extLst>
          </p:cNvPr>
          <p:cNvSpPr txBox="1"/>
          <p:nvPr/>
        </p:nvSpPr>
        <p:spPr bwMode="auto">
          <a:xfrm>
            <a:off x="4329769" y="4056556"/>
            <a:ext cx="360040" cy="369332"/>
          </a:xfrm>
          <a:prstGeom prst="rect">
            <a:avLst/>
          </a:prstGeom>
          <a:noFill/>
        </p:spPr>
        <p:txBody>
          <a:bodyPr wrap="square" rtlCol="0">
            <a:spAutoFit/>
          </a:bodyPr>
          <a:lstStyle/>
          <a:p>
            <a:r>
              <a:rPr lang="bg-BG" b="1" dirty="0">
                <a:solidFill>
                  <a:srgbClr val="FBBB57"/>
                </a:solidFill>
              </a:rPr>
              <a:t>7</a:t>
            </a:r>
            <a:endParaRPr lang="en-BG" b="1" dirty="0">
              <a:solidFill>
                <a:srgbClr val="FBBB57"/>
              </a:solidFill>
            </a:endParaRPr>
          </a:p>
        </p:txBody>
      </p:sp>
      <p:sp>
        <p:nvSpPr>
          <p:cNvPr id="47" name="TextBox 46">
            <a:extLst>
              <a:ext uri="{FF2B5EF4-FFF2-40B4-BE49-F238E27FC236}">
                <a16:creationId xmlns:a16="http://schemas.microsoft.com/office/drawing/2014/main" id="{69CCEAA2-0329-E2E5-F45D-6D0A2D778FC2}"/>
              </a:ext>
            </a:extLst>
          </p:cNvPr>
          <p:cNvSpPr txBox="1"/>
          <p:nvPr/>
        </p:nvSpPr>
        <p:spPr bwMode="auto">
          <a:xfrm flipH="1">
            <a:off x="4323296" y="5041867"/>
            <a:ext cx="360039" cy="369332"/>
          </a:xfrm>
          <a:prstGeom prst="rect">
            <a:avLst/>
          </a:prstGeom>
          <a:noFill/>
        </p:spPr>
        <p:txBody>
          <a:bodyPr wrap="square" rtlCol="0">
            <a:spAutoFit/>
          </a:bodyPr>
          <a:lstStyle/>
          <a:p>
            <a:r>
              <a:rPr lang="bg-BG" b="1" dirty="0">
                <a:solidFill>
                  <a:srgbClr val="FBBB57"/>
                </a:solidFill>
              </a:rPr>
              <a:t>8</a:t>
            </a:r>
            <a:endParaRPr lang="en-BG" b="1" dirty="0">
              <a:solidFill>
                <a:srgbClr val="FBBB57"/>
              </a:solidFill>
            </a:endParaRPr>
          </a:p>
        </p:txBody>
      </p:sp>
      <p:sp>
        <p:nvSpPr>
          <p:cNvPr id="48" name="TextBox 47">
            <a:extLst>
              <a:ext uri="{FF2B5EF4-FFF2-40B4-BE49-F238E27FC236}">
                <a16:creationId xmlns:a16="http://schemas.microsoft.com/office/drawing/2014/main" id="{C928F126-6EA2-AA1C-5D33-3AB4E27CFC32}"/>
              </a:ext>
            </a:extLst>
          </p:cNvPr>
          <p:cNvSpPr txBox="1"/>
          <p:nvPr/>
        </p:nvSpPr>
        <p:spPr bwMode="auto">
          <a:xfrm>
            <a:off x="8347524" y="2983417"/>
            <a:ext cx="473100" cy="369332"/>
          </a:xfrm>
          <a:prstGeom prst="rect">
            <a:avLst/>
          </a:prstGeom>
          <a:noFill/>
        </p:spPr>
        <p:txBody>
          <a:bodyPr wrap="square" rtlCol="0">
            <a:spAutoFit/>
          </a:bodyPr>
          <a:lstStyle/>
          <a:p>
            <a:r>
              <a:rPr lang="bg-BG" b="1" dirty="0">
                <a:solidFill>
                  <a:srgbClr val="FBBB57"/>
                </a:solidFill>
              </a:rPr>
              <a:t>10</a:t>
            </a:r>
            <a:endParaRPr lang="en-BG" b="1" dirty="0">
              <a:solidFill>
                <a:srgbClr val="FBBB57"/>
              </a:solidFill>
            </a:endParaRPr>
          </a:p>
        </p:txBody>
      </p:sp>
      <p:sp>
        <p:nvSpPr>
          <p:cNvPr id="49" name="TextBox 48">
            <a:extLst>
              <a:ext uri="{FF2B5EF4-FFF2-40B4-BE49-F238E27FC236}">
                <a16:creationId xmlns:a16="http://schemas.microsoft.com/office/drawing/2014/main" id="{774DEF8A-D42D-A119-8CBB-2D26BC59C9D9}"/>
              </a:ext>
            </a:extLst>
          </p:cNvPr>
          <p:cNvSpPr txBox="1"/>
          <p:nvPr/>
        </p:nvSpPr>
        <p:spPr bwMode="auto">
          <a:xfrm>
            <a:off x="8369290" y="4084905"/>
            <a:ext cx="506127" cy="369332"/>
          </a:xfrm>
          <a:prstGeom prst="rect">
            <a:avLst/>
          </a:prstGeom>
          <a:noFill/>
        </p:spPr>
        <p:txBody>
          <a:bodyPr wrap="square" rtlCol="0">
            <a:spAutoFit/>
          </a:bodyPr>
          <a:lstStyle/>
          <a:p>
            <a:r>
              <a:rPr lang="bg-BG" b="1" dirty="0">
                <a:solidFill>
                  <a:srgbClr val="FBBB57"/>
                </a:solidFill>
              </a:rPr>
              <a:t>11</a:t>
            </a:r>
            <a:endParaRPr lang="en-BG" b="1" dirty="0">
              <a:solidFill>
                <a:srgbClr val="FBBB57"/>
              </a:solidFill>
            </a:endParaRPr>
          </a:p>
        </p:txBody>
      </p:sp>
      <p:sp>
        <p:nvSpPr>
          <p:cNvPr id="50" name="TextBox 49">
            <a:extLst>
              <a:ext uri="{FF2B5EF4-FFF2-40B4-BE49-F238E27FC236}">
                <a16:creationId xmlns:a16="http://schemas.microsoft.com/office/drawing/2014/main" id="{6CE1C287-D959-E491-8CE3-1C27D9B93F58}"/>
              </a:ext>
            </a:extLst>
          </p:cNvPr>
          <p:cNvSpPr txBox="1"/>
          <p:nvPr/>
        </p:nvSpPr>
        <p:spPr bwMode="auto">
          <a:xfrm>
            <a:off x="8384084" y="5037999"/>
            <a:ext cx="518730" cy="369332"/>
          </a:xfrm>
          <a:prstGeom prst="rect">
            <a:avLst/>
          </a:prstGeom>
          <a:noFill/>
        </p:spPr>
        <p:txBody>
          <a:bodyPr wrap="square" rtlCol="0">
            <a:spAutoFit/>
          </a:bodyPr>
          <a:lstStyle/>
          <a:p>
            <a:r>
              <a:rPr lang="bg-BG" b="1" dirty="0">
                <a:solidFill>
                  <a:srgbClr val="FBBB57"/>
                </a:solidFill>
              </a:rPr>
              <a:t>12</a:t>
            </a:r>
            <a:endParaRPr lang="en-BG" b="1" dirty="0">
              <a:solidFill>
                <a:srgbClr val="FBBB57"/>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1960"/>
    </mc:Choice>
    <mc:Fallback>
      <p:transition spd="slow" advTm="196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p:txBody>
          <a:bodyPr/>
          <a:lstStyle/>
          <a:p>
            <a:r>
              <a:rPr lang="bg-BG" dirty="0">
                <a:latin typeface="Cambria" panose="02040503050406030204" pitchFamily="18" charset="0"/>
              </a:rPr>
              <a:t>Задача №3 – Магазин за плодове и зеленчуци</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939848DE-23CA-0A41-0342-528708733B54}"/>
              </a:ext>
            </a:extLst>
          </p:cNvPr>
          <p:cNvSpPr>
            <a:spLocks noGrp="1"/>
          </p:cNvSpPr>
          <p:nvPr>
            <p:ph idx="1"/>
          </p:nvPr>
        </p:nvSpPr>
        <p:spPr>
          <a:xfrm>
            <a:off x="-16514" y="1340768"/>
            <a:ext cx="4727848" cy="4679950"/>
          </a:xfrm>
        </p:spPr>
        <p:txBody>
          <a:bodyPr/>
          <a:lstStyle/>
          <a:p>
            <a:pPr marL="0" indent="0">
              <a:buNone/>
            </a:pPr>
            <a:r>
              <a:rPr lang="bg-BG" sz="1800" dirty="0">
                <a:effectLst/>
                <a:latin typeface="Cambria" panose="02040503050406030204" pitchFamily="18" charset="0"/>
                <a:ea typeface="Times New Roman" panose="02020603050405020304" pitchFamily="18" charset="0"/>
              </a:rPr>
              <a:t>Създайте програма на програмния език </a:t>
            </a:r>
            <a:r>
              <a:rPr lang="bg-BG" sz="1800" dirty="0" err="1">
                <a:effectLst/>
                <a:latin typeface="Cambria" panose="02040503050406030204" pitchFamily="18" charset="0"/>
                <a:ea typeface="Times New Roman" panose="02020603050405020304" pitchFamily="18" charset="0"/>
              </a:rPr>
              <a:t>P</a:t>
            </a:r>
            <a:r>
              <a:rPr lang="en-US" sz="1800" dirty="0" err="1">
                <a:effectLst/>
                <a:latin typeface="Cambria" panose="02040503050406030204" pitchFamily="18" charset="0"/>
                <a:ea typeface="Times New Roman" panose="02020603050405020304" pitchFamily="18" charset="0"/>
              </a:rPr>
              <a:t>ython</a:t>
            </a:r>
            <a:r>
              <a:rPr lang="en-US" sz="1800" dirty="0">
                <a:effectLst/>
                <a:latin typeface="Cambria" panose="02040503050406030204" pitchFamily="18" charset="0"/>
                <a:ea typeface="Times New Roman" panose="02020603050405020304" pitchFamily="18" charset="0"/>
              </a:rPr>
              <a:t>, </a:t>
            </a:r>
            <a:r>
              <a:rPr lang="bg-BG" sz="1800" dirty="0">
                <a:effectLst/>
                <a:latin typeface="Cambria" panose="02040503050406030204" pitchFamily="18" charset="0"/>
                <a:ea typeface="Times New Roman" panose="02020603050405020304" pitchFamily="18" charset="0"/>
              </a:rPr>
              <a:t>която изчислява каква сума трябва да заплатите на касата на магазина в зависимост от въведените от потребителя брой закупени килограми череши, праскови, кайсии, домати и краставици. Ценоразписът е следният:</a:t>
            </a:r>
            <a:endParaRPr lang="en-BG" sz="1800" dirty="0">
              <a:effectLst/>
              <a:latin typeface="Cambria" panose="02040503050406030204" pitchFamily="18" charset="0"/>
              <a:ea typeface="Times New Roman" panose="02020603050405020304" pitchFamily="18" charset="0"/>
            </a:endParaRPr>
          </a:p>
          <a:p>
            <a:pPr marL="0" indent="0">
              <a:buNone/>
            </a:pP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graphicFrame>
        <p:nvGraphicFramePr>
          <p:cNvPr id="5" name="Table 4">
            <a:extLst>
              <a:ext uri="{FF2B5EF4-FFF2-40B4-BE49-F238E27FC236}">
                <a16:creationId xmlns:a16="http://schemas.microsoft.com/office/drawing/2014/main" id="{7F95C422-5937-0D44-D7B9-DBFF0D0D041A}"/>
              </a:ext>
            </a:extLst>
          </p:cNvPr>
          <p:cNvGraphicFramePr>
            <a:graphicFrameLocks noGrp="1"/>
          </p:cNvGraphicFramePr>
          <p:nvPr>
            <p:extLst>
              <p:ext uri="{D42A27DB-BD31-4B8C-83A1-F6EECF244321}">
                <p14:modId xmlns:p14="http://schemas.microsoft.com/office/powerpoint/2010/main" val="2739256634"/>
              </p:ext>
            </p:extLst>
          </p:nvPr>
        </p:nvGraphicFramePr>
        <p:xfrm>
          <a:off x="119336" y="3228926"/>
          <a:ext cx="5762625" cy="3054350"/>
        </p:xfrm>
        <a:graphic>
          <a:graphicData uri="http://schemas.openxmlformats.org/drawingml/2006/table">
            <a:tbl>
              <a:tblPr firstRow="1" firstCol="1" bandRow="1"/>
              <a:tblGrid>
                <a:gridCol w="1100819">
                  <a:extLst>
                    <a:ext uri="{9D8B030D-6E8A-4147-A177-3AD203B41FA5}">
                      <a16:colId xmlns:a16="http://schemas.microsoft.com/office/drawing/2014/main" val="2128043125"/>
                    </a:ext>
                  </a:extLst>
                </a:gridCol>
                <a:gridCol w="1616609">
                  <a:extLst>
                    <a:ext uri="{9D8B030D-6E8A-4147-A177-3AD203B41FA5}">
                      <a16:colId xmlns:a16="http://schemas.microsoft.com/office/drawing/2014/main" val="2222939155"/>
                    </a:ext>
                  </a:extLst>
                </a:gridCol>
                <a:gridCol w="3045197">
                  <a:extLst>
                    <a:ext uri="{9D8B030D-6E8A-4147-A177-3AD203B41FA5}">
                      <a16:colId xmlns:a16="http://schemas.microsoft.com/office/drawing/2014/main" val="447812510"/>
                    </a:ext>
                  </a:extLst>
                </a:gridCol>
              </a:tblGrid>
              <a:tr h="511810">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Продукт</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Цена на килограм</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6">
                  <a:txBody>
                    <a:bodyPr/>
                    <a:lstStyle/>
                    <a:p>
                      <a:r>
                        <a:rPr lang="bg-BG" sz="1200">
                          <a:effectLst/>
                          <a:latin typeface="Times New Roman" panose="02020603050405020304" pitchFamily="18" charset="0"/>
                          <a:ea typeface="Times New Roman" panose="02020603050405020304" pitchFamily="18" charset="0"/>
                        </a:rPr>
                        <a:t>Ограничения:</a:t>
                      </a:r>
                      <a:endParaRPr lang="en-BG" sz="1200">
                        <a:effectLst/>
                        <a:latin typeface="Times New Roman" panose="02020603050405020304" pitchFamily="18" charset="0"/>
                        <a:ea typeface="Times New Roman" panose="02020603050405020304" pitchFamily="18" charset="0"/>
                      </a:endParaRPr>
                    </a:p>
                    <a:p>
                      <a:r>
                        <a:rPr lang="bg-BG" sz="1200">
                          <a:effectLst/>
                          <a:latin typeface="Times New Roman" panose="02020603050405020304" pitchFamily="18" charset="0"/>
                          <a:ea typeface="Times New Roman" panose="02020603050405020304" pitchFamily="18" charset="0"/>
                        </a:rPr>
                        <a:t>Въведените килограми са цели числа, по-големи от 0.</a:t>
                      </a:r>
                      <a:endParaRPr lang="en-BG" sz="1200">
                        <a:effectLst/>
                        <a:latin typeface="Times New Roman" panose="02020603050405020304" pitchFamily="18" charset="0"/>
                        <a:ea typeface="Times New Roman" panose="02020603050405020304" pitchFamily="18" charset="0"/>
                      </a:endParaRPr>
                    </a:p>
                    <a:p>
                      <a:r>
                        <a:rPr lang="bg-BG" sz="1200">
                          <a:effectLst/>
                          <a:latin typeface="Times New Roman" panose="02020603050405020304" pitchFamily="18" charset="0"/>
                          <a:ea typeface="Times New Roman" panose="02020603050405020304" pitchFamily="18" charset="0"/>
                        </a:rPr>
                        <a:t>Примерен вход:</a:t>
                      </a:r>
                      <a:endParaRPr lang="en-BG" sz="1200">
                        <a:effectLst/>
                        <a:latin typeface="Times New Roman" panose="02020603050405020304" pitchFamily="18" charset="0"/>
                        <a:ea typeface="Times New Roman" panose="02020603050405020304" pitchFamily="18" charset="0"/>
                      </a:endParaRPr>
                    </a:p>
                    <a:p>
                      <a:r>
                        <a:rPr lang="bg-BG" sz="1200">
                          <a:effectLst/>
                          <a:latin typeface="Times New Roman" panose="02020603050405020304" pitchFamily="18" charset="0"/>
                          <a:ea typeface="Times New Roman" panose="02020603050405020304" pitchFamily="18" charset="0"/>
                        </a:rPr>
                        <a:t>1</a:t>
                      </a:r>
                      <a:endParaRPr lang="en-BG" sz="1200">
                        <a:effectLst/>
                        <a:latin typeface="Times New Roman" panose="02020603050405020304" pitchFamily="18" charset="0"/>
                        <a:ea typeface="Times New Roman" panose="02020603050405020304" pitchFamily="18" charset="0"/>
                      </a:endParaRPr>
                    </a:p>
                    <a:p>
                      <a:r>
                        <a:rPr lang="bg-BG" sz="1200">
                          <a:effectLst/>
                          <a:latin typeface="Times New Roman" panose="02020603050405020304" pitchFamily="18" charset="0"/>
                          <a:ea typeface="Times New Roman" panose="02020603050405020304" pitchFamily="18" charset="0"/>
                        </a:rPr>
                        <a:t>2</a:t>
                      </a:r>
                      <a:endParaRPr lang="en-BG" sz="1200">
                        <a:effectLst/>
                        <a:latin typeface="Times New Roman" panose="02020603050405020304" pitchFamily="18" charset="0"/>
                        <a:ea typeface="Times New Roman" panose="02020603050405020304" pitchFamily="18" charset="0"/>
                      </a:endParaRPr>
                    </a:p>
                    <a:p>
                      <a:r>
                        <a:rPr lang="bg-BG" sz="1200">
                          <a:effectLst/>
                          <a:latin typeface="Times New Roman" panose="02020603050405020304" pitchFamily="18" charset="0"/>
                          <a:ea typeface="Times New Roman" panose="02020603050405020304" pitchFamily="18" charset="0"/>
                        </a:rPr>
                        <a:t>3</a:t>
                      </a:r>
                      <a:endParaRPr lang="en-BG" sz="1200">
                        <a:effectLst/>
                        <a:latin typeface="Times New Roman" panose="02020603050405020304" pitchFamily="18" charset="0"/>
                        <a:ea typeface="Times New Roman" panose="02020603050405020304" pitchFamily="18" charset="0"/>
                      </a:endParaRPr>
                    </a:p>
                    <a:p>
                      <a:r>
                        <a:rPr lang="bg-BG" sz="1200">
                          <a:effectLst/>
                          <a:latin typeface="Times New Roman" panose="02020603050405020304" pitchFamily="18" charset="0"/>
                          <a:ea typeface="Times New Roman" panose="02020603050405020304" pitchFamily="18" charset="0"/>
                        </a:rPr>
                        <a:t>4</a:t>
                      </a:r>
                      <a:endParaRPr lang="en-BG" sz="1200">
                        <a:effectLst/>
                        <a:latin typeface="Times New Roman" panose="02020603050405020304" pitchFamily="18" charset="0"/>
                        <a:ea typeface="Times New Roman" panose="02020603050405020304" pitchFamily="18" charset="0"/>
                      </a:endParaRPr>
                    </a:p>
                    <a:p>
                      <a:r>
                        <a:rPr lang="bg-BG" sz="1200">
                          <a:effectLst/>
                          <a:latin typeface="Times New Roman" panose="02020603050405020304" pitchFamily="18" charset="0"/>
                          <a:ea typeface="Times New Roman" panose="02020603050405020304" pitchFamily="18" charset="0"/>
                        </a:rPr>
                        <a:t>5</a:t>
                      </a:r>
                      <a:endParaRPr lang="en-BG" sz="1200">
                        <a:effectLst/>
                        <a:latin typeface="Times New Roman" panose="02020603050405020304" pitchFamily="18" charset="0"/>
                        <a:ea typeface="Times New Roman" panose="02020603050405020304" pitchFamily="18" charset="0"/>
                      </a:endParaRPr>
                    </a:p>
                    <a:p>
                      <a:r>
                        <a:rPr lang="bg-BG" sz="1200">
                          <a:effectLst/>
                          <a:latin typeface="Times New Roman" panose="02020603050405020304" pitchFamily="18" charset="0"/>
                          <a:ea typeface="Times New Roman" panose="02020603050405020304" pitchFamily="18" charset="0"/>
                        </a:rPr>
                        <a:t>Примерен изход:</a:t>
                      </a:r>
                      <a:endParaRPr lang="en-BG" sz="1200">
                        <a:effectLst/>
                        <a:latin typeface="Times New Roman" panose="02020603050405020304" pitchFamily="18" charset="0"/>
                        <a:ea typeface="Times New Roman" panose="02020603050405020304" pitchFamily="18" charset="0"/>
                      </a:endParaRPr>
                    </a:p>
                    <a:p>
                      <a:r>
                        <a:rPr lang="bg-BG" sz="1200">
                          <a:effectLst/>
                          <a:latin typeface="Times New Roman" panose="02020603050405020304" pitchFamily="18" charset="0"/>
                          <a:ea typeface="Times New Roman" panose="02020603050405020304" pitchFamily="18" charset="0"/>
                        </a:rPr>
                        <a:t>Сметката е на стойност 62.7 лева.</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524441412"/>
                  </a:ext>
                </a:extLst>
              </a:tr>
              <a:tr h="491490">
                <a:tc>
                  <a:txBody>
                    <a:bodyPr/>
                    <a:lstStyle/>
                    <a:p>
                      <a:pPr algn="ctr"/>
                      <a:r>
                        <a:rPr lang="bg-BG" sz="1200">
                          <a:effectLst/>
                          <a:latin typeface="Times New Roman" panose="02020603050405020304" pitchFamily="18" charset="0"/>
                          <a:ea typeface="Times New Roman" panose="02020603050405020304" pitchFamily="18" charset="0"/>
                        </a:rPr>
                        <a:t>Череши</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bg-BG" sz="1200" dirty="0">
                          <a:effectLst/>
                          <a:latin typeface="Times New Roman" panose="02020603050405020304" pitchFamily="18" charset="0"/>
                          <a:ea typeface="Times New Roman" panose="02020603050405020304" pitchFamily="18" charset="0"/>
                        </a:rPr>
                        <a:t>7 лв.</a:t>
                      </a:r>
                      <a:endParaRPr lang="en-BG"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BG"/>
                    </a:p>
                  </a:txBody>
                  <a:tcPr/>
                </a:tc>
                <a:extLst>
                  <a:ext uri="{0D108BD9-81ED-4DB2-BD59-A6C34878D82A}">
                    <a16:rowId xmlns:a16="http://schemas.microsoft.com/office/drawing/2014/main" val="1720415498"/>
                  </a:ext>
                </a:extLst>
              </a:tr>
              <a:tr h="561340">
                <a:tc>
                  <a:txBody>
                    <a:bodyPr/>
                    <a:lstStyle/>
                    <a:p>
                      <a:pPr algn="ctr"/>
                      <a:r>
                        <a:rPr lang="bg-BG" sz="1200">
                          <a:effectLst/>
                          <a:latin typeface="Times New Roman" panose="02020603050405020304" pitchFamily="18" charset="0"/>
                          <a:ea typeface="Times New Roman" panose="02020603050405020304" pitchFamily="18" charset="0"/>
                        </a:rPr>
                        <a:t>Праскови</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bg-BG" sz="1200">
                          <a:effectLst/>
                          <a:latin typeface="Times New Roman" panose="02020603050405020304" pitchFamily="18" charset="0"/>
                          <a:ea typeface="Times New Roman" panose="02020603050405020304" pitchFamily="18" charset="0"/>
                        </a:rPr>
                        <a:t>3,90 лв.</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BG"/>
                    </a:p>
                  </a:txBody>
                  <a:tcPr/>
                </a:tc>
                <a:extLst>
                  <a:ext uri="{0D108BD9-81ED-4DB2-BD59-A6C34878D82A}">
                    <a16:rowId xmlns:a16="http://schemas.microsoft.com/office/drawing/2014/main" val="1770967703"/>
                  </a:ext>
                </a:extLst>
              </a:tr>
              <a:tr h="532130">
                <a:tc>
                  <a:txBody>
                    <a:bodyPr/>
                    <a:lstStyle/>
                    <a:p>
                      <a:pPr algn="ctr"/>
                      <a:r>
                        <a:rPr lang="bg-BG" sz="1200">
                          <a:effectLst/>
                          <a:latin typeface="Times New Roman" panose="02020603050405020304" pitchFamily="18" charset="0"/>
                          <a:ea typeface="Times New Roman" panose="02020603050405020304" pitchFamily="18" charset="0"/>
                        </a:rPr>
                        <a:t>Кайсии</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bg-BG" sz="1200">
                          <a:effectLst/>
                          <a:latin typeface="Times New Roman" panose="02020603050405020304" pitchFamily="18" charset="0"/>
                          <a:ea typeface="Times New Roman" panose="02020603050405020304" pitchFamily="18" charset="0"/>
                        </a:rPr>
                        <a:t>5,30 лв.</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BG"/>
                    </a:p>
                  </a:txBody>
                  <a:tcPr/>
                </a:tc>
                <a:extLst>
                  <a:ext uri="{0D108BD9-81ED-4DB2-BD59-A6C34878D82A}">
                    <a16:rowId xmlns:a16="http://schemas.microsoft.com/office/drawing/2014/main" val="3836351250"/>
                  </a:ext>
                </a:extLst>
              </a:tr>
              <a:tr h="511810">
                <a:tc>
                  <a:txBody>
                    <a:bodyPr/>
                    <a:lstStyle/>
                    <a:p>
                      <a:pPr algn="ctr"/>
                      <a:r>
                        <a:rPr lang="bg-BG" sz="1200">
                          <a:effectLst/>
                          <a:latin typeface="Times New Roman" panose="02020603050405020304" pitchFamily="18" charset="0"/>
                          <a:ea typeface="Times New Roman" panose="02020603050405020304" pitchFamily="18" charset="0"/>
                        </a:rPr>
                        <a:t>Домати</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bg-BG" sz="1200">
                          <a:effectLst/>
                          <a:latin typeface="Times New Roman" panose="02020603050405020304" pitchFamily="18" charset="0"/>
                          <a:ea typeface="Times New Roman" panose="02020603050405020304" pitchFamily="18" charset="0"/>
                        </a:rPr>
                        <a:t>4 лв.</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BG"/>
                    </a:p>
                  </a:txBody>
                  <a:tcPr/>
                </a:tc>
                <a:extLst>
                  <a:ext uri="{0D108BD9-81ED-4DB2-BD59-A6C34878D82A}">
                    <a16:rowId xmlns:a16="http://schemas.microsoft.com/office/drawing/2014/main" val="1124955678"/>
                  </a:ext>
                </a:extLst>
              </a:tr>
              <a:tr h="445770">
                <a:tc>
                  <a:txBody>
                    <a:bodyPr/>
                    <a:lstStyle/>
                    <a:p>
                      <a:pPr algn="ctr"/>
                      <a:r>
                        <a:rPr lang="bg-BG" sz="1200">
                          <a:effectLst/>
                          <a:latin typeface="Times New Roman" panose="02020603050405020304" pitchFamily="18" charset="0"/>
                          <a:ea typeface="Times New Roman" panose="02020603050405020304" pitchFamily="18" charset="0"/>
                        </a:rPr>
                        <a:t>Краставици</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bg-BG" sz="1200" dirty="0">
                          <a:effectLst/>
                          <a:latin typeface="Times New Roman" panose="02020603050405020304" pitchFamily="18" charset="0"/>
                          <a:ea typeface="Times New Roman" panose="02020603050405020304" pitchFamily="18" charset="0"/>
                        </a:rPr>
                        <a:t>3,20 лв.</a:t>
                      </a:r>
                      <a:endParaRPr lang="en-BG"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BG"/>
                    </a:p>
                  </a:txBody>
                  <a:tcPr/>
                </a:tc>
                <a:extLst>
                  <a:ext uri="{0D108BD9-81ED-4DB2-BD59-A6C34878D82A}">
                    <a16:rowId xmlns:a16="http://schemas.microsoft.com/office/drawing/2014/main" val="2574757167"/>
                  </a:ext>
                </a:extLst>
              </a:tr>
            </a:tbl>
          </a:graphicData>
        </a:graphic>
      </p:graphicFrame>
      <p:pic>
        <p:nvPicPr>
          <p:cNvPr id="6" name="Picture 5">
            <a:extLst>
              <a:ext uri="{FF2B5EF4-FFF2-40B4-BE49-F238E27FC236}">
                <a16:creationId xmlns:a16="http://schemas.microsoft.com/office/drawing/2014/main" id="{D352C8A2-2033-954B-E916-A525EAC01B54}"/>
              </a:ext>
            </a:extLst>
          </p:cNvPr>
          <p:cNvPicPr>
            <a:picLocks noChangeAspect="1"/>
          </p:cNvPicPr>
          <p:nvPr/>
        </p:nvPicPr>
        <p:blipFill>
          <a:blip r:embed="rId3"/>
          <a:stretch>
            <a:fillRect/>
          </a:stretch>
        </p:blipFill>
        <p:spPr>
          <a:xfrm>
            <a:off x="5735960" y="1916832"/>
            <a:ext cx="5958091" cy="3827676"/>
          </a:xfrm>
          <a:prstGeom prst="rect">
            <a:avLst/>
          </a:prstGeom>
        </p:spPr>
      </p:pic>
    </p:spTree>
    <p:extLst>
      <p:ext uri="{BB962C8B-B14F-4D97-AF65-F5344CB8AC3E}">
        <p14:creationId xmlns:p14="http://schemas.microsoft.com/office/powerpoint/2010/main" val="1955752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a:xfrm>
            <a:off x="1097280" y="5074920"/>
            <a:ext cx="10113264" cy="822960"/>
          </a:xfrm>
        </p:spPr>
        <p:txBody>
          <a:bodyPr anchor="b">
            <a:normAutofit/>
          </a:bodyPr>
          <a:lstStyle/>
          <a:p>
            <a:r>
              <a:rPr lang="bg-BG" dirty="0">
                <a:latin typeface="+mn-lt"/>
              </a:rPr>
              <a:t>5. Примитивни типове данни</a:t>
            </a:r>
            <a:endParaRPr lang="en-BG" dirty="0">
              <a:latin typeface="+mn-lt"/>
            </a:endParaRPr>
          </a:p>
        </p:txBody>
      </p:sp>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a:xfrm>
            <a:off x="539369" y="6309320"/>
            <a:ext cx="10671175" cy="365125"/>
          </a:xfrm>
        </p:spPr>
        <p:txBody>
          <a:bodyPr anchor="ctr">
            <a:normAutofit/>
          </a:bodyPr>
          <a:lstStyle/>
          <a:p>
            <a:pPr>
              <a:spcAft>
                <a:spcPts val="600"/>
              </a:spcAft>
              <a:defRPr/>
            </a:pPr>
            <a:r>
              <a:rPr lang="ru-RU" dirty="0"/>
              <a:t> </a:t>
            </a:r>
            <a:r>
              <a:rPr lang="ru-RU" dirty="0" err="1"/>
              <a:t>Европейска</a:t>
            </a:r>
            <a:r>
              <a:rPr lang="ru-RU" dirty="0"/>
              <a:t> Рамка на </a:t>
            </a:r>
            <a:r>
              <a:rPr lang="ru-RU" dirty="0" err="1"/>
              <a:t>дигиталните</a:t>
            </a:r>
            <a:r>
              <a:rPr lang="ru-RU" dirty="0"/>
              <a:t> компетентности с </a:t>
            </a:r>
            <a:r>
              <a:rPr lang="ru-RU" dirty="0" err="1"/>
              <a:t>петте</a:t>
            </a:r>
            <a:r>
              <a:rPr lang="ru-RU" dirty="0"/>
              <a:t> области на </a:t>
            </a:r>
            <a:r>
              <a:rPr lang="ru-RU" dirty="0" err="1"/>
              <a:t>дигитална</a:t>
            </a:r>
            <a:r>
              <a:rPr lang="ru-RU" dirty="0"/>
              <a:t> </a:t>
            </a:r>
            <a:r>
              <a:rPr lang="ru-RU" dirty="0" err="1"/>
              <a:t>компетентност</a:t>
            </a:r>
            <a:r>
              <a:rPr lang="ru-RU" dirty="0"/>
              <a:t> и 21 </a:t>
            </a:r>
            <a:r>
              <a:rPr lang="ru-RU" dirty="0" err="1"/>
              <a:t>дигитални</a:t>
            </a:r>
            <a:r>
              <a:rPr lang="ru-RU" dirty="0"/>
              <a:t> умения/ компетентности (</a:t>
            </a:r>
            <a:r>
              <a:rPr lang="en-GB" dirty="0" err="1"/>
              <a:t>DigComp</a:t>
            </a:r>
            <a:r>
              <a:rPr lang="en-GB" dirty="0"/>
              <a:t> 2.1)</a:t>
            </a:r>
          </a:p>
        </p:txBody>
      </p:sp>
      <p:pic>
        <p:nvPicPr>
          <p:cNvPr id="7" name="Picture 6">
            <a:extLst>
              <a:ext uri="{FF2B5EF4-FFF2-40B4-BE49-F238E27FC236}">
                <a16:creationId xmlns:a16="http://schemas.microsoft.com/office/drawing/2014/main" id="{8ECA0A9F-5BC3-DB7A-C3F6-8F4384AD798C}"/>
              </a:ext>
            </a:extLst>
          </p:cNvPr>
          <p:cNvPicPr>
            <a:picLocks noChangeAspect="1"/>
          </p:cNvPicPr>
          <p:nvPr/>
        </p:nvPicPr>
        <p:blipFill>
          <a:blip r:embed="rId3"/>
          <a:stretch>
            <a:fillRect/>
          </a:stretch>
        </p:blipFill>
        <p:spPr>
          <a:xfrm>
            <a:off x="4079776" y="1052736"/>
            <a:ext cx="3873500" cy="3263900"/>
          </a:xfrm>
          <a:prstGeom prst="rect">
            <a:avLst/>
          </a:prstGeom>
        </p:spPr>
      </p:pic>
    </p:spTree>
    <p:extLst>
      <p:ext uri="{BB962C8B-B14F-4D97-AF65-F5344CB8AC3E}">
        <p14:creationId xmlns:p14="http://schemas.microsoft.com/office/powerpoint/2010/main" val="2199073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en-BG" dirty="0">
                <a:latin typeface="Cambria" panose="02040503050406030204" pitchFamily="18" charset="0"/>
              </a:rPr>
              <a:t>Ц</a:t>
            </a:r>
            <a:r>
              <a:rPr lang="bg-BG" dirty="0" err="1">
                <a:latin typeface="Cambria" panose="02040503050406030204" pitchFamily="18" charset="0"/>
              </a:rPr>
              <a:t>елочислени</a:t>
            </a:r>
            <a:r>
              <a:rPr lang="bg-BG" dirty="0">
                <a:latin typeface="Cambria" panose="02040503050406030204" pitchFamily="18" charset="0"/>
              </a:rPr>
              <a:t> типове данни (</a:t>
            </a:r>
            <a:r>
              <a:rPr lang="en-US" dirty="0">
                <a:latin typeface="Cambria" panose="02040503050406030204" pitchFamily="18" charset="0"/>
              </a:rPr>
              <a:t>int</a:t>
            </a:r>
            <a:r>
              <a:rPr lang="bg-BG" dirty="0">
                <a:latin typeface="Cambria" panose="02040503050406030204" pitchFamily="18" charset="0"/>
              </a:rPr>
              <a:t>)</a:t>
            </a: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graphicFrame>
        <p:nvGraphicFramePr>
          <p:cNvPr id="7" name="Table 6">
            <a:extLst>
              <a:ext uri="{FF2B5EF4-FFF2-40B4-BE49-F238E27FC236}">
                <a16:creationId xmlns:a16="http://schemas.microsoft.com/office/drawing/2014/main" id="{1B1F5057-5CE3-3AD5-59D5-E2B5102BD494}"/>
              </a:ext>
            </a:extLst>
          </p:cNvPr>
          <p:cNvGraphicFramePr>
            <a:graphicFrameLocks noGrp="1"/>
          </p:cNvGraphicFramePr>
          <p:nvPr/>
        </p:nvGraphicFramePr>
        <p:xfrm>
          <a:off x="4046855" y="2954973"/>
          <a:ext cx="4098290" cy="2011680"/>
        </p:xfrm>
        <a:graphic>
          <a:graphicData uri="http://schemas.openxmlformats.org/drawingml/2006/table">
            <a:tbl>
              <a:tblPr firstRow="1" firstCol="1" bandRow="1"/>
              <a:tblGrid>
                <a:gridCol w="1665605">
                  <a:extLst>
                    <a:ext uri="{9D8B030D-6E8A-4147-A177-3AD203B41FA5}">
                      <a16:colId xmlns:a16="http://schemas.microsoft.com/office/drawing/2014/main" val="1797018589"/>
                    </a:ext>
                  </a:extLst>
                </a:gridCol>
                <a:gridCol w="1102995">
                  <a:extLst>
                    <a:ext uri="{9D8B030D-6E8A-4147-A177-3AD203B41FA5}">
                      <a16:colId xmlns:a16="http://schemas.microsoft.com/office/drawing/2014/main" val="3663916542"/>
                    </a:ext>
                  </a:extLst>
                </a:gridCol>
                <a:gridCol w="1329690">
                  <a:extLst>
                    <a:ext uri="{9D8B030D-6E8A-4147-A177-3AD203B41FA5}">
                      <a16:colId xmlns:a16="http://schemas.microsoft.com/office/drawing/2014/main" val="1258349529"/>
                    </a:ext>
                  </a:extLst>
                </a:gridCol>
              </a:tblGrid>
              <a:tr h="0">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Аритметичен оператор</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B6C8"/>
                    </a:solidFill>
                  </a:tcPr>
                </a:tc>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Аритметичен оператор с присвояване</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B6C8"/>
                    </a:solidFill>
                  </a:tcPr>
                </a:tc>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Аритметично действие</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B6C8"/>
                    </a:solidFill>
                  </a:tcPr>
                </a:tc>
                <a:extLst>
                  <a:ext uri="{0D108BD9-81ED-4DB2-BD59-A6C34878D82A}">
                    <a16:rowId xmlns:a16="http://schemas.microsoft.com/office/drawing/2014/main" val="155946808"/>
                  </a:ext>
                </a:extLst>
              </a:tr>
              <a:tr h="0">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Събиране</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14431897"/>
                  </a:ext>
                </a:extLst>
              </a:tr>
              <a:tr h="0">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Изваждане</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97974052"/>
                  </a:ext>
                </a:extLst>
              </a:tr>
              <a:tr h="0">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Умножение</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35435287"/>
                  </a:ext>
                </a:extLst>
              </a:tr>
              <a:tr h="0">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Деление</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3621247"/>
                  </a:ext>
                </a:extLst>
              </a:tr>
              <a:tr h="0">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Целочислено деление</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69439899"/>
                  </a:ext>
                </a:extLst>
              </a:tr>
              <a:tr h="0">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Модулно деление</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6994074"/>
                  </a:ext>
                </a:extLst>
              </a:tr>
              <a:tr h="0">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1200">
                          <a:solidFill>
                            <a:srgbClr val="000000"/>
                          </a:solidFill>
                          <a:effectLst/>
                          <a:latin typeface="Times New Roman" panose="02020603050405020304" pitchFamily="18" charset="0"/>
                          <a:ea typeface="Times New Roman" panose="02020603050405020304" pitchFamily="18" charset="0"/>
                        </a:rPr>
                        <a:t>**=</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1200" dirty="0">
                          <a:solidFill>
                            <a:srgbClr val="000000"/>
                          </a:solidFill>
                          <a:effectLst/>
                          <a:latin typeface="Times New Roman" panose="02020603050405020304" pitchFamily="18" charset="0"/>
                          <a:ea typeface="Times New Roman" panose="02020603050405020304" pitchFamily="18" charset="0"/>
                        </a:rPr>
                        <a:t>Степенуване</a:t>
                      </a:r>
                      <a:endParaRPr lang="en-BG"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71770604"/>
                  </a:ext>
                </a:extLst>
              </a:tr>
            </a:tbl>
          </a:graphicData>
        </a:graphic>
      </p:graphicFrame>
      <p:graphicFrame>
        <p:nvGraphicFramePr>
          <p:cNvPr id="8" name="Table 7">
            <a:extLst>
              <a:ext uri="{FF2B5EF4-FFF2-40B4-BE49-F238E27FC236}">
                <a16:creationId xmlns:a16="http://schemas.microsoft.com/office/drawing/2014/main" id="{A85C6A5D-2102-BD2F-D5C9-EFC4524476E6}"/>
              </a:ext>
            </a:extLst>
          </p:cNvPr>
          <p:cNvGraphicFramePr>
            <a:graphicFrameLocks noGrp="1"/>
          </p:cNvGraphicFramePr>
          <p:nvPr>
            <p:extLst>
              <p:ext uri="{D42A27DB-BD31-4B8C-83A1-F6EECF244321}">
                <p14:modId xmlns:p14="http://schemas.microsoft.com/office/powerpoint/2010/main" val="3387550840"/>
              </p:ext>
            </p:extLst>
          </p:nvPr>
        </p:nvGraphicFramePr>
        <p:xfrm>
          <a:off x="1931905" y="1772816"/>
          <a:ext cx="8328190" cy="4070344"/>
        </p:xfrm>
        <a:graphic>
          <a:graphicData uri="http://schemas.openxmlformats.org/drawingml/2006/table">
            <a:tbl>
              <a:tblPr firstRow="1" firstCol="1" bandRow="1"/>
              <a:tblGrid>
                <a:gridCol w="3384698">
                  <a:extLst>
                    <a:ext uri="{9D8B030D-6E8A-4147-A177-3AD203B41FA5}">
                      <a16:colId xmlns:a16="http://schemas.microsoft.com/office/drawing/2014/main" val="4036429094"/>
                    </a:ext>
                  </a:extLst>
                </a:gridCol>
                <a:gridCol w="2241411">
                  <a:extLst>
                    <a:ext uri="{9D8B030D-6E8A-4147-A177-3AD203B41FA5}">
                      <a16:colId xmlns:a16="http://schemas.microsoft.com/office/drawing/2014/main" val="1515720152"/>
                    </a:ext>
                  </a:extLst>
                </a:gridCol>
                <a:gridCol w="2702081">
                  <a:extLst>
                    <a:ext uri="{9D8B030D-6E8A-4147-A177-3AD203B41FA5}">
                      <a16:colId xmlns:a16="http://schemas.microsoft.com/office/drawing/2014/main" val="2643737623"/>
                    </a:ext>
                  </a:extLst>
                </a:gridCol>
              </a:tblGrid>
              <a:tr h="936104">
                <a:tc>
                  <a:txBody>
                    <a:bodyPr/>
                    <a:lstStyle/>
                    <a:p>
                      <a:pPr algn="ctr"/>
                      <a:r>
                        <a:rPr lang="bg-BG" sz="2400">
                          <a:solidFill>
                            <a:srgbClr val="000000"/>
                          </a:solidFill>
                          <a:effectLst/>
                          <a:latin typeface="Times New Roman" panose="02020603050405020304" pitchFamily="18" charset="0"/>
                          <a:ea typeface="Times New Roman" panose="02020603050405020304" pitchFamily="18" charset="0"/>
                        </a:rPr>
                        <a:t>Аритметичен оператор</a:t>
                      </a:r>
                      <a:endParaRPr lang="en-BG" sz="240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B6C8"/>
                    </a:solidFill>
                  </a:tcPr>
                </a:tc>
                <a:tc>
                  <a:txBody>
                    <a:bodyPr/>
                    <a:lstStyle/>
                    <a:p>
                      <a:pPr algn="ctr"/>
                      <a:r>
                        <a:rPr lang="bg-BG" sz="2400">
                          <a:solidFill>
                            <a:srgbClr val="000000"/>
                          </a:solidFill>
                          <a:effectLst/>
                          <a:latin typeface="Times New Roman" panose="02020603050405020304" pitchFamily="18" charset="0"/>
                          <a:ea typeface="Times New Roman" panose="02020603050405020304" pitchFamily="18" charset="0"/>
                        </a:rPr>
                        <a:t>Аритметичен оператор с присвояване</a:t>
                      </a:r>
                      <a:endParaRPr lang="en-BG" sz="240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B6C8"/>
                    </a:solidFill>
                  </a:tcPr>
                </a:tc>
                <a:tc>
                  <a:txBody>
                    <a:bodyPr/>
                    <a:lstStyle/>
                    <a:p>
                      <a:pPr algn="ctr"/>
                      <a:r>
                        <a:rPr lang="bg-BG" sz="2400">
                          <a:solidFill>
                            <a:srgbClr val="000000"/>
                          </a:solidFill>
                          <a:effectLst/>
                          <a:latin typeface="Times New Roman" panose="02020603050405020304" pitchFamily="18" charset="0"/>
                          <a:ea typeface="Times New Roman" panose="02020603050405020304" pitchFamily="18" charset="0"/>
                        </a:rPr>
                        <a:t>Аритметично действие</a:t>
                      </a:r>
                      <a:endParaRPr lang="en-BG" sz="240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B6C8"/>
                    </a:solidFill>
                  </a:tcPr>
                </a:tc>
                <a:extLst>
                  <a:ext uri="{0D108BD9-81ED-4DB2-BD59-A6C34878D82A}">
                    <a16:rowId xmlns:a16="http://schemas.microsoft.com/office/drawing/2014/main" val="2475740640"/>
                  </a:ext>
                </a:extLst>
              </a:tr>
              <a:tr h="371633">
                <a:tc>
                  <a:txBody>
                    <a:bodyPr/>
                    <a:lstStyle/>
                    <a:p>
                      <a:pPr algn="ctr"/>
                      <a:r>
                        <a:rPr lang="bg-BG" sz="2400">
                          <a:solidFill>
                            <a:srgbClr val="000000"/>
                          </a:solidFill>
                          <a:effectLst/>
                          <a:latin typeface="Times New Roman" panose="02020603050405020304" pitchFamily="18" charset="0"/>
                          <a:ea typeface="Times New Roman" panose="02020603050405020304" pitchFamily="18" charset="0"/>
                        </a:rPr>
                        <a:t>+</a:t>
                      </a:r>
                      <a:endParaRPr lang="en-BG" sz="240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2400">
                          <a:solidFill>
                            <a:srgbClr val="000000"/>
                          </a:solidFill>
                          <a:effectLst/>
                          <a:latin typeface="Times New Roman" panose="02020603050405020304" pitchFamily="18" charset="0"/>
                          <a:ea typeface="Times New Roman" panose="02020603050405020304" pitchFamily="18" charset="0"/>
                        </a:rPr>
                        <a:t>+=</a:t>
                      </a:r>
                      <a:endParaRPr lang="en-BG" sz="240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2400">
                          <a:solidFill>
                            <a:srgbClr val="000000"/>
                          </a:solidFill>
                          <a:effectLst/>
                          <a:latin typeface="Times New Roman" panose="02020603050405020304" pitchFamily="18" charset="0"/>
                          <a:ea typeface="Times New Roman" panose="02020603050405020304" pitchFamily="18" charset="0"/>
                        </a:rPr>
                        <a:t>Събиране</a:t>
                      </a:r>
                      <a:endParaRPr lang="en-BG" sz="240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80538321"/>
                  </a:ext>
                </a:extLst>
              </a:tr>
              <a:tr h="371633">
                <a:tc>
                  <a:txBody>
                    <a:bodyPr/>
                    <a:lstStyle/>
                    <a:p>
                      <a:pPr algn="ctr"/>
                      <a:r>
                        <a:rPr lang="bg-BG" sz="2400">
                          <a:solidFill>
                            <a:srgbClr val="000000"/>
                          </a:solidFill>
                          <a:effectLst/>
                          <a:latin typeface="Times New Roman" panose="02020603050405020304" pitchFamily="18" charset="0"/>
                          <a:ea typeface="Times New Roman" panose="02020603050405020304" pitchFamily="18" charset="0"/>
                        </a:rPr>
                        <a:t>-</a:t>
                      </a:r>
                      <a:endParaRPr lang="en-BG" sz="240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2400">
                          <a:solidFill>
                            <a:srgbClr val="000000"/>
                          </a:solidFill>
                          <a:effectLst/>
                          <a:latin typeface="Times New Roman" panose="02020603050405020304" pitchFamily="18" charset="0"/>
                          <a:ea typeface="Times New Roman" panose="02020603050405020304" pitchFamily="18" charset="0"/>
                        </a:rPr>
                        <a:t>-=</a:t>
                      </a:r>
                      <a:endParaRPr lang="en-BG" sz="240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2400">
                          <a:solidFill>
                            <a:srgbClr val="000000"/>
                          </a:solidFill>
                          <a:effectLst/>
                          <a:latin typeface="Times New Roman" panose="02020603050405020304" pitchFamily="18" charset="0"/>
                          <a:ea typeface="Times New Roman" panose="02020603050405020304" pitchFamily="18" charset="0"/>
                        </a:rPr>
                        <a:t>Изваждане</a:t>
                      </a:r>
                      <a:endParaRPr lang="en-BG" sz="240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30638581"/>
                  </a:ext>
                </a:extLst>
              </a:tr>
              <a:tr h="371633">
                <a:tc>
                  <a:txBody>
                    <a:bodyPr/>
                    <a:lstStyle/>
                    <a:p>
                      <a:pPr algn="ctr"/>
                      <a:r>
                        <a:rPr lang="bg-BG" sz="2400">
                          <a:solidFill>
                            <a:srgbClr val="000000"/>
                          </a:solidFill>
                          <a:effectLst/>
                          <a:latin typeface="Times New Roman" panose="02020603050405020304" pitchFamily="18" charset="0"/>
                          <a:ea typeface="Times New Roman" panose="02020603050405020304" pitchFamily="18" charset="0"/>
                        </a:rPr>
                        <a:t>*</a:t>
                      </a:r>
                      <a:endParaRPr lang="en-BG" sz="240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2400">
                          <a:solidFill>
                            <a:srgbClr val="000000"/>
                          </a:solidFill>
                          <a:effectLst/>
                          <a:latin typeface="Times New Roman" panose="02020603050405020304" pitchFamily="18" charset="0"/>
                          <a:ea typeface="Times New Roman" panose="02020603050405020304" pitchFamily="18" charset="0"/>
                        </a:rPr>
                        <a:t>*=</a:t>
                      </a:r>
                      <a:endParaRPr lang="en-BG" sz="240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2400">
                          <a:solidFill>
                            <a:srgbClr val="000000"/>
                          </a:solidFill>
                          <a:effectLst/>
                          <a:latin typeface="Times New Roman" panose="02020603050405020304" pitchFamily="18" charset="0"/>
                          <a:ea typeface="Times New Roman" panose="02020603050405020304" pitchFamily="18" charset="0"/>
                        </a:rPr>
                        <a:t>Умножение</a:t>
                      </a:r>
                      <a:endParaRPr lang="en-BG" sz="240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74763270"/>
                  </a:ext>
                </a:extLst>
              </a:tr>
              <a:tr h="371633">
                <a:tc>
                  <a:txBody>
                    <a:bodyPr/>
                    <a:lstStyle/>
                    <a:p>
                      <a:pPr algn="ctr"/>
                      <a:r>
                        <a:rPr lang="bg-BG" sz="2400">
                          <a:solidFill>
                            <a:srgbClr val="000000"/>
                          </a:solidFill>
                          <a:effectLst/>
                          <a:latin typeface="Times New Roman" panose="02020603050405020304" pitchFamily="18" charset="0"/>
                          <a:ea typeface="Times New Roman" panose="02020603050405020304" pitchFamily="18" charset="0"/>
                        </a:rPr>
                        <a:t>/</a:t>
                      </a:r>
                      <a:endParaRPr lang="en-BG" sz="240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2400">
                          <a:solidFill>
                            <a:srgbClr val="000000"/>
                          </a:solidFill>
                          <a:effectLst/>
                          <a:latin typeface="Times New Roman" panose="02020603050405020304" pitchFamily="18" charset="0"/>
                          <a:ea typeface="Times New Roman" panose="02020603050405020304" pitchFamily="18" charset="0"/>
                        </a:rPr>
                        <a:t>/=</a:t>
                      </a:r>
                      <a:endParaRPr lang="en-BG" sz="240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2400">
                          <a:solidFill>
                            <a:srgbClr val="000000"/>
                          </a:solidFill>
                          <a:effectLst/>
                          <a:latin typeface="Times New Roman" panose="02020603050405020304" pitchFamily="18" charset="0"/>
                          <a:ea typeface="Times New Roman" panose="02020603050405020304" pitchFamily="18" charset="0"/>
                        </a:rPr>
                        <a:t>Деление</a:t>
                      </a:r>
                      <a:endParaRPr lang="en-BG" sz="240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27757305"/>
                  </a:ext>
                </a:extLst>
              </a:tr>
              <a:tr h="743266">
                <a:tc>
                  <a:txBody>
                    <a:bodyPr/>
                    <a:lstStyle/>
                    <a:p>
                      <a:pPr algn="ctr"/>
                      <a:r>
                        <a:rPr lang="bg-BG" sz="2400">
                          <a:solidFill>
                            <a:srgbClr val="000000"/>
                          </a:solidFill>
                          <a:effectLst/>
                          <a:latin typeface="Times New Roman" panose="02020603050405020304" pitchFamily="18" charset="0"/>
                          <a:ea typeface="Times New Roman" panose="02020603050405020304" pitchFamily="18" charset="0"/>
                        </a:rPr>
                        <a:t>//</a:t>
                      </a:r>
                      <a:endParaRPr lang="en-BG" sz="240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2400">
                          <a:solidFill>
                            <a:srgbClr val="000000"/>
                          </a:solidFill>
                          <a:effectLst/>
                          <a:latin typeface="Times New Roman" panose="02020603050405020304" pitchFamily="18" charset="0"/>
                          <a:ea typeface="Times New Roman" panose="02020603050405020304" pitchFamily="18" charset="0"/>
                        </a:rPr>
                        <a:t>//=</a:t>
                      </a:r>
                      <a:endParaRPr lang="en-BG" sz="240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2400">
                          <a:solidFill>
                            <a:srgbClr val="000000"/>
                          </a:solidFill>
                          <a:effectLst/>
                          <a:latin typeface="Times New Roman" panose="02020603050405020304" pitchFamily="18" charset="0"/>
                          <a:ea typeface="Times New Roman" panose="02020603050405020304" pitchFamily="18" charset="0"/>
                        </a:rPr>
                        <a:t>Целочислено деление</a:t>
                      </a:r>
                      <a:endParaRPr lang="en-BG" sz="240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09495442"/>
                  </a:ext>
                </a:extLst>
              </a:tr>
              <a:tr h="371633">
                <a:tc>
                  <a:txBody>
                    <a:bodyPr/>
                    <a:lstStyle/>
                    <a:p>
                      <a:pPr algn="ctr"/>
                      <a:r>
                        <a:rPr lang="bg-BG" sz="2400">
                          <a:solidFill>
                            <a:srgbClr val="000000"/>
                          </a:solidFill>
                          <a:effectLst/>
                          <a:latin typeface="Times New Roman" panose="02020603050405020304" pitchFamily="18" charset="0"/>
                          <a:ea typeface="Times New Roman" panose="02020603050405020304" pitchFamily="18" charset="0"/>
                        </a:rPr>
                        <a:t>%</a:t>
                      </a:r>
                      <a:endParaRPr lang="en-BG" sz="240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2400">
                          <a:solidFill>
                            <a:srgbClr val="000000"/>
                          </a:solidFill>
                          <a:effectLst/>
                          <a:latin typeface="Times New Roman" panose="02020603050405020304" pitchFamily="18" charset="0"/>
                          <a:ea typeface="Times New Roman" panose="02020603050405020304" pitchFamily="18" charset="0"/>
                        </a:rPr>
                        <a:t>%=</a:t>
                      </a:r>
                      <a:endParaRPr lang="en-BG" sz="240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2400">
                          <a:solidFill>
                            <a:srgbClr val="000000"/>
                          </a:solidFill>
                          <a:effectLst/>
                          <a:latin typeface="Times New Roman" panose="02020603050405020304" pitchFamily="18" charset="0"/>
                          <a:ea typeface="Times New Roman" panose="02020603050405020304" pitchFamily="18" charset="0"/>
                        </a:rPr>
                        <a:t>Модулно деление</a:t>
                      </a:r>
                      <a:endParaRPr lang="en-BG" sz="240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84071314"/>
                  </a:ext>
                </a:extLst>
              </a:tr>
              <a:tr h="371633">
                <a:tc>
                  <a:txBody>
                    <a:bodyPr/>
                    <a:lstStyle/>
                    <a:p>
                      <a:pPr algn="ctr"/>
                      <a:r>
                        <a:rPr lang="bg-BG" sz="2400">
                          <a:solidFill>
                            <a:srgbClr val="000000"/>
                          </a:solidFill>
                          <a:effectLst/>
                          <a:latin typeface="Times New Roman" panose="02020603050405020304" pitchFamily="18" charset="0"/>
                          <a:ea typeface="Times New Roman" panose="02020603050405020304" pitchFamily="18" charset="0"/>
                        </a:rPr>
                        <a:t>**</a:t>
                      </a:r>
                      <a:endParaRPr lang="en-BG" sz="240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2400">
                          <a:solidFill>
                            <a:srgbClr val="000000"/>
                          </a:solidFill>
                          <a:effectLst/>
                          <a:latin typeface="Times New Roman" panose="02020603050405020304" pitchFamily="18" charset="0"/>
                          <a:ea typeface="Times New Roman" panose="02020603050405020304" pitchFamily="18" charset="0"/>
                        </a:rPr>
                        <a:t>**=</a:t>
                      </a:r>
                      <a:endParaRPr lang="en-BG" sz="240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bg-BG" sz="2400" dirty="0">
                          <a:solidFill>
                            <a:srgbClr val="000000"/>
                          </a:solidFill>
                          <a:effectLst/>
                          <a:latin typeface="Times New Roman" panose="02020603050405020304" pitchFamily="18" charset="0"/>
                          <a:ea typeface="Times New Roman" panose="02020603050405020304" pitchFamily="18" charset="0"/>
                        </a:rPr>
                        <a:t>Степенуване</a:t>
                      </a:r>
                      <a:endParaRPr lang="en-BG" sz="2400" dirty="0">
                        <a:effectLst/>
                        <a:latin typeface="Times New Roman" panose="02020603050405020304" pitchFamily="18" charset="0"/>
                        <a:ea typeface="Times New Roman" panose="02020603050405020304" pitchFamily="18" charset="0"/>
                      </a:endParaRPr>
                    </a:p>
                  </a:txBody>
                  <a:tcPr marL="139362" marR="139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81159930"/>
                  </a:ext>
                </a:extLst>
              </a:tr>
            </a:tbl>
          </a:graphicData>
        </a:graphic>
      </p:graphicFrame>
    </p:spTree>
    <p:extLst>
      <p:ext uri="{BB962C8B-B14F-4D97-AF65-F5344CB8AC3E}">
        <p14:creationId xmlns:p14="http://schemas.microsoft.com/office/powerpoint/2010/main" val="3547824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Числа с плаваща запетая (</a:t>
            </a:r>
            <a:r>
              <a:rPr lang="en-US" dirty="0">
                <a:latin typeface="Cambria" panose="02040503050406030204" pitchFamily="18" charset="0"/>
              </a:rPr>
              <a:t>float</a:t>
            </a:r>
            <a:r>
              <a:rPr lang="bg-BG" dirty="0">
                <a:latin typeface="Cambria" panose="02040503050406030204" pitchFamily="18" charset="0"/>
              </a:rPr>
              <a:t>)</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a:xfrm>
            <a:off x="623392" y="2492896"/>
            <a:ext cx="12192000" cy="3735884"/>
          </a:xfrm>
        </p:spPr>
        <p:txBody>
          <a:bodyPr/>
          <a:lstStyle/>
          <a:p>
            <a:r>
              <a:rPr lang="bg-BG" dirty="0"/>
              <a:t>Рационални числа във вида на десетични дроби</a:t>
            </a:r>
          </a:p>
          <a:p>
            <a:r>
              <a:rPr lang="bg-BG" dirty="0"/>
              <a:t>Разделител - точка</a:t>
            </a:r>
          </a:p>
          <a:p>
            <a:r>
              <a:rPr lang="bg-BG" dirty="0"/>
              <a:t>Оператори и операции – същите като при i</a:t>
            </a:r>
            <a:r>
              <a:rPr lang="en-US" dirty="0" err="1"/>
              <a:t>nt</a:t>
            </a:r>
            <a:endParaRPr lang="en-BG" dirty="0"/>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spTree>
    <p:extLst>
      <p:ext uri="{BB962C8B-B14F-4D97-AF65-F5344CB8AC3E}">
        <p14:creationId xmlns:p14="http://schemas.microsoft.com/office/powerpoint/2010/main" val="2191696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en-BG" dirty="0">
                <a:latin typeface="Cambria" panose="02040503050406030204" pitchFamily="18" charset="0"/>
              </a:rPr>
              <a:t>С</a:t>
            </a:r>
            <a:r>
              <a:rPr lang="bg-BG" dirty="0" err="1">
                <a:latin typeface="Cambria" panose="02040503050406030204" pitchFamily="18" charset="0"/>
              </a:rPr>
              <a:t>имволен</a:t>
            </a:r>
            <a:r>
              <a:rPr lang="bg-BG" dirty="0">
                <a:latin typeface="Cambria" panose="02040503050406030204" pitchFamily="18" charset="0"/>
              </a:rPr>
              <a:t> низ (</a:t>
            </a:r>
            <a:r>
              <a:rPr lang="bg-BG" dirty="0" err="1">
                <a:latin typeface="Cambria" panose="02040503050406030204" pitchFamily="18" charset="0"/>
              </a:rPr>
              <a:t>s</a:t>
            </a:r>
            <a:r>
              <a:rPr lang="en-US" dirty="0">
                <a:latin typeface="Cambria" panose="02040503050406030204" pitchFamily="18" charset="0"/>
              </a:rPr>
              <a:t>tr</a:t>
            </a:r>
            <a:r>
              <a:rPr lang="bg-BG" dirty="0">
                <a:latin typeface="Cambria" panose="02040503050406030204" pitchFamily="18" charset="0"/>
              </a:rPr>
              <a:t>)</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a:xfrm>
            <a:off x="0" y="1620838"/>
            <a:ext cx="5951984" cy="4679950"/>
          </a:xfrm>
        </p:spPr>
        <p:txBody>
          <a:bodyPr/>
          <a:lstStyle/>
          <a:p>
            <a:r>
              <a:rPr lang="bg-BG" dirty="0"/>
              <a:t>Комбинация между символи (буква, цифра и други)</a:t>
            </a:r>
          </a:p>
          <a:p>
            <a:r>
              <a:rPr lang="bg-BG" dirty="0"/>
              <a:t>Означение – с единични или двойни кавички</a:t>
            </a:r>
          </a:p>
          <a:p>
            <a:r>
              <a:rPr lang="bg-BG" dirty="0"/>
              <a:t>Операции между символни низове:</a:t>
            </a:r>
          </a:p>
          <a:p>
            <a:pPr lvl="1"/>
            <a:r>
              <a:rPr lang="bg-BG" dirty="0"/>
              <a:t>Дължина на низ – l</a:t>
            </a:r>
            <a:r>
              <a:rPr lang="en-US" dirty="0" err="1"/>
              <a:t>en</a:t>
            </a:r>
            <a:r>
              <a:rPr lang="en-US" dirty="0"/>
              <a:t>()</a:t>
            </a:r>
          </a:p>
          <a:p>
            <a:pPr lvl="1"/>
            <a:r>
              <a:rPr lang="bg-BG" dirty="0"/>
              <a:t>Достъп до символи</a:t>
            </a:r>
          </a:p>
          <a:p>
            <a:pPr lvl="1"/>
            <a:r>
              <a:rPr lang="bg-BG" dirty="0"/>
              <a:t>Конкатенация</a:t>
            </a:r>
          </a:p>
          <a:p>
            <a:pPr lvl="1"/>
            <a:r>
              <a:rPr lang="bg-BG" dirty="0"/>
              <a:t>Форматиране на низове</a:t>
            </a:r>
            <a:endParaRPr lang="en-BG" dirty="0"/>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C12DA029-3457-9031-A215-88755D53067F}"/>
              </a:ext>
            </a:extLst>
          </p:cNvPr>
          <p:cNvPicPr>
            <a:picLocks noChangeAspect="1"/>
          </p:cNvPicPr>
          <p:nvPr/>
        </p:nvPicPr>
        <p:blipFill>
          <a:blip r:embed="rId3"/>
          <a:stretch>
            <a:fillRect/>
          </a:stretch>
        </p:blipFill>
        <p:spPr>
          <a:xfrm>
            <a:off x="5163868" y="5166363"/>
            <a:ext cx="2042343" cy="598034"/>
          </a:xfrm>
          <a:prstGeom prst="rect">
            <a:avLst/>
          </a:prstGeom>
        </p:spPr>
      </p:pic>
      <p:pic>
        <p:nvPicPr>
          <p:cNvPr id="6" name="Picture 5">
            <a:extLst>
              <a:ext uri="{FF2B5EF4-FFF2-40B4-BE49-F238E27FC236}">
                <a16:creationId xmlns:a16="http://schemas.microsoft.com/office/drawing/2014/main" id="{AC9F1051-8040-6466-7132-23F9550DE579}"/>
              </a:ext>
            </a:extLst>
          </p:cNvPr>
          <p:cNvPicPr>
            <a:picLocks noChangeAspect="1"/>
          </p:cNvPicPr>
          <p:nvPr/>
        </p:nvPicPr>
        <p:blipFill>
          <a:blip r:embed="rId4"/>
          <a:stretch>
            <a:fillRect/>
          </a:stretch>
        </p:blipFill>
        <p:spPr>
          <a:xfrm>
            <a:off x="5163868" y="1798542"/>
            <a:ext cx="3712741" cy="2823410"/>
          </a:xfrm>
          <a:prstGeom prst="rect">
            <a:avLst/>
          </a:prstGeom>
        </p:spPr>
      </p:pic>
      <p:pic>
        <p:nvPicPr>
          <p:cNvPr id="7" name="Picture 6">
            <a:extLst>
              <a:ext uri="{FF2B5EF4-FFF2-40B4-BE49-F238E27FC236}">
                <a16:creationId xmlns:a16="http://schemas.microsoft.com/office/drawing/2014/main" id="{D5ECAC99-CAC5-4AB5-8150-15714E703B4F}"/>
              </a:ext>
            </a:extLst>
          </p:cNvPr>
          <p:cNvPicPr>
            <a:picLocks noChangeAspect="1"/>
          </p:cNvPicPr>
          <p:nvPr/>
        </p:nvPicPr>
        <p:blipFill>
          <a:blip r:embed="rId5"/>
          <a:stretch>
            <a:fillRect/>
          </a:stretch>
        </p:blipFill>
        <p:spPr>
          <a:xfrm>
            <a:off x="8846122" y="1766882"/>
            <a:ext cx="2865097" cy="2849136"/>
          </a:xfrm>
          <a:prstGeom prst="rect">
            <a:avLst/>
          </a:prstGeom>
        </p:spPr>
      </p:pic>
      <p:pic>
        <p:nvPicPr>
          <p:cNvPr id="8" name="Picture 7">
            <a:extLst>
              <a:ext uri="{FF2B5EF4-FFF2-40B4-BE49-F238E27FC236}">
                <a16:creationId xmlns:a16="http://schemas.microsoft.com/office/drawing/2014/main" id="{68439A08-BA99-556E-0B25-117FF68701AB}"/>
              </a:ext>
            </a:extLst>
          </p:cNvPr>
          <p:cNvPicPr>
            <a:picLocks noChangeAspect="1"/>
          </p:cNvPicPr>
          <p:nvPr/>
        </p:nvPicPr>
        <p:blipFill>
          <a:blip r:embed="rId6"/>
          <a:stretch>
            <a:fillRect/>
          </a:stretch>
        </p:blipFill>
        <p:spPr>
          <a:xfrm>
            <a:off x="7230968" y="4595563"/>
            <a:ext cx="4494214" cy="1618929"/>
          </a:xfrm>
          <a:prstGeom prst="rect">
            <a:avLst/>
          </a:prstGeom>
        </p:spPr>
      </p:pic>
    </p:spTree>
    <p:extLst>
      <p:ext uri="{BB962C8B-B14F-4D97-AF65-F5344CB8AC3E}">
        <p14:creationId xmlns:p14="http://schemas.microsoft.com/office/powerpoint/2010/main" val="692368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Булеви типове данни (</a:t>
            </a:r>
            <a:r>
              <a:rPr lang="en-US" dirty="0">
                <a:latin typeface="Cambria" panose="02040503050406030204" pitchFamily="18" charset="0"/>
              </a:rPr>
              <a:t>bool</a:t>
            </a:r>
            <a:r>
              <a:rPr lang="bg-BG" dirty="0">
                <a:latin typeface="Cambria" panose="02040503050406030204" pitchFamily="18" charset="0"/>
              </a:rPr>
              <a:t>)</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a:xfrm>
            <a:off x="13610" y="2348880"/>
            <a:ext cx="4151784" cy="3032298"/>
          </a:xfrm>
        </p:spPr>
        <p:txBody>
          <a:bodyPr/>
          <a:lstStyle/>
          <a:p>
            <a:r>
              <a:rPr lang="bg-BG" dirty="0"/>
              <a:t>Представители – </a:t>
            </a:r>
            <a:r>
              <a:rPr lang="en-US" dirty="0"/>
              <a:t>True, False</a:t>
            </a:r>
          </a:p>
          <a:p>
            <a:r>
              <a:rPr lang="bg-BG" dirty="0"/>
              <a:t>Употреба – при проверка на истинност на дадено действие</a:t>
            </a:r>
          </a:p>
          <a:p>
            <a:pPr marL="0" indent="0">
              <a:buNone/>
            </a:pPr>
            <a:endParaRPr lang="en-BG" dirty="0"/>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028D3AC4-6F6C-C4AF-9A81-2027B9121B8D}"/>
              </a:ext>
            </a:extLst>
          </p:cNvPr>
          <p:cNvPicPr>
            <a:picLocks noChangeAspect="1"/>
          </p:cNvPicPr>
          <p:nvPr/>
        </p:nvPicPr>
        <p:blipFill rotWithShape="1">
          <a:blip r:embed="rId3"/>
          <a:srcRect l="-42" t="631" r="42" b="926"/>
          <a:stretch/>
        </p:blipFill>
        <p:spPr>
          <a:xfrm>
            <a:off x="4419600" y="1556792"/>
            <a:ext cx="7772400" cy="4734369"/>
          </a:xfrm>
          <a:prstGeom prst="rect">
            <a:avLst/>
          </a:prstGeom>
        </p:spPr>
      </p:pic>
    </p:spTree>
    <p:extLst>
      <p:ext uri="{BB962C8B-B14F-4D97-AF65-F5344CB8AC3E}">
        <p14:creationId xmlns:p14="http://schemas.microsoft.com/office/powerpoint/2010/main" val="3433958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a:xfrm>
            <a:off x="1097280" y="5074920"/>
            <a:ext cx="10113264" cy="822960"/>
          </a:xfrm>
        </p:spPr>
        <p:txBody>
          <a:bodyPr anchor="b">
            <a:normAutofit/>
          </a:bodyPr>
          <a:lstStyle/>
          <a:p>
            <a:r>
              <a:rPr lang="bg-BG" dirty="0">
                <a:latin typeface="+mn-lt"/>
              </a:rPr>
              <a:t>6. Примитивни типове данни. Упражнение</a:t>
            </a:r>
            <a:endParaRPr lang="en-BG" dirty="0">
              <a:latin typeface="+mn-lt"/>
            </a:endParaRPr>
          </a:p>
        </p:txBody>
      </p:sp>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a:xfrm>
            <a:off x="539369" y="6309320"/>
            <a:ext cx="10671175" cy="365125"/>
          </a:xfrm>
        </p:spPr>
        <p:txBody>
          <a:bodyPr anchor="ctr">
            <a:normAutofit/>
          </a:bodyPr>
          <a:lstStyle/>
          <a:p>
            <a:pPr>
              <a:spcAft>
                <a:spcPts val="600"/>
              </a:spcAft>
              <a:defRPr/>
            </a:pPr>
            <a:r>
              <a:rPr lang="ru-RU" dirty="0"/>
              <a:t> </a:t>
            </a:r>
            <a:r>
              <a:rPr lang="ru-RU" dirty="0" err="1"/>
              <a:t>Европейска</a:t>
            </a:r>
            <a:r>
              <a:rPr lang="ru-RU" dirty="0"/>
              <a:t> Рамка на </a:t>
            </a:r>
            <a:r>
              <a:rPr lang="ru-RU" dirty="0" err="1"/>
              <a:t>дигиталните</a:t>
            </a:r>
            <a:r>
              <a:rPr lang="ru-RU" dirty="0"/>
              <a:t> компетентности с </a:t>
            </a:r>
            <a:r>
              <a:rPr lang="ru-RU" dirty="0" err="1"/>
              <a:t>петте</a:t>
            </a:r>
            <a:r>
              <a:rPr lang="ru-RU" dirty="0"/>
              <a:t> области на </a:t>
            </a:r>
            <a:r>
              <a:rPr lang="ru-RU" dirty="0" err="1"/>
              <a:t>дигитална</a:t>
            </a:r>
            <a:r>
              <a:rPr lang="ru-RU" dirty="0"/>
              <a:t> </a:t>
            </a:r>
            <a:r>
              <a:rPr lang="ru-RU" dirty="0" err="1"/>
              <a:t>компетентност</a:t>
            </a:r>
            <a:r>
              <a:rPr lang="ru-RU" dirty="0"/>
              <a:t> и 21 </a:t>
            </a:r>
            <a:r>
              <a:rPr lang="ru-RU" dirty="0" err="1"/>
              <a:t>дигитални</a:t>
            </a:r>
            <a:r>
              <a:rPr lang="ru-RU" dirty="0"/>
              <a:t> умения/ компетентности (</a:t>
            </a:r>
            <a:r>
              <a:rPr lang="en-GB" dirty="0" err="1"/>
              <a:t>DigComp</a:t>
            </a:r>
            <a:r>
              <a:rPr lang="en-GB" dirty="0"/>
              <a:t> 2.1)</a:t>
            </a:r>
          </a:p>
        </p:txBody>
      </p:sp>
      <p:pic>
        <p:nvPicPr>
          <p:cNvPr id="7" name="Picture 6">
            <a:extLst>
              <a:ext uri="{FF2B5EF4-FFF2-40B4-BE49-F238E27FC236}">
                <a16:creationId xmlns:a16="http://schemas.microsoft.com/office/drawing/2014/main" id="{8ECA0A9F-5BC3-DB7A-C3F6-8F4384AD798C}"/>
              </a:ext>
            </a:extLst>
          </p:cNvPr>
          <p:cNvPicPr>
            <a:picLocks noChangeAspect="1"/>
          </p:cNvPicPr>
          <p:nvPr/>
        </p:nvPicPr>
        <p:blipFill>
          <a:blip r:embed="rId3"/>
          <a:stretch>
            <a:fillRect/>
          </a:stretch>
        </p:blipFill>
        <p:spPr>
          <a:xfrm>
            <a:off x="4079776" y="1052736"/>
            <a:ext cx="3873500" cy="3263900"/>
          </a:xfrm>
          <a:prstGeom prst="rect">
            <a:avLst/>
          </a:prstGeom>
        </p:spPr>
      </p:pic>
    </p:spTree>
    <p:extLst>
      <p:ext uri="{BB962C8B-B14F-4D97-AF65-F5344CB8AC3E}">
        <p14:creationId xmlns:p14="http://schemas.microsoft.com/office/powerpoint/2010/main" val="2397138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Задача №1 - Палиндром</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a:xfrm>
            <a:off x="0" y="1620838"/>
            <a:ext cx="4295800" cy="4679950"/>
          </a:xfrm>
        </p:spPr>
        <p:txBody>
          <a:bodyPr/>
          <a:lstStyle/>
          <a:p>
            <a:pPr marL="0" indent="0">
              <a:buNone/>
            </a:pPr>
            <a:r>
              <a:rPr lang="bg-BG" sz="1800" dirty="0">
                <a:effectLst/>
                <a:latin typeface="Cambria" panose="02040503050406030204" pitchFamily="18" charset="0"/>
                <a:ea typeface="Times New Roman" panose="02020603050405020304" pitchFamily="18" charset="0"/>
              </a:rPr>
              <a:t>Създайте програма на програмния език </a:t>
            </a:r>
            <a:r>
              <a:rPr lang="en-US" sz="1800" dirty="0">
                <a:effectLst/>
                <a:latin typeface="Cambria" panose="02040503050406030204" pitchFamily="18" charset="0"/>
                <a:ea typeface="Times New Roman" panose="02020603050405020304" pitchFamily="18" charset="0"/>
              </a:rPr>
              <a:t>Python</a:t>
            </a:r>
            <a:r>
              <a:rPr lang="bg-BG" sz="1800" dirty="0">
                <a:effectLst/>
                <a:latin typeface="Cambria" panose="02040503050406030204" pitchFamily="18" charset="0"/>
                <a:ea typeface="Times New Roman" panose="02020603050405020304" pitchFamily="18" charset="0"/>
              </a:rPr>
              <a:t>, която проверява дали даден символен низ е </a:t>
            </a:r>
            <a:r>
              <a:rPr lang="bg-BG" sz="1800" dirty="0" err="1">
                <a:effectLst/>
                <a:latin typeface="Cambria" panose="02040503050406030204" pitchFamily="18" charset="0"/>
                <a:ea typeface="Times New Roman" panose="02020603050405020304" pitchFamily="18" charset="0"/>
              </a:rPr>
              <a:t>палиндром</a:t>
            </a:r>
            <a:r>
              <a:rPr lang="bg-BG" sz="1800" dirty="0">
                <a:effectLst/>
                <a:latin typeface="Cambria" panose="02040503050406030204" pitchFamily="18" charset="0"/>
                <a:ea typeface="Times New Roman" panose="02020603050405020304" pitchFamily="18" charset="0"/>
              </a:rPr>
              <a:t>, т.е. се чете еднакво отляво на дясно и от дясно наляво.</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 </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Примерен вход:</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невен</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 </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Примерен изход:</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Думата е </a:t>
            </a:r>
            <a:r>
              <a:rPr lang="bg-BG" sz="1800" dirty="0" err="1">
                <a:effectLst/>
                <a:latin typeface="Cambria" panose="02040503050406030204" pitchFamily="18" charset="0"/>
                <a:ea typeface="Times New Roman" panose="02020603050405020304" pitchFamily="18" charset="0"/>
              </a:rPr>
              <a:t>палиндром</a:t>
            </a:r>
            <a:r>
              <a:rPr lang="bg-BG" sz="1800" dirty="0">
                <a:effectLst/>
                <a:latin typeface="Cambria" panose="02040503050406030204" pitchFamily="18" charset="0"/>
                <a:ea typeface="Times New Roman" panose="02020603050405020304" pitchFamily="18" charset="0"/>
              </a:rPr>
              <a:t>: </a:t>
            </a:r>
            <a:r>
              <a:rPr lang="bg-BG" sz="1800" dirty="0" err="1">
                <a:effectLst/>
                <a:latin typeface="Cambria" panose="02040503050406030204" pitchFamily="18" charset="0"/>
                <a:ea typeface="Times New Roman" panose="02020603050405020304" pitchFamily="18" charset="0"/>
              </a:rPr>
              <a:t>T</a:t>
            </a:r>
            <a:r>
              <a:rPr lang="en-US" sz="1800" dirty="0">
                <a:effectLst/>
                <a:latin typeface="Cambria" panose="02040503050406030204" pitchFamily="18" charset="0"/>
                <a:ea typeface="Times New Roman" panose="02020603050405020304" pitchFamily="18" charset="0"/>
              </a:rPr>
              <a:t>rue </a:t>
            </a:r>
            <a:endParaRPr lang="en-BG" sz="1800" dirty="0">
              <a:effectLst/>
              <a:latin typeface="Cambria" panose="02040503050406030204" pitchFamily="18" charset="0"/>
              <a:ea typeface="Times New Roman" panose="02020603050405020304" pitchFamily="18" charset="0"/>
            </a:endParaRPr>
          </a:p>
          <a:p>
            <a:pPr marL="0" indent="0">
              <a:buNone/>
            </a:pP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grpSp>
        <p:nvGrpSpPr>
          <p:cNvPr id="8" name="Group 7">
            <a:extLst>
              <a:ext uri="{FF2B5EF4-FFF2-40B4-BE49-F238E27FC236}">
                <a16:creationId xmlns:a16="http://schemas.microsoft.com/office/drawing/2014/main" id="{B00A9B1F-D18E-1AB9-BC19-317FE50E73FD}"/>
              </a:ext>
            </a:extLst>
          </p:cNvPr>
          <p:cNvGrpSpPr/>
          <p:nvPr/>
        </p:nvGrpSpPr>
        <p:grpSpPr>
          <a:xfrm>
            <a:off x="5015880" y="1471826"/>
            <a:ext cx="6070600" cy="4597400"/>
            <a:chOff x="5015880" y="1471826"/>
            <a:chExt cx="6070600" cy="4597400"/>
          </a:xfrm>
        </p:grpSpPr>
        <p:pic>
          <p:nvPicPr>
            <p:cNvPr id="6" name="Picture 5">
              <a:extLst>
                <a:ext uri="{FF2B5EF4-FFF2-40B4-BE49-F238E27FC236}">
                  <a16:creationId xmlns:a16="http://schemas.microsoft.com/office/drawing/2014/main" id="{2A43B2D1-99EE-0A36-8826-54C4C8805C6B}"/>
                </a:ext>
              </a:extLst>
            </p:cNvPr>
            <p:cNvPicPr>
              <a:picLocks noChangeAspect="1"/>
            </p:cNvPicPr>
            <p:nvPr/>
          </p:nvPicPr>
          <p:blipFill>
            <a:blip r:embed="rId3"/>
            <a:stretch>
              <a:fillRect/>
            </a:stretch>
          </p:blipFill>
          <p:spPr>
            <a:xfrm>
              <a:off x="5015880" y="1471826"/>
              <a:ext cx="6070600" cy="4597400"/>
            </a:xfrm>
            <a:prstGeom prst="rect">
              <a:avLst/>
            </a:prstGeom>
          </p:spPr>
        </p:pic>
        <p:sp>
          <p:nvSpPr>
            <p:cNvPr id="7" name="Rectangle 6">
              <a:extLst>
                <a:ext uri="{FF2B5EF4-FFF2-40B4-BE49-F238E27FC236}">
                  <a16:creationId xmlns:a16="http://schemas.microsoft.com/office/drawing/2014/main" id="{21735CE1-9C9A-6790-47CD-EE01E35A692A}"/>
                </a:ext>
              </a:extLst>
            </p:cNvPr>
            <p:cNvSpPr/>
            <p:nvPr/>
          </p:nvSpPr>
          <p:spPr>
            <a:xfrm>
              <a:off x="5015880" y="4797152"/>
              <a:ext cx="2664296" cy="440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G"/>
            </a:p>
          </p:txBody>
        </p:sp>
      </p:grpSp>
    </p:spTree>
    <p:extLst>
      <p:ext uri="{BB962C8B-B14F-4D97-AF65-F5344CB8AC3E}">
        <p14:creationId xmlns:p14="http://schemas.microsoft.com/office/powerpoint/2010/main" val="2671919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Задача №2 – Форматиране на име</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a:xfrm>
            <a:off x="0" y="1620838"/>
            <a:ext cx="4727848" cy="4679950"/>
          </a:xfrm>
        </p:spPr>
        <p:txBody>
          <a:bodyPr/>
          <a:lstStyle/>
          <a:p>
            <a:pPr marL="0" indent="0">
              <a:buNone/>
            </a:pPr>
            <a:r>
              <a:rPr lang="bg-BG" sz="1800" dirty="0">
                <a:effectLst/>
                <a:latin typeface="Cambria" panose="02040503050406030204" pitchFamily="18" charset="0"/>
                <a:ea typeface="Times New Roman" panose="02020603050405020304" pitchFamily="18" charset="0"/>
              </a:rPr>
              <a:t>Създайте програма на програмния език </a:t>
            </a:r>
            <a:r>
              <a:rPr lang="en-US" sz="1800" dirty="0">
                <a:effectLst/>
                <a:latin typeface="Cambria" panose="02040503050406030204" pitchFamily="18" charset="0"/>
                <a:ea typeface="Times New Roman" panose="02020603050405020304" pitchFamily="18" charset="0"/>
              </a:rPr>
              <a:t>Python</a:t>
            </a:r>
            <a:r>
              <a:rPr lang="bg-BG" sz="1800" dirty="0">
                <a:effectLst/>
                <a:latin typeface="Cambria" panose="02040503050406030204" pitchFamily="18" charset="0"/>
                <a:ea typeface="Times New Roman" panose="02020603050405020304" pitchFamily="18" charset="0"/>
              </a:rPr>
              <a:t>, която при въведени име, презиме и фамилия ги извежда в конзолата във формата, посочен в примера към задачата.</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 </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Примерен вход:</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err="1">
                <a:effectLst/>
                <a:latin typeface="Cambria" panose="02040503050406030204" pitchFamily="18" charset="0"/>
                <a:ea typeface="Times New Roman" panose="02020603050405020304" pitchFamily="18" charset="0"/>
              </a:rPr>
              <a:t>вЯрА</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err="1">
                <a:effectLst/>
                <a:latin typeface="Cambria" panose="02040503050406030204" pitchFamily="18" charset="0"/>
                <a:ea typeface="Times New Roman" panose="02020603050405020304" pitchFamily="18" charset="0"/>
              </a:rPr>
              <a:t>пеНова</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err="1">
                <a:effectLst/>
                <a:latin typeface="Cambria" panose="02040503050406030204" pitchFamily="18" charset="0"/>
                <a:ea typeface="Times New Roman" panose="02020603050405020304" pitchFamily="18" charset="0"/>
              </a:rPr>
              <a:t>панова</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 </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Примерен изход:</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err="1">
                <a:effectLst/>
                <a:latin typeface="Cambria" panose="02040503050406030204" pitchFamily="18" charset="0"/>
                <a:ea typeface="Times New Roman" panose="02020603050405020304" pitchFamily="18" charset="0"/>
              </a:rPr>
              <a:t>В.П.Панова</a:t>
            </a:r>
            <a:endParaRPr lang="en-BG" sz="1800" dirty="0">
              <a:effectLst/>
              <a:latin typeface="Cambria" panose="02040503050406030204" pitchFamily="18" charset="0"/>
              <a:ea typeface="Times New Roman" panose="02020603050405020304" pitchFamily="18" charset="0"/>
            </a:endParaRPr>
          </a:p>
          <a:p>
            <a:pPr marL="0" indent="0">
              <a:buNone/>
            </a:pP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A760503F-CABC-F3BD-2B61-25C6D5F1BC46}"/>
              </a:ext>
            </a:extLst>
          </p:cNvPr>
          <p:cNvPicPr>
            <a:picLocks noChangeAspect="1"/>
          </p:cNvPicPr>
          <p:nvPr/>
        </p:nvPicPr>
        <p:blipFill>
          <a:blip r:embed="rId3"/>
          <a:stretch>
            <a:fillRect/>
          </a:stretch>
        </p:blipFill>
        <p:spPr>
          <a:xfrm>
            <a:off x="4943872" y="1700808"/>
            <a:ext cx="6210300" cy="3937000"/>
          </a:xfrm>
          <a:prstGeom prst="rect">
            <a:avLst/>
          </a:prstGeom>
        </p:spPr>
      </p:pic>
    </p:spTree>
    <p:extLst>
      <p:ext uri="{BB962C8B-B14F-4D97-AF65-F5344CB8AC3E}">
        <p14:creationId xmlns:p14="http://schemas.microsoft.com/office/powerpoint/2010/main" val="1737577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Задача №3 – Онлайн поръчка</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a:xfrm>
            <a:off x="0" y="2492896"/>
            <a:ext cx="5447928" cy="3807892"/>
          </a:xfrm>
        </p:spPr>
        <p:txBody>
          <a:bodyPr/>
          <a:lstStyle/>
          <a:p>
            <a:pPr marL="0" indent="0">
              <a:buNone/>
            </a:pPr>
            <a:r>
              <a:rPr lang="bg-BG" sz="1800" dirty="0">
                <a:effectLst/>
                <a:latin typeface="Cambria" panose="02040503050406030204" pitchFamily="18" charset="0"/>
                <a:ea typeface="Times New Roman" panose="02020603050405020304" pitchFamily="18" charset="0"/>
              </a:rPr>
              <a:t>Създайте програма на програмния език </a:t>
            </a:r>
            <a:r>
              <a:rPr lang="en-US" sz="1800" dirty="0">
                <a:effectLst/>
                <a:latin typeface="Cambria" panose="02040503050406030204" pitchFamily="18" charset="0"/>
                <a:ea typeface="Times New Roman" panose="02020603050405020304" pitchFamily="18" charset="0"/>
              </a:rPr>
              <a:t>Python, </a:t>
            </a:r>
            <a:r>
              <a:rPr lang="bg-BG" sz="1800" dirty="0">
                <a:effectLst/>
                <a:latin typeface="Cambria" panose="02040503050406030204" pitchFamily="18" charset="0"/>
                <a:ea typeface="Times New Roman" panose="02020603050405020304" pitchFamily="18" charset="0"/>
              </a:rPr>
              <a:t>която изчислява сумата, която трябва да платите при поръчка на определен брой менюта с пиле на стойност 19.95 лв. и със свинско на стойност 25.50 лв., въведени от потребителя, при условие че оставяте бакшиш на служителя, като закръглите сумата до цяло число. Форматирайте по подходящ начин съобщението, което ще се появи в конзолата</a:t>
            </a:r>
            <a:r>
              <a:rPr lang="en-US" sz="1800" dirty="0">
                <a:effectLst/>
                <a:latin typeface="Cambria" panose="02040503050406030204" pitchFamily="18" charset="0"/>
                <a:ea typeface="Times New Roman" panose="02020603050405020304" pitchFamily="18" charset="0"/>
              </a:rPr>
              <a:t>.</a:t>
            </a: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34D18E3F-3852-0200-E28A-B3A1479F17AA}"/>
              </a:ext>
            </a:extLst>
          </p:cNvPr>
          <p:cNvPicPr>
            <a:picLocks noChangeAspect="1"/>
          </p:cNvPicPr>
          <p:nvPr/>
        </p:nvPicPr>
        <p:blipFill>
          <a:blip r:embed="rId3"/>
          <a:stretch>
            <a:fillRect/>
          </a:stretch>
        </p:blipFill>
        <p:spPr>
          <a:xfrm>
            <a:off x="5663952" y="1620838"/>
            <a:ext cx="5499100" cy="3924300"/>
          </a:xfrm>
          <a:prstGeom prst="rect">
            <a:avLst/>
          </a:prstGeom>
        </p:spPr>
      </p:pic>
    </p:spTree>
    <p:extLst>
      <p:ext uri="{BB962C8B-B14F-4D97-AF65-F5344CB8AC3E}">
        <p14:creationId xmlns:p14="http://schemas.microsoft.com/office/powerpoint/2010/main" val="3313210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46E3-1191-D09A-6108-F6AF20157221}"/>
              </a:ext>
            </a:extLst>
          </p:cNvPr>
          <p:cNvSpPr>
            <a:spLocks noGrp="1"/>
          </p:cNvSpPr>
          <p:nvPr>
            <p:ph type="title"/>
          </p:nvPr>
        </p:nvSpPr>
        <p:spPr>
          <a:xfrm>
            <a:off x="1097280" y="5074920"/>
            <a:ext cx="10113264" cy="822960"/>
          </a:xfrm>
        </p:spPr>
        <p:txBody>
          <a:bodyPr anchor="b">
            <a:normAutofit/>
          </a:bodyPr>
          <a:lstStyle/>
          <a:p>
            <a:r>
              <a:rPr lang="bg-BG" dirty="0">
                <a:latin typeface="+mn-lt"/>
              </a:rPr>
              <a:t>1. Въведение в темата</a:t>
            </a:r>
            <a:endParaRPr lang="en-BG" dirty="0">
              <a:latin typeface="+mn-lt"/>
            </a:endParaRPr>
          </a:p>
        </p:txBody>
      </p:sp>
      <p:pic>
        <p:nvPicPr>
          <p:cNvPr id="6" name="Content Placeholder 5" descr="A person typing on a keyboard&#10;&#10;Description automatically generated">
            <a:extLst>
              <a:ext uri="{FF2B5EF4-FFF2-40B4-BE49-F238E27FC236}">
                <a16:creationId xmlns:a16="http://schemas.microsoft.com/office/drawing/2014/main" id="{FCCFDD60-478C-E1D3-3278-E247EE5B89E1}"/>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36551" b="3054"/>
          <a:stretch/>
        </p:blipFill>
        <p:spPr>
          <a:xfrm>
            <a:off x="15" y="10"/>
            <a:ext cx="12191985" cy="4915066"/>
          </a:xfrm>
          <a:noFill/>
        </p:spPr>
      </p:pic>
      <p:sp>
        <p:nvSpPr>
          <p:cNvPr id="4" name="Footer Placeholder 3">
            <a:extLst>
              <a:ext uri="{FF2B5EF4-FFF2-40B4-BE49-F238E27FC236}">
                <a16:creationId xmlns:a16="http://schemas.microsoft.com/office/drawing/2014/main" id="{50ADB097-68D9-7799-E375-4D39043EF5E8}"/>
              </a:ext>
            </a:extLst>
          </p:cNvPr>
          <p:cNvSpPr>
            <a:spLocks noGrp="1"/>
          </p:cNvSpPr>
          <p:nvPr>
            <p:ph type="ftr" sz="quarter" idx="10"/>
          </p:nvPr>
        </p:nvSpPr>
        <p:spPr>
          <a:xfrm>
            <a:off x="760412" y="6459105"/>
            <a:ext cx="10671175" cy="365125"/>
          </a:xfrm>
        </p:spPr>
        <p:txBody>
          <a:bodyPr anchor="ctr">
            <a:normAutofit/>
          </a:bodyPr>
          <a:lstStyle/>
          <a:p>
            <a:pPr>
              <a:spcAft>
                <a:spcPts val="600"/>
              </a:spcAft>
              <a:defRPr/>
            </a:pPr>
            <a:r>
              <a:rPr lang="ru-RU" dirty="0"/>
              <a:t> </a:t>
            </a:r>
            <a:r>
              <a:rPr lang="ru-RU" dirty="0" err="1"/>
              <a:t>Европейска</a:t>
            </a:r>
            <a:r>
              <a:rPr lang="ru-RU" dirty="0"/>
              <a:t> Рамка на </a:t>
            </a:r>
            <a:r>
              <a:rPr lang="ru-RU" dirty="0" err="1"/>
              <a:t>дигиталните</a:t>
            </a:r>
            <a:r>
              <a:rPr lang="ru-RU" dirty="0"/>
              <a:t> компетентности с </a:t>
            </a:r>
            <a:r>
              <a:rPr lang="ru-RU" dirty="0" err="1"/>
              <a:t>петте</a:t>
            </a:r>
            <a:r>
              <a:rPr lang="ru-RU" dirty="0"/>
              <a:t> области на </a:t>
            </a:r>
            <a:r>
              <a:rPr lang="ru-RU" dirty="0" err="1"/>
              <a:t>дигитална</a:t>
            </a:r>
            <a:r>
              <a:rPr lang="ru-RU" dirty="0"/>
              <a:t> </a:t>
            </a:r>
            <a:r>
              <a:rPr lang="ru-RU" dirty="0" err="1"/>
              <a:t>компетентност</a:t>
            </a:r>
            <a:r>
              <a:rPr lang="ru-RU" dirty="0"/>
              <a:t> и 21 </a:t>
            </a:r>
            <a:r>
              <a:rPr lang="ru-RU" dirty="0" err="1"/>
              <a:t>дигитални</a:t>
            </a:r>
            <a:r>
              <a:rPr lang="ru-RU" dirty="0"/>
              <a:t> умения/ компетентности (</a:t>
            </a:r>
            <a:r>
              <a:rPr lang="en-GB" dirty="0" err="1"/>
              <a:t>DigComp</a:t>
            </a:r>
            <a:r>
              <a:rPr lang="en-GB" dirty="0"/>
              <a:t> 2.1)</a:t>
            </a:r>
          </a:p>
        </p:txBody>
      </p:sp>
    </p:spTree>
    <p:extLst>
      <p:ext uri="{BB962C8B-B14F-4D97-AF65-F5344CB8AC3E}">
        <p14:creationId xmlns:p14="http://schemas.microsoft.com/office/powerpoint/2010/main" val="1096614843"/>
      </p:ext>
    </p:extLst>
  </p:cSld>
  <p:clrMapOvr>
    <a:masterClrMapping/>
  </p:clrMapOvr>
  <mc:AlternateContent xmlns:mc="http://schemas.openxmlformats.org/markup-compatibility/2006">
    <mc:Choice xmlns:p14="http://schemas.microsoft.com/office/powerpoint/2010/main" Requires="p14">
      <p:transition spd="slow" p14:dur="2000" advTm="3492"/>
    </mc:Choice>
    <mc:Fallback>
      <p:transition spd="slow" advTm="349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a:xfrm>
            <a:off x="0" y="0"/>
            <a:ext cx="6240016" cy="1450975"/>
          </a:xfrm>
        </p:spPr>
        <p:txBody>
          <a:bodyPr/>
          <a:lstStyle/>
          <a:p>
            <a:r>
              <a:rPr lang="bg-BG" dirty="0">
                <a:latin typeface="Cambria" panose="02040503050406030204" pitchFamily="18" charset="0"/>
              </a:rPr>
              <a:t>Задача №4 - Банкноти</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a:xfrm>
            <a:off x="322693" y="1615281"/>
            <a:ext cx="5447928" cy="4679950"/>
          </a:xfrm>
        </p:spPr>
        <p:txBody>
          <a:bodyPr/>
          <a:lstStyle/>
          <a:p>
            <a:pPr marL="0" indent="0">
              <a:buNone/>
            </a:pPr>
            <a:r>
              <a:rPr lang="bg-BG" sz="1800" dirty="0">
                <a:effectLst/>
                <a:latin typeface="Cambria" panose="02040503050406030204" pitchFamily="18" charset="0"/>
                <a:ea typeface="Times New Roman" panose="02020603050405020304" pitchFamily="18" charset="0"/>
              </a:rPr>
              <a:t>Създайте програма на програмния език </a:t>
            </a:r>
            <a:r>
              <a:rPr lang="en-US" sz="1800" dirty="0">
                <a:effectLst/>
                <a:latin typeface="Cambria" panose="02040503050406030204" pitchFamily="18" charset="0"/>
                <a:ea typeface="Times New Roman" panose="02020603050405020304" pitchFamily="18" charset="0"/>
              </a:rPr>
              <a:t>Python, </a:t>
            </a:r>
            <a:r>
              <a:rPr lang="bg-BG" sz="1800" dirty="0">
                <a:effectLst/>
                <a:latin typeface="Cambria" panose="02040503050406030204" pitchFamily="18" charset="0"/>
                <a:ea typeface="Times New Roman" panose="02020603050405020304" pitchFamily="18" charset="0"/>
              </a:rPr>
              <a:t>която след въвеждането на сума в лева извежда в конзолата разпределението ѝ по банкноти, така че да имаме минимален брой банкноти. В условието на задачата считаме, че монетите от 1 и 2 лева също са банкноти.</a:t>
            </a:r>
            <a:endParaRPr lang="en-BG" sz="1800" dirty="0">
              <a:effectLst/>
              <a:latin typeface="Cambria" panose="02040503050406030204" pitchFamily="18" charset="0"/>
              <a:ea typeface="Times New Roman" panose="02020603050405020304" pitchFamily="18" charset="0"/>
            </a:endParaRPr>
          </a:p>
          <a:p>
            <a:pPr marL="0" indent="0">
              <a:buNone/>
            </a:pPr>
            <a:r>
              <a:rPr lang="bg-BG" sz="1400" dirty="0">
                <a:effectLst/>
                <a:latin typeface="Cambria" panose="02040503050406030204" pitchFamily="18" charset="0"/>
                <a:ea typeface="Times New Roman" panose="02020603050405020304" pitchFamily="18" charset="0"/>
              </a:rPr>
              <a:t>Ограничения:</a:t>
            </a:r>
            <a:endParaRPr lang="en-BG" sz="1400" dirty="0">
              <a:effectLst/>
              <a:latin typeface="Cambria" panose="02040503050406030204" pitchFamily="18" charset="0"/>
              <a:ea typeface="Times New Roman" panose="02020603050405020304" pitchFamily="18" charset="0"/>
            </a:endParaRPr>
          </a:p>
          <a:p>
            <a:pPr marL="0" indent="0">
              <a:buNone/>
            </a:pPr>
            <a:r>
              <a:rPr lang="bg-BG" sz="1400" dirty="0">
                <a:effectLst/>
                <a:latin typeface="Cambria" panose="02040503050406030204" pitchFamily="18" charset="0"/>
                <a:ea typeface="Times New Roman" panose="02020603050405020304" pitchFamily="18" charset="0"/>
              </a:rPr>
              <a:t>Въведената сума е цяло число, което е по-голямо от 0.</a:t>
            </a:r>
            <a:endParaRPr lang="en-BG" sz="1400" dirty="0">
              <a:effectLst/>
              <a:latin typeface="Cambria" panose="02040503050406030204" pitchFamily="18" charset="0"/>
              <a:ea typeface="Times New Roman" panose="02020603050405020304" pitchFamily="18" charset="0"/>
            </a:endParaRPr>
          </a:p>
          <a:p>
            <a:pPr marL="0" indent="0">
              <a:buNone/>
            </a:pPr>
            <a:r>
              <a:rPr lang="bg-BG" sz="1400" dirty="0">
                <a:effectLst/>
                <a:latin typeface="Cambria" panose="02040503050406030204" pitchFamily="18" charset="0"/>
                <a:ea typeface="Times New Roman" panose="02020603050405020304" pitchFamily="18" charset="0"/>
              </a:rPr>
              <a:t>Примерен вход:</a:t>
            </a:r>
            <a:endParaRPr lang="en-BG" sz="1400" dirty="0">
              <a:effectLst/>
              <a:latin typeface="Cambria" panose="02040503050406030204" pitchFamily="18" charset="0"/>
              <a:ea typeface="Times New Roman" panose="02020603050405020304" pitchFamily="18" charset="0"/>
            </a:endParaRPr>
          </a:p>
          <a:p>
            <a:pPr marL="0" indent="0">
              <a:buNone/>
            </a:pPr>
            <a:r>
              <a:rPr lang="bg-BG" sz="1400" dirty="0">
                <a:effectLst/>
                <a:latin typeface="Cambria" panose="02040503050406030204" pitchFamily="18" charset="0"/>
                <a:ea typeface="Times New Roman" panose="02020603050405020304" pitchFamily="18" charset="0"/>
              </a:rPr>
              <a:t>297</a:t>
            </a:r>
            <a:endParaRPr lang="en-BG" sz="1400" dirty="0">
              <a:effectLst/>
              <a:latin typeface="Cambria" panose="02040503050406030204" pitchFamily="18" charset="0"/>
              <a:ea typeface="Times New Roman" panose="02020603050405020304" pitchFamily="18" charset="0"/>
            </a:endParaRPr>
          </a:p>
          <a:p>
            <a:pPr marL="0" indent="0">
              <a:buNone/>
            </a:pPr>
            <a:r>
              <a:rPr lang="bg-BG" sz="1400" dirty="0">
                <a:effectLst/>
                <a:latin typeface="Cambria" panose="02040503050406030204" pitchFamily="18" charset="0"/>
                <a:ea typeface="Times New Roman" panose="02020603050405020304" pitchFamily="18" charset="0"/>
              </a:rPr>
              <a:t>Примерен изход:</a:t>
            </a:r>
            <a:endParaRPr lang="en-BG" sz="1400" dirty="0">
              <a:effectLst/>
              <a:latin typeface="Cambria" panose="02040503050406030204" pitchFamily="18" charset="0"/>
              <a:ea typeface="Times New Roman" panose="02020603050405020304" pitchFamily="18" charset="0"/>
            </a:endParaRPr>
          </a:p>
          <a:p>
            <a:pPr marL="0" indent="0">
              <a:lnSpc>
                <a:spcPct val="100000"/>
              </a:lnSpc>
              <a:spcBef>
                <a:spcPts val="0"/>
              </a:spcBef>
              <a:spcAft>
                <a:spcPts val="0"/>
              </a:spcAft>
              <a:buNone/>
            </a:pPr>
            <a:r>
              <a:rPr lang="bg-BG" sz="1200" dirty="0">
                <a:effectLst/>
                <a:latin typeface="Cambria" panose="02040503050406030204" pitchFamily="18" charset="0"/>
                <a:ea typeface="Times New Roman" panose="02020603050405020304" pitchFamily="18" charset="0"/>
              </a:rPr>
              <a:t>2 по </a:t>
            </a:r>
            <a:r>
              <a:rPr lang="en-US" sz="1200" dirty="0">
                <a:effectLst/>
                <a:latin typeface="Cambria" panose="02040503050406030204" pitchFamily="18" charset="0"/>
                <a:ea typeface="Times New Roman" panose="02020603050405020304" pitchFamily="18" charset="0"/>
              </a:rPr>
              <a:t>100 </a:t>
            </a:r>
            <a:r>
              <a:rPr lang="en-US" sz="1200" dirty="0" err="1">
                <a:effectLst/>
                <a:latin typeface="Cambria" panose="02040503050406030204" pitchFamily="18" charset="0"/>
                <a:ea typeface="Times New Roman" panose="02020603050405020304" pitchFamily="18" charset="0"/>
              </a:rPr>
              <a:t>лв</a:t>
            </a:r>
            <a:r>
              <a:rPr lang="bg-BG" sz="1200" dirty="0">
                <a:effectLst/>
                <a:latin typeface="Cambria" panose="02040503050406030204" pitchFamily="18" charset="0"/>
                <a:ea typeface="Times New Roman" panose="02020603050405020304" pitchFamily="18" charset="0"/>
              </a:rPr>
              <a:t>.</a:t>
            </a:r>
            <a:endParaRPr lang="en-BG" sz="1200" dirty="0">
              <a:effectLst/>
              <a:latin typeface="Cambria" panose="02040503050406030204" pitchFamily="18" charset="0"/>
              <a:ea typeface="Times New Roman" panose="02020603050405020304" pitchFamily="18" charset="0"/>
            </a:endParaRPr>
          </a:p>
          <a:p>
            <a:pPr marL="0" indent="0">
              <a:lnSpc>
                <a:spcPct val="100000"/>
              </a:lnSpc>
              <a:spcBef>
                <a:spcPts val="0"/>
              </a:spcBef>
              <a:spcAft>
                <a:spcPts val="0"/>
              </a:spcAft>
              <a:buNone/>
            </a:pPr>
            <a:r>
              <a:rPr lang="bg-BG" sz="1200" dirty="0">
                <a:effectLst/>
                <a:latin typeface="Cambria" panose="02040503050406030204" pitchFamily="18" charset="0"/>
                <a:ea typeface="Times New Roman" panose="02020603050405020304" pitchFamily="18" charset="0"/>
              </a:rPr>
              <a:t>1 по 50 лв. </a:t>
            </a:r>
            <a:endParaRPr lang="en-BG" sz="1200" dirty="0">
              <a:effectLst/>
              <a:latin typeface="Cambria" panose="02040503050406030204" pitchFamily="18" charset="0"/>
              <a:ea typeface="Times New Roman" panose="02020603050405020304" pitchFamily="18" charset="0"/>
            </a:endParaRPr>
          </a:p>
          <a:p>
            <a:pPr marL="0" indent="0">
              <a:lnSpc>
                <a:spcPct val="100000"/>
              </a:lnSpc>
              <a:spcBef>
                <a:spcPts val="0"/>
              </a:spcBef>
              <a:spcAft>
                <a:spcPts val="0"/>
              </a:spcAft>
              <a:buNone/>
            </a:pPr>
            <a:r>
              <a:rPr lang="bg-BG" sz="1200" dirty="0">
                <a:effectLst/>
                <a:latin typeface="Cambria" panose="02040503050406030204" pitchFamily="18" charset="0"/>
                <a:ea typeface="Times New Roman" panose="02020603050405020304" pitchFamily="18" charset="0"/>
              </a:rPr>
              <a:t>2 по 20 лв. </a:t>
            </a:r>
            <a:endParaRPr lang="en-BG" sz="1200" dirty="0">
              <a:effectLst/>
              <a:latin typeface="Cambria" panose="02040503050406030204" pitchFamily="18" charset="0"/>
              <a:ea typeface="Times New Roman" panose="02020603050405020304" pitchFamily="18" charset="0"/>
            </a:endParaRPr>
          </a:p>
          <a:p>
            <a:pPr marL="0" indent="0">
              <a:lnSpc>
                <a:spcPct val="100000"/>
              </a:lnSpc>
              <a:spcBef>
                <a:spcPts val="0"/>
              </a:spcBef>
              <a:spcAft>
                <a:spcPts val="0"/>
              </a:spcAft>
              <a:buNone/>
            </a:pPr>
            <a:r>
              <a:rPr lang="en-US" sz="1200" dirty="0">
                <a:effectLst/>
                <a:latin typeface="Cambria" panose="02040503050406030204" pitchFamily="18" charset="0"/>
                <a:ea typeface="Times New Roman" panose="02020603050405020304" pitchFamily="18" charset="0"/>
              </a:rPr>
              <a:t>0</a:t>
            </a:r>
            <a:r>
              <a:rPr lang="bg-BG" sz="1200" dirty="0">
                <a:effectLst/>
                <a:latin typeface="Cambria" panose="02040503050406030204" pitchFamily="18" charset="0"/>
                <a:ea typeface="Times New Roman" panose="02020603050405020304" pitchFamily="18" charset="0"/>
              </a:rPr>
              <a:t> по 10 лв.</a:t>
            </a:r>
            <a:endParaRPr lang="en-BG" sz="1200" dirty="0">
              <a:effectLst/>
              <a:latin typeface="Cambria" panose="02040503050406030204" pitchFamily="18" charset="0"/>
              <a:ea typeface="Times New Roman" panose="02020603050405020304" pitchFamily="18" charset="0"/>
            </a:endParaRPr>
          </a:p>
          <a:p>
            <a:pPr marL="0" indent="0">
              <a:lnSpc>
                <a:spcPct val="100000"/>
              </a:lnSpc>
              <a:spcBef>
                <a:spcPts val="0"/>
              </a:spcBef>
              <a:spcAft>
                <a:spcPts val="0"/>
              </a:spcAft>
              <a:buNone/>
            </a:pPr>
            <a:r>
              <a:rPr lang="bg-BG" sz="1200" dirty="0">
                <a:effectLst/>
                <a:latin typeface="Cambria" panose="02040503050406030204" pitchFamily="18" charset="0"/>
                <a:ea typeface="Times New Roman" panose="02020603050405020304" pitchFamily="18" charset="0"/>
              </a:rPr>
              <a:t>1 по 5 лв. </a:t>
            </a:r>
            <a:endParaRPr lang="en-BG" sz="1200" dirty="0">
              <a:effectLst/>
              <a:latin typeface="Cambria" panose="02040503050406030204" pitchFamily="18" charset="0"/>
              <a:ea typeface="Times New Roman" panose="02020603050405020304" pitchFamily="18" charset="0"/>
            </a:endParaRPr>
          </a:p>
          <a:p>
            <a:pPr marL="0" indent="0">
              <a:lnSpc>
                <a:spcPct val="100000"/>
              </a:lnSpc>
              <a:spcBef>
                <a:spcPts val="0"/>
              </a:spcBef>
              <a:spcAft>
                <a:spcPts val="0"/>
              </a:spcAft>
              <a:buNone/>
            </a:pPr>
            <a:r>
              <a:rPr lang="bg-BG" sz="1200" dirty="0">
                <a:effectLst/>
                <a:latin typeface="Cambria" panose="02040503050406030204" pitchFamily="18" charset="0"/>
                <a:ea typeface="Times New Roman" panose="02020603050405020304" pitchFamily="18" charset="0"/>
              </a:rPr>
              <a:t>1 по 2 лв. </a:t>
            </a:r>
            <a:endParaRPr lang="en-BG" sz="1200" dirty="0">
              <a:effectLst/>
              <a:latin typeface="Cambria" panose="02040503050406030204" pitchFamily="18" charset="0"/>
              <a:ea typeface="Times New Roman" panose="02020603050405020304" pitchFamily="18" charset="0"/>
            </a:endParaRPr>
          </a:p>
          <a:p>
            <a:pPr marL="0" indent="0">
              <a:lnSpc>
                <a:spcPct val="100000"/>
              </a:lnSpc>
              <a:spcBef>
                <a:spcPts val="0"/>
              </a:spcBef>
              <a:spcAft>
                <a:spcPts val="0"/>
              </a:spcAft>
              <a:buNone/>
            </a:pPr>
            <a:r>
              <a:rPr lang="bg-BG" sz="1200" dirty="0">
                <a:effectLst/>
                <a:latin typeface="Cambria" panose="02040503050406030204" pitchFamily="18" charset="0"/>
                <a:ea typeface="Times New Roman" panose="02020603050405020304" pitchFamily="18" charset="0"/>
              </a:rPr>
              <a:t>0 по 1 лв.</a:t>
            </a:r>
            <a:endParaRPr lang="en-BG" sz="1200" dirty="0">
              <a:effectLst/>
              <a:latin typeface="Cambria" panose="02040503050406030204" pitchFamily="18" charset="0"/>
              <a:ea typeface="Times New Roman" panose="02020603050405020304" pitchFamily="18" charset="0"/>
            </a:endParaRPr>
          </a:p>
          <a:p>
            <a:pPr marL="0" indent="0">
              <a:buNone/>
            </a:pP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29E22581-CF0E-2920-4D12-FA8031EC86A3}"/>
              </a:ext>
            </a:extLst>
          </p:cNvPr>
          <p:cNvPicPr>
            <a:picLocks noChangeAspect="1"/>
          </p:cNvPicPr>
          <p:nvPr/>
        </p:nvPicPr>
        <p:blipFill>
          <a:blip r:embed="rId3"/>
          <a:stretch>
            <a:fillRect/>
          </a:stretch>
        </p:blipFill>
        <p:spPr>
          <a:xfrm>
            <a:off x="6096000" y="332656"/>
            <a:ext cx="5499100" cy="5842000"/>
          </a:xfrm>
          <a:prstGeom prst="rect">
            <a:avLst/>
          </a:prstGeom>
        </p:spPr>
      </p:pic>
    </p:spTree>
    <p:extLst>
      <p:ext uri="{BB962C8B-B14F-4D97-AF65-F5344CB8AC3E}">
        <p14:creationId xmlns:p14="http://schemas.microsoft.com/office/powerpoint/2010/main" val="1720947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a:xfrm>
            <a:off x="1097280" y="5074920"/>
            <a:ext cx="10113264" cy="822960"/>
          </a:xfrm>
        </p:spPr>
        <p:txBody>
          <a:bodyPr anchor="b">
            <a:normAutofit/>
          </a:bodyPr>
          <a:lstStyle/>
          <a:p>
            <a:r>
              <a:rPr lang="bg-BG" dirty="0">
                <a:latin typeface="+mn-lt"/>
              </a:rPr>
              <a:t>7. Разклонени конструкции</a:t>
            </a:r>
            <a:endParaRPr lang="en-BG" dirty="0">
              <a:latin typeface="+mn-lt"/>
            </a:endParaRPr>
          </a:p>
        </p:txBody>
      </p:sp>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a:xfrm>
            <a:off x="539369" y="6309320"/>
            <a:ext cx="10671175" cy="365125"/>
          </a:xfrm>
        </p:spPr>
        <p:txBody>
          <a:bodyPr anchor="ctr">
            <a:normAutofit/>
          </a:bodyPr>
          <a:lstStyle/>
          <a:p>
            <a:pPr>
              <a:spcAft>
                <a:spcPts val="600"/>
              </a:spcAft>
              <a:defRPr/>
            </a:pPr>
            <a:r>
              <a:rPr lang="ru-RU" dirty="0"/>
              <a:t> </a:t>
            </a:r>
            <a:r>
              <a:rPr lang="ru-RU" dirty="0" err="1"/>
              <a:t>Европейска</a:t>
            </a:r>
            <a:r>
              <a:rPr lang="ru-RU" dirty="0"/>
              <a:t> Рамка на </a:t>
            </a:r>
            <a:r>
              <a:rPr lang="ru-RU" dirty="0" err="1"/>
              <a:t>дигиталните</a:t>
            </a:r>
            <a:r>
              <a:rPr lang="ru-RU" dirty="0"/>
              <a:t> компетентности с </a:t>
            </a:r>
            <a:r>
              <a:rPr lang="ru-RU" dirty="0" err="1"/>
              <a:t>петте</a:t>
            </a:r>
            <a:r>
              <a:rPr lang="ru-RU" dirty="0"/>
              <a:t> области на </a:t>
            </a:r>
            <a:r>
              <a:rPr lang="ru-RU" dirty="0" err="1"/>
              <a:t>дигитална</a:t>
            </a:r>
            <a:r>
              <a:rPr lang="ru-RU" dirty="0"/>
              <a:t> </a:t>
            </a:r>
            <a:r>
              <a:rPr lang="ru-RU" dirty="0" err="1"/>
              <a:t>компетентност</a:t>
            </a:r>
            <a:r>
              <a:rPr lang="ru-RU" dirty="0"/>
              <a:t> и 21 </a:t>
            </a:r>
            <a:r>
              <a:rPr lang="ru-RU" dirty="0" err="1"/>
              <a:t>дигитални</a:t>
            </a:r>
            <a:r>
              <a:rPr lang="ru-RU" dirty="0"/>
              <a:t> умения/ компетентности (</a:t>
            </a:r>
            <a:r>
              <a:rPr lang="en-GB" dirty="0" err="1"/>
              <a:t>DigComp</a:t>
            </a:r>
            <a:r>
              <a:rPr lang="en-GB" dirty="0"/>
              <a:t> 2.1)</a:t>
            </a:r>
          </a:p>
        </p:txBody>
      </p:sp>
      <p:pic>
        <p:nvPicPr>
          <p:cNvPr id="5" name="Picture 4">
            <a:extLst>
              <a:ext uri="{FF2B5EF4-FFF2-40B4-BE49-F238E27FC236}">
                <a16:creationId xmlns:a16="http://schemas.microsoft.com/office/drawing/2014/main" id="{F6A1831F-578E-53E8-2823-BD76C2C86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752" y="692696"/>
            <a:ext cx="4594488" cy="3851549"/>
          </a:xfrm>
          <a:prstGeom prst="rect">
            <a:avLst/>
          </a:prstGeom>
        </p:spPr>
      </p:pic>
    </p:spTree>
    <p:extLst>
      <p:ext uri="{BB962C8B-B14F-4D97-AF65-F5344CB8AC3E}">
        <p14:creationId xmlns:p14="http://schemas.microsoft.com/office/powerpoint/2010/main" val="2509605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Въведение</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a:xfrm>
            <a:off x="0" y="1620838"/>
            <a:ext cx="5807968" cy="3824386"/>
          </a:xfrm>
        </p:spPr>
        <p:txBody>
          <a:bodyPr/>
          <a:lstStyle/>
          <a:p>
            <a:r>
              <a:rPr lang="bg-BG" dirty="0"/>
              <a:t>В ежедневието – взимане на решения, изискващи отговор да или не</a:t>
            </a:r>
          </a:p>
          <a:p>
            <a:r>
              <a:rPr lang="bg-BG" dirty="0"/>
              <a:t>Пример: Взимане на чадър в зависимост от метеорологичните условия</a:t>
            </a:r>
          </a:p>
          <a:p>
            <a:r>
              <a:rPr lang="bg-BG" dirty="0"/>
              <a:t>Реализация в програмата – чрез условната конструкция i</a:t>
            </a:r>
            <a:r>
              <a:rPr lang="en-US" dirty="0"/>
              <a:t>f-else</a:t>
            </a: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BB414C2E-466A-6A2D-D58D-17D1AE97A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034" y="1700808"/>
            <a:ext cx="4594488" cy="3851549"/>
          </a:xfrm>
          <a:prstGeom prst="rect">
            <a:avLst/>
          </a:prstGeom>
        </p:spPr>
      </p:pic>
    </p:spTree>
    <p:extLst>
      <p:ext uri="{BB962C8B-B14F-4D97-AF65-F5344CB8AC3E}">
        <p14:creationId xmlns:p14="http://schemas.microsoft.com/office/powerpoint/2010/main" val="2179108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F6968F94-7132-856D-BD71-8FADE97056ED}"/>
              </a:ext>
            </a:extLst>
          </p:cNvPr>
          <p:cNvPicPr>
            <a:picLocks noChangeAspect="1"/>
          </p:cNvPicPr>
          <p:nvPr/>
        </p:nvPicPr>
        <p:blipFill>
          <a:blip r:embed="rId3"/>
          <a:stretch>
            <a:fillRect/>
          </a:stretch>
        </p:blipFill>
        <p:spPr>
          <a:xfrm>
            <a:off x="1923726" y="1132603"/>
            <a:ext cx="3187700" cy="1943100"/>
          </a:xfrm>
          <a:prstGeom prst="rect">
            <a:avLst/>
          </a:prstGeom>
        </p:spPr>
      </p:pic>
      <p:pic>
        <p:nvPicPr>
          <p:cNvPr id="6" name="Picture 5">
            <a:extLst>
              <a:ext uri="{FF2B5EF4-FFF2-40B4-BE49-F238E27FC236}">
                <a16:creationId xmlns:a16="http://schemas.microsoft.com/office/drawing/2014/main" id="{5DD2A384-78EC-A3C1-B16E-28BB9F1FCA99}"/>
              </a:ext>
            </a:extLst>
          </p:cNvPr>
          <p:cNvPicPr>
            <a:picLocks noChangeAspect="1"/>
          </p:cNvPicPr>
          <p:nvPr/>
        </p:nvPicPr>
        <p:blipFill>
          <a:blip r:embed="rId4"/>
          <a:stretch>
            <a:fillRect/>
          </a:stretch>
        </p:blipFill>
        <p:spPr>
          <a:xfrm>
            <a:off x="6744072" y="878603"/>
            <a:ext cx="3111500" cy="2451100"/>
          </a:xfrm>
          <a:prstGeom prst="rect">
            <a:avLst/>
          </a:prstGeom>
        </p:spPr>
      </p:pic>
      <p:pic>
        <p:nvPicPr>
          <p:cNvPr id="7" name="Picture 6">
            <a:extLst>
              <a:ext uri="{FF2B5EF4-FFF2-40B4-BE49-F238E27FC236}">
                <a16:creationId xmlns:a16="http://schemas.microsoft.com/office/drawing/2014/main" id="{D850CFAD-A1EC-34C9-CC0E-CA063FB48B8A}"/>
              </a:ext>
            </a:extLst>
          </p:cNvPr>
          <p:cNvPicPr>
            <a:picLocks noChangeAspect="1"/>
          </p:cNvPicPr>
          <p:nvPr/>
        </p:nvPicPr>
        <p:blipFill>
          <a:blip r:embed="rId5"/>
          <a:stretch>
            <a:fillRect/>
          </a:stretch>
        </p:blipFill>
        <p:spPr>
          <a:xfrm>
            <a:off x="3287688" y="3630329"/>
            <a:ext cx="5168900" cy="2476500"/>
          </a:xfrm>
          <a:prstGeom prst="rect">
            <a:avLst/>
          </a:prstGeom>
        </p:spPr>
      </p:pic>
    </p:spTree>
    <p:extLst>
      <p:ext uri="{BB962C8B-B14F-4D97-AF65-F5344CB8AC3E}">
        <p14:creationId xmlns:p14="http://schemas.microsoft.com/office/powerpoint/2010/main" val="1583421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a:xfrm>
            <a:off x="1097280" y="5074920"/>
            <a:ext cx="10113264" cy="822960"/>
          </a:xfrm>
        </p:spPr>
        <p:txBody>
          <a:bodyPr anchor="b">
            <a:normAutofit/>
          </a:bodyPr>
          <a:lstStyle/>
          <a:p>
            <a:r>
              <a:rPr lang="en-US" dirty="0">
                <a:latin typeface="+mn-lt"/>
              </a:rPr>
              <a:t>8</a:t>
            </a:r>
            <a:r>
              <a:rPr lang="bg-BG" dirty="0">
                <a:latin typeface="+mn-lt"/>
              </a:rPr>
              <a:t>. Разклонени конструкции</a:t>
            </a:r>
            <a:r>
              <a:rPr lang="en-US" dirty="0">
                <a:latin typeface="+mn-lt"/>
              </a:rPr>
              <a:t>. </a:t>
            </a:r>
            <a:r>
              <a:rPr lang="bg-BG" dirty="0">
                <a:latin typeface="+mn-lt"/>
              </a:rPr>
              <a:t>Упражнение</a:t>
            </a:r>
            <a:endParaRPr lang="en-BG" dirty="0">
              <a:latin typeface="+mn-lt"/>
            </a:endParaRPr>
          </a:p>
        </p:txBody>
      </p:sp>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a:xfrm>
            <a:off x="539369" y="6309320"/>
            <a:ext cx="10671175" cy="365125"/>
          </a:xfrm>
        </p:spPr>
        <p:txBody>
          <a:bodyPr anchor="ctr">
            <a:normAutofit/>
          </a:bodyPr>
          <a:lstStyle/>
          <a:p>
            <a:pPr>
              <a:spcAft>
                <a:spcPts val="600"/>
              </a:spcAft>
              <a:defRPr/>
            </a:pPr>
            <a:r>
              <a:rPr lang="ru-RU" dirty="0"/>
              <a:t> </a:t>
            </a:r>
            <a:r>
              <a:rPr lang="ru-RU" dirty="0" err="1"/>
              <a:t>Европейска</a:t>
            </a:r>
            <a:r>
              <a:rPr lang="ru-RU" dirty="0"/>
              <a:t> Рамка на </a:t>
            </a:r>
            <a:r>
              <a:rPr lang="ru-RU" dirty="0" err="1"/>
              <a:t>дигиталните</a:t>
            </a:r>
            <a:r>
              <a:rPr lang="ru-RU" dirty="0"/>
              <a:t> компетентности с </a:t>
            </a:r>
            <a:r>
              <a:rPr lang="ru-RU" dirty="0" err="1"/>
              <a:t>петте</a:t>
            </a:r>
            <a:r>
              <a:rPr lang="ru-RU" dirty="0"/>
              <a:t> области на </a:t>
            </a:r>
            <a:r>
              <a:rPr lang="ru-RU" dirty="0" err="1"/>
              <a:t>дигитална</a:t>
            </a:r>
            <a:r>
              <a:rPr lang="ru-RU" dirty="0"/>
              <a:t> </a:t>
            </a:r>
            <a:r>
              <a:rPr lang="ru-RU" dirty="0" err="1"/>
              <a:t>компетентност</a:t>
            </a:r>
            <a:r>
              <a:rPr lang="ru-RU" dirty="0"/>
              <a:t> и 21 </a:t>
            </a:r>
            <a:r>
              <a:rPr lang="ru-RU" dirty="0" err="1"/>
              <a:t>дигитални</a:t>
            </a:r>
            <a:r>
              <a:rPr lang="ru-RU" dirty="0"/>
              <a:t> умения/ компетентности (</a:t>
            </a:r>
            <a:r>
              <a:rPr lang="en-GB" dirty="0" err="1"/>
              <a:t>DigComp</a:t>
            </a:r>
            <a:r>
              <a:rPr lang="en-GB" dirty="0"/>
              <a:t> 2.1)</a:t>
            </a:r>
          </a:p>
        </p:txBody>
      </p:sp>
      <p:pic>
        <p:nvPicPr>
          <p:cNvPr id="5" name="Picture 4">
            <a:extLst>
              <a:ext uri="{FF2B5EF4-FFF2-40B4-BE49-F238E27FC236}">
                <a16:creationId xmlns:a16="http://schemas.microsoft.com/office/drawing/2014/main" id="{F6A1831F-578E-53E8-2823-BD76C2C86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752" y="692696"/>
            <a:ext cx="4594488" cy="3851549"/>
          </a:xfrm>
          <a:prstGeom prst="rect">
            <a:avLst/>
          </a:prstGeom>
        </p:spPr>
      </p:pic>
    </p:spTree>
    <p:extLst>
      <p:ext uri="{BB962C8B-B14F-4D97-AF65-F5344CB8AC3E}">
        <p14:creationId xmlns:p14="http://schemas.microsoft.com/office/powerpoint/2010/main" val="576592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Задача №1 - Гласуване</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a:xfrm>
            <a:off x="0" y="1620838"/>
            <a:ext cx="6096000" cy="4679950"/>
          </a:xfrm>
        </p:spPr>
        <p:txBody>
          <a:bodyPr/>
          <a:lstStyle/>
          <a:p>
            <a:pPr marL="0" indent="0">
              <a:buNone/>
              <a:tabLst>
                <a:tab pos="4240530" algn="l"/>
              </a:tabLst>
            </a:pPr>
            <a:r>
              <a:rPr lang="bg-BG" sz="1800" dirty="0">
                <a:effectLst/>
                <a:latin typeface="Cambria" panose="02040503050406030204" pitchFamily="18" charset="0"/>
                <a:ea typeface="Times New Roman" panose="02020603050405020304" pitchFamily="18" charset="0"/>
              </a:rPr>
              <a:t>Създайте програма на програмния език </a:t>
            </a:r>
            <a:r>
              <a:rPr lang="en-US" sz="1800" dirty="0">
                <a:effectLst/>
                <a:latin typeface="Cambria" panose="02040503050406030204" pitchFamily="18" charset="0"/>
                <a:ea typeface="Times New Roman" panose="02020603050405020304" pitchFamily="18" charset="0"/>
              </a:rPr>
              <a:t>Python, </a:t>
            </a:r>
            <a:r>
              <a:rPr lang="en-US" sz="1800" dirty="0" err="1">
                <a:effectLst/>
                <a:latin typeface="Cambria" panose="02040503050406030204" pitchFamily="18" charset="0"/>
                <a:ea typeface="Times New Roman" panose="02020603050405020304" pitchFamily="18" charset="0"/>
              </a:rPr>
              <a:t>която</a:t>
            </a:r>
            <a:r>
              <a:rPr lang="en-US" sz="1800" dirty="0">
                <a:effectLst/>
                <a:latin typeface="Cambria" panose="02040503050406030204" pitchFamily="18" charset="0"/>
                <a:ea typeface="Times New Roman" panose="02020603050405020304" pitchFamily="18" charset="0"/>
              </a:rPr>
              <a:t> </a:t>
            </a:r>
            <a:r>
              <a:rPr lang="en-US" sz="1800" dirty="0" err="1">
                <a:effectLst/>
                <a:latin typeface="Cambria" panose="02040503050406030204" pitchFamily="18" charset="0"/>
                <a:ea typeface="Times New Roman" panose="02020603050405020304" pitchFamily="18" charset="0"/>
              </a:rPr>
              <a:t>проверява</a:t>
            </a:r>
            <a:r>
              <a:rPr lang="en-US" sz="1800" dirty="0">
                <a:effectLst/>
                <a:latin typeface="Cambria" panose="02040503050406030204" pitchFamily="18" charset="0"/>
                <a:ea typeface="Times New Roman" panose="02020603050405020304" pitchFamily="18" charset="0"/>
              </a:rPr>
              <a:t> </a:t>
            </a:r>
            <a:r>
              <a:rPr lang="en-US" sz="1800" dirty="0" err="1">
                <a:effectLst/>
                <a:latin typeface="Cambria" panose="02040503050406030204" pitchFamily="18" charset="0"/>
                <a:ea typeface="Times New Roman" panose="02020603050405020304" pitchFamily="18" charset="0"/>
              </a:rPr>
              <a:t>дали</a:t>
            </a:r>
            <a:r>
              <a:rPr lang="en-US" sz="1800" dirty="0">
                <a:effectLst/>
                <a:latin typeface="Cambria" panose="02040503050406030204" pitchFamily="18" charset="0"/>
                <a:ea typeface="Times New Roman" panose="02020603050405020304" pitchFamily="18" charset="0"/>
              </a:rPr>
              <a:t> </a:t>
            </a:r>
            <a:r>
              <a:rPr lang="en-US" sz="1800" dirty="0" err="1">
                <a:effectLst/>
                <a:latin typeface="Cambria" panose="02040503050406030204" pitchFamily="18" charset="0"/>
                <a:ea typeface="Times New Roman" panose="02020603050405020304" pitchFamily="18" charset="0"/>
              </a:rPr>
              <a:t>един</a:t>
            </a:r>
            <a:r>
              <a:rPr lang="en-US" sz="1800" dirty="0">
                <a:effectLst/>
                <a:latin typeface="Cambria" panose="02040503050406030204" pitchFamily="18" charset="0"/>
                <a:ea typeface="Times New Roman" panose="02020603050405020304" pitchFamily="18" charset="0"/>
              </a:rPr>
              <a:t> </a:t>
            </a:r>
            <a:r>
              <a:rPr lang="en-US" sz="1800" dirty="0" err="1">
                <a:effectLst/>
                <a:latin typeface="Cambria" panose="02040503050406030204" pitchFamily="18" charset="0"/>
                <a:ea typeface="Times New Roman" panose="02020603050405020304" pitchFamily="18" charset="0"/>
              </a:rPr>
              <a:t>човек</a:t>
            </a:r>
            <a:r>
              <a:rPr lang="en-US" sz="1800" dirty="0">
                <a:effectLst/>
                <a:latin typeface="Cambria" panose="02040503050406030204" pitchFamily="18" charset="0"/>
                <a:ea typeface="Times New Roman" panose="02020603050405020304" pitchFamily="18" charset="0"/>
              </a:rPr>
              <a:t> </a:t>
            </a:r>
            <a:r>
              <a:rPr lang="en-US" sz="1800" dirty="0" err="1">
                <a:effectLst/>
                <a:latin typeface="Cambria" panose="02040503050406030204" pitchFamily="18" charset="0"/>
                <a:ea typeface="Times New Roman" panose="02020603050405020304" pitchFamily="18" charset="0"/>
              </a:rPr>
              <a:t>може</a:t>
            </a:r>
            <a:r>
              <a:rPr lang="en-US" sz="1800" dirty="0">
                <a:effectLst/>
                <a:latin typeface="Cambria" panose="02040503050406030204" pitchFamily="18" charset="0"/>
                <a:ea typeface="Times New Roman" panose="02020603050405020304" pitchFamily="18" charset="0"/>
              </a:rPr>
              <a:t> </a:t>
            </a:r>
            <a:r>
              <a:rPr lang="en-US" sz="1800" dirty="0" err="1">
                <a:effectLst/>
                <a:latin typeface="Cambria" panose="02040503050406030204" pitchFamily="18" charset="0"/>
                <a:ea typeface="Times New Roman" panose="02020603050405020304" pitchFamily="18" charset="0"/>
              </a:rPr>
              <a:t>да</a:t>
            </a:r>
            <a:r>
              <a:rPr lang="en-US" sz="1800" dirty="0">
                <a:effectLst/>
                <a:latin typeface="Cambria" panose="02040503050406030204" pitchFamily="18" charset="0"/>
                <a:ea typeface="Times New Roman" panose="02020603050405020304" pitchFamily="18" charset="0"/>
              </a:rPr>
              <a:t> </a:t>
            </a:r>
            <a:r>
              <a:rPr lang="en-US" sz="1800" dirty="0" err="1">
                <a:effectLst/>
                <a:latin typeface="Cambria" panose="02040503050406030204" pitchFamily="18" charset="0"/>
                <a:ea typeface="Times New Roman" panose="02020603050405020304" pitchFamily="18" charset="0"/>
              </a:rPr>
              <a:t>гласува</a:t>
            </a:r>
            <a:r>
              <a:rPr lang="en-US" sz="1800" dirty="0">
                <a:effectLst/>
                <a:latin typeface="Cambria" panose="02040503050406030204" pitchFamily="18" charset="0"/>
                <a:ea typeface="Times New Roman" panose="02020603050405020304" pitchFamily="18" charset="0"/>
              </a:rPr>
              <a:t>. </a:t>
            </a:r>
            <a:r>
              <a:rPr lang="en-US" sz="1800" dirty="0" err="1">
                <a:effectLst/>
                <a:latin typeface="Cambria" panose="02040503050406030204" pitchFamily="18" charset="0"/>
                <a:ea typeface="Times New Roman" panose="02020603050405020304" pitchFamily="18" charset="0"/>
              </a:rPr>
              <a:t>Като</a:t>
            </a:r>
            <a:r>
              <a:rPr lang="en-US" sz="1800" dirty="0">
                <a:effectLst/>
                <a:latin typeface="Cambria" panose="02040503050406030204" pitchFamily="18" charset="0"/>
                <a:ea typeface="Times New Roman" panose="02020603050405020304" pitchFamily="18" charset="0"/>
              </a:rPr>
              <a:t> </a:t>
            </a:r>
            <a:r>
              <a:rPr lang="en-US" sz="1800" dirty="0" err="1">
                <a:effectLst/>
                <a:latin typeface="Cambria" panose="02040503050406030204" pitchFamily="18" charset="0"/>
                <a:ea typeface="Times New Roman" panose="02020603050405020304" pitchFamily="18" charset="0"/>
              </a:rPr>
              <a:t>вход</a:t>
            </a:r>
            <a:r>
              <a:rPr lang="bg-BG" sz="1800" dirty="0">
                <a:effectLst/>
                <a:latin typeface="Cambria" panose="02040503050406030204" pitchFamily="18" charset="0"/>
                <a:ea typeface="Times New Roman" panose="02020603050405020304" pitchFamily="18" charset="0"/>
              </a:rPr>
              <a:t>ни данни</a:t>
            </a:r>
            <a:r>
              <a:rPr lang="en-US" sz="1800" dirty="0">
                <a:effectLst/>
                <a:latin typeface="Cambria" panose="02040503050406030204" pitchFamily="18" charset="0"/>
                <a:ea typeface="Times New Roman" panose="02020603050405020304" pitchFamily="18" charset="0"/>
              </a:rPr>
              <a:t> </a:t>
            </a:r>
            <a:r>
              <a:rPr lang="en-US" sz="1800" dirty="0" err="1">
                <a:effectLst/>
                <a:latin typeface="Cambria" panose="02040503050406030204" pitchFamily="18" charset="0"/>
                <a:ea typeface="Times New Roman" panose="02020603050405020304" pitchFamily="18" charset="0"/>
              </a:rPr>
              <a:t>получавате</a:t>
            </a:r>
            <a:r>
              <a:rPr lang="en-US" sz="1800" dirty="0">
                <a:effectLst/>
                <a:latin typeface="Cambria" panose="02040503050406030204" pitchFamily="18" charset="0"/>
                <a:ea typeface="Times New Roman" panose="02020603050405020304" pitchFamily="18" charset="0"/>
              </a:rPr>
              <a:t> </a:t>
            </a:r>
            <a:r>
              <a:rPr lang="en-US" sz="1800" dirty="0" err="1">
                <a:effectLst/>
                <a:latin typeface="Cambria" panose="02040503050406030204" pitchFamily="18" charset="0"/>
                <a:ea typeface="Times New Roman" panose="02020603050405020304" pitchFamily="18" charset="0"/>
              </a:rPr>
              <a:t>възрастта</a:t>
            </a:r>
            <a:r>
              <a:rPr lang="en-US" sz="1800" dirty="0">
                <a:effectLst/>
                <a:latin typeface="Cambria" panose="02040503050406030204" pitchFamily="18" charset="0"/>
                <a:ea typeface="Times New Roman" panose="02020603050405020304" pitchFamily="18" charset="0"/>
              </a:rPr>
              <a:t> </a:t>
            </a:r>
            <a:r>
              <a:rPr lang="en-US" sz="1800" dirty="0" err="1">
                <a:effectLst/>
                <a:latin typeface="Cambria" panose="02040503050406030204" pitchFamily="18" charset="0"/>
                <a:ea typeface="Times New Roman" panose="02020603050405020304" pitchFamily="18" charset="0"/>
              </a:rPr>
              <a:t>на</a:t>
            </a:r>
            <a:r>
              <a:rPr lang="en-US" sz="1800" dirty="0">
                <a:effectLst/>
                <a:latin typeface="Cambria" panose="02040503050406030204" pitchFamily="18" charset="0"/>
                <a:ea typeface="Times New Roman" panose="02020603050405020304" pitchFamily="18" charset="0"/>
              </a:rPr>
              <a:t> </a:t>
            </a:r>
            <a:r>
              <a:rPr lang="en-US" sz="1800" dirty="0" err="1">
                <a:effectLst/>
                <a:latin typeface="Cambria" panose="02040503050406030204" pitchFamily="18" charset="0"/>
                <a:ea typeface="Times New Roman" panose="02020603050405020304" pitchFamily="18" charset="0"/>
              </a:rPr>
              <a:t>човека</a:t>
            </a:r>
            <a:r>
              <a:rPr lang="bg-BG" sz="1800" dirty="0">
                <a:effectLst/>
                <a:latin typeface="Cambria" panose="02040503050406030204" pitchFamily="18" charset="0"/>
                <a:ea typeface="Times New Roman" panose="02020603050405020304" pitchFamily="18" charset="0"/>
              </a:rPr>
              <a:t> и ако тя е над 18 включително, потребителят може да подаде своя вот.</a:t>
            </a:r>
            <a:endParaRPr lang="en-BG" sz="1800" dirty="0">
              <a:effectLst/>
              <a:latin typeface="Cambria" panose="02040503050406030204" pitchFamily="18" charset="0"/>
              <a:ea typeface="Times New Roman" panose="02020603050405020304" pitchFamily="18" charset="0"/>
            </a:endParaRPr>
          </a:p>
          <a:p>
            <a:pPr marL="0" indent="0">
              <a:spcBef>
                <a:spcPts val="0"/>
              </a:spcBef>
              <a:spcAft>
                <a:spcPts val="0"/>
              </a:spcAft>
              <a:buNone/>
              <a:tabLst>
                <a:tab pos="4240530" algn="l"/>
              </a:tabLst>
            </a:pPr>
            <a:r>
              <a:rPr lang="bg-BG" sz="1800" dirty="0">
                <a:effectLst/>
                <a:latin typeface="Cambria" panose="02040503050406030204" pitchFamily="18" charset="0"/>
                <a:ea typeface="Times New Roman" panose="02020603050405020304" pitchFamily="18" charset="0"/>
              </a:rPr>
              <a:t>Ограничения:</a:t>
            </a:r>
            <a:endParaRPr lang="en-BG" sz="1800" dirty="0">
              <a:effectLst/>
              <a:latin typeface="Cambria" panose="02040503050406030204" pitchFamily="18" charset="0"/>
              <a:ea typeface="Times New Roman" panose="02020603050405020304" pitchFamily="18" charset="0"/>
            </a:endParaRPr>
          </a:p>
          <a:p>
            <a:pPr marL="0" indent="0">
              <a:spcBef>
                <a:spcPts val="0"/>
              </a:spcBef>
              <a:spcAft>
                <a:spcPts val="0"/>
              </a:spcAft>
              <a:buNone/>
              <a:tabLst>
                <a:tab pos="4240530" algn="l"/>
              </a:tabLst>
            </a:pPr>
            <a:r>
              <a:rPr lang="bg-BG" sz="1800" dirty="0">
                <a:effectLst/>
                <a:latin typeface="Cambria" panose="02040503050406030204" pitchFamily="18" charset="0"/>
                <a:ea typeface="Times New Roman" panose="02020603050405020304" pitchFamily="18" charset="0"/>
              </a:rPr>
              <a:t>Въведената възраст е цяло число, което е по-голямо от 0.</a:t>
            </a:r>
            <a:endParaRPr lang="en-BG" sz="1800" dirty="0">
              <a:effectLst/>
              <a:latin typeface="Cambria" panose="02040503050406030204" pitchFamily="18" charset="0"/>
              <a:ea typeface="Times New Roman" panose="02020603050405020304" pitchFamily="18" charset="0"/>
            </a:endParaRPr>
          </a:p>
          <a:p>
            <a:pPr marL="0" indent="0">
              <a:spcBef>
                <a:spcPts val="0"/>
              </a:spcBef>
              <a:spcAft>
                <a:spcPts val="0"/>
              </a:spcAft>
              <a:buNone/>
              <a:tabLst>
                <a:tab pos="4240530" algn="l"/>
              </a:tabLst>
            </a:pPr>
            <a:endParaRPr lang="bg-BG" sz="1800" dirty="0">
              <a:effectLst/>
              <a:latin typeface="Cambria" panose="02040503050406030204" pitchFamily="18" charset="0"/>
              <a:ea typeface="Times New Roman" panose="02020603050405020304" pitchFamily="18" charset="0"/>
            </a:endParaRPr>
          </a:p>
          <a:p>
            <a:pPr marL="0" indent="0">
              <a:spcBef>
                <a:spcPts val="0"/>
              </a:spcBef>
              <a:spcAft>
                <a:spcPts val="0"/>
              </a:spcAft>
              <a:buNone/>
              <a:tabLst>
                <a:tab pos="4240530" algn="l"/>
              </a:tabLst>
            </a:pPr>
            <a:r>
              <a:rPr lang="bg-BG" sz="1800" dirty="0">
                <a:effectLst/>
                <a:latin typeface="Cambria" panose="02040503050406030204" pitchFamily="18" charset="0"/>
                <a:ea typeface="Times New Roman" panose="02020603050405020304" pitchFamily="18" charset="0"/>
              </a:rPr>
              <a:t>Примерен вход №1:</a:t>
            </a:r>
            <a:endParaRPr lang="en-BG" sz="1800" dirty="0">
              <a:effectLst/>
              <a:latin typeface="Cambria" panose="02040503050406030204" pitchFamily="18" charset="0"/>
              <a:ea typeface="Times New Roman" panose="02020603050405020304" pitchFamily="18" charset="0"/>
            </a:endParaRPr>
          </a:p>
          <a:p>
            <a:pPr marL="0" indent="0">
              <a:spcBef>
                <a:spcPts val="0"/>
              </a:spcBef>
              <a:spcAft>
                <a:spcPts val="0"/>
              </a:spcAft>
              <a:buNone/>
              <a:tabLst>
                <a:tab pos="4240530" algn="l"/>
              </a:tabLst>
            </a:pPr>
            <a:r>
              <a:rPr lang="bg-BG" sz="1800" dirty="0">
                <a:effectLst/>
                <a:latin typeface="Cambria" panose="02040503050406030204" pitchFamily="18" charset="0"/>
                <a:ea typeface="Times New Roman" panose="02020603050405020304" pitchFamily="18" charset="0"/>
              </a:rPr>
              <a:t>14</a:t>
            </a:r>
            <a:endParaRPr lang="en-BG" sz="1800" dirty="0">
              <a:effectLst/>
              <a:latin typeface="Cambria" panose="02040503050406030204" pitchFamily="18" charset="0"/>
              <a:ea typeface="Times New Roman" panose="02020603050405020304" pitchFamily="18" charset="0"/>
            </a:endParaRPr>
          </a:p>
          <a:p>
            <a:pPr marL="0" indent="0">
              <a:spcBef>
                <a:spcPts val="0"/>
              </a:spcBef>
              <a:spcAft>
                <a:spcPts val="0"/>
              </a:spcAft>
              <a:buNone/>
              <a:tabLst>
                <a:tab pos="4240530" algn="l"/>
              </a:tabLst>
            </a:pPr>
            <a:r>
              <a:rPr lang="bg-BG" sz="1800" dirty="0">
                <a:effectLst/>
                <a:latin typeface="Cambria" panose="02040503050406030204" pitchFamily="18" charset="0"/>
                <a:ea typeface="Times New Roman" panose="02020603050405020304" pitchFamily="18" charset="0"/>
              </a:rPr>
              <a:t>Примерен изход:</a:t>
            </a:r>
            <a:endParaRPr lang="en-BG" sz="1800" dirty="0">
              <a:effectLst/>
              <a:latin typeface="Cambria" panose="02040503050406030204" pitchFamily="18" charset="0"/>
              <a:ea typeface="Times New Roman" panose="02020603050405020304" pitchFamily="18" charset="0"/>
            </a:endParaRPr>
          </a:p>
          <a:p>
            <a:pPr marL="0" indent="0">
              <a:spcBef>
                <a:spcPts val="0"/>
              </a:spcBef>
              <a:spcAft>
                <a:spcPts val="0"/>
              </a:spcAft>
              <a:buNone/>
              <a:tabLst>
                <a:tab pos="4240530" algn="l"/>
              </a:tabLst>
            </a:pPr>
            <a:r>
              <a:rPr lang="bg-BG" sz="1800" dirty="0">
                <a:effectLst/>
                <a:latin typeface="Cambria" panose="02040503050406030204" pitchFamily="18" charset="0"/>
                <a:ea typeface="Times New Roman" panose="02020603050405020304" pitchFamily="18" charset="0"/>
              </a:rPr>
              <a:t>Не можете да гласувате на предстоящите избори.</a:t>
            </a:r>
            <a:endParaRPr lang="en-BG" sz="1800" dirty="0">
              <a:effectLst/>
              <a:latin typeface="Cambria" panose="02040503050406030204" pitchFamily="18" charset="0"/>
              <a:ea typeface="Times New Roman" panose="02020603050405020304" pitchFamily="18" charset="0"/>
            </a:endParaRPr>
          </a:p>
          <a:p>
            <a:pPr marL="0" indent="0">
              <a:spcBef>
                <a:spcPts val="0"/>
              </a:spcBef>
              <a:spcAft>
                <a:spcPts val="0"/>
              </a:spcAft>
              <a:buNone/>
              <a:tabLst>
                <a:tab pos="4240530" algn="l"/>
              </a:tabLst>
            </a:pPr>
            <a:endParaRPr lang="bg-BG" sz="1800" dirty="0">
              <a:effectLst/>
              <a:latin typeface="Cambria" panose="02040503050406030204" pitchFamily="18" charset="0"/>
              <a:ea typeface="Times New Roman" panose="02020603050405020304" pitchFamily="18" charset="0"/>
            </a:endParaRPr>
          </a:p>
          <a:p>
            <a:pPr marL="0" indent="0">
              <a:spcBef>
                <a:spcPts val="0"/>
              </a:spcBef>
              <a:spcAft>
                <a:spcPts val="0"/>
              </a:spcAft>
              <a:buNone/>
              <a:tabLst>
                <a:tab pos="4240530" algn="l"/>
              </a:tabLst>
            </a:pPr>
            <a:r>
              <a:rPr lang="bg-BG" sz="1800" dirty="0">
                <a:effectLst/>
                <a:latin typeface="Cambria" panose="02040503050406030204" pitchFamily="18" charset="0"/>
                <a:ea typeface="Times New Roman" panose="02020603050405020304" pitchFamily="18" charset="0"/>
              </a:rPr>
              <a:t>Примерен вход №2:</a:t>
            </a:r>
            <a:endParaRPr lang="en-BG" sz="1800" dirty="0">
              <a:effectLst/>
              <a:latin typeface="Cambria" panose="02040503050406030204" pitchFamily="18" charset="0"/>
              <a:ea typeface="Times New Roman" panose="02020603050405020304" pitchFamily="18" charset="0"/>
            </a:endParaRPr>
          </a:p>
          <a:p>
            <a:pPr marL="0" indent="0">
              <a:spcBef>
                <a:spcPts val="0"/>
              </a:spcBef>
              <a:spcAft>
                <a:spcPts val="0"/>
              </a:spcAft>
              <a:buNone/>
              <a:tabLst>
                <a:tab pos="4240530" algn="l"/>
              </a:tabLst>
            </a:pPr>
            <a:r>
              <a:rPr lang="bg-BG" sz="1800" dirty="0">
                <a:effectLst/>
                <a:latin typeface="Cambria" panose="02040503050406030204" pitchFamily="18" charset="0"/>
                <a:ea typeface="Times New Roman" panose="02020603050405020304" pitchFamily="18" charset="0"/>
              </a:rPr>
              <a:t>30</a:t>
            </a:r>
            <a:endParaRPr lang="en-BG" sz="1800" dirty="0">
              <a:effectLst/>
              <a:latin typeface="Cambria" panose="02040503050406030204" pitchFamily="18" charset="0"/>
              <a:ea typeface="Times New Roman" panose="02020603050405020304" pitchFamily="18" charset="0"/>
            </a:endParaRPr>
          </a:p>
          <a:p>
            <a:pPr marL="0" indent="0">
              <a:spcBef>
                <a:spcPts val="0"/>
              </a:spcBef>
              <a:spcAft>
                <a:spcPts val="0"/>
              </a:spcAft>
              <a:buNone/>
              <a:tabLst>
                <a:tab pos="4240530" algn="l"/>
              </a:tabLst>
            </a:pPr>
            <a:r>
              <a:rPr lang="bg-BG" sz="1800" dirty="0">
                <a:effectLst/>
                <a:latin typeface="Cambria" panose="02040503050406030204" pitchFamily="18" charset="0"/>
                <a:ea typeface="Times New Roman" panose="02020603050405020304" pitchFamily="18" charset="0"/>
              </a:rPr>
              <a:t>Примерен изход:</a:t>
            </a:r>
            <a:endParaRPr lang="en-BG" sz="1800" dirty="0">
              <a:effectLst/>
              <a:latin typeface="Cambria" panose="02040503050406030204" pitchFamily="18" charset="0"/>
              <a:ea typeface="Times New Roman" panose="02020603050405020304" pitchFamily="18" charset="0"/>
            </a:endParaRPr>
          </a:p>
          <a:p>
            <a:pPr marL="0" indent="0">
              <a:spcBef>
                <a:spcPts val="0"/>
              </a:spcBef>
              <a:spcAft>
                <a:spcPts val="0"/>
              </a:spcAft>
              <a:buNone/>
              <a:tabLst>
                <a:tab pos="4240530" algn="l"/>
              </a:tabLst>
            </a:pPr>
            <a:r>
              <a:rPr lang="bg-BG" sz="1800" dirty="0">
                <a:effectLst/>
                <a:latin typeface="Cambria" panose="02040503050406030204" pitchFamily="18" charset="0"/>
                <a:ea typeface="Times New Roman" panose="02020603050405020304" pitchFamily="18" charset="0"/>
              </a:rPr>
              <a:t>Можете да гласувате на предстоящите избори.</a:t>
            </a:r>
            <a:endParaRPr lang="en-BG" sz="1800" dirty="0">
              <a:effectLst/>
              <a:latin typeface="Cambria" panose="02040503050406030204" pitchFamily="18" charset="0"/>
              <a:ea typeface="Times New Roman" panose="02020603050405020304" pitchFamily="18" charset="0"/>
            </a:endParaRPr>
          </a:p>
          <a:p>
            <a:pPr marL="0" indent="0">
              <a:buNone/>
            </a:pP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8" name="Picture 7">
            <a:extLst>
              <a:ext uri="{FF2B5EF4-FFF2-40B4-BE49-F238E27FC236}">
                <a16:creationId xmlns:a16="http://schemas.microsoft.com/office/drawing/2014/main" id="{DFB99896-4470-5273-7182-01C012BB5D1E}"/>
              </a:ext>
            </a:extLst>
          </p:cNvPr>
          <p:cNvPicPr>
            <a:picLocks noChangeAspect="1"/>
          </p:cNvPicPr>
          <p:nvPr/>
        </p:nvPicPr>
        <p:blipFill>
          <a:blip r:embed="rId3"/>
          <a:stretch>
            <a:fillRect/>
          </a:stretch>
        </p:blipFill>
        <p:spPr>
          <a:xfrm>
            <a:off x="6023992" y="2028214"/>
            <a:ext cx="5397500" cy="3251200"/>
          </a:xfrm>
          <a:prstGeom prst="rect">
            <a:avLst/>
          </a:prstGeom>
        </p:spPr>
      </p:pic>
    </p:spTree>
    <p:extLst>
      <p:ext uri="{BB962C8B-B14F-4D97-AF65-F5344CB8AC3E}">
        <p14:creationId xmlns:p14="http://schemas.microsoft.com/office/powerpoint/2010/main" val="575006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Задача №2 – Сравняване на 3 числа</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a:xfrm>
            <a:off x="1343472" y="1637874"/>
            <a:ext cx="4295800" cy="4679950"/>
          </a:xfrm>
        </p:spPr>
        <p:txBody>
          <a:bodyPr/>
          <a:lstStyle/>
          <a:p>
            <a:pPr marL="0" indent="0">
              <a:buNone/>
            </a:pPr>
            <a:r>
              <a:rPr lang="bg-BG" sz="1800" dirty="0">
                <a:effectLst/>
                <a:latin typeface="Cambria" panose="02040503050406030204" pitchFamily="18" charset="0"/>
                <a:ea typeface="Times New Roman" panose="02020603050405020304" pitchFamily="18" charset="0"/>
              </a:rPr>
              <a:t>Създайте програма на програмния език </a:t>
            </a:r>
            <a:r>
              <a:rPr lang="en-US" sz="1800" dirty="0">
                <a:effectLst/>
                <a:latin typeface="Cambria" panose="02040503050406030204" pitchFamily="18" charset="0"/>
                <a:ea typeface="Times New Roman" panose="02020603050405020304" pitchFamily="18" charset="0"/>
              </a:rPr>
              <a:t>Python, </a:t>
            </a:r>
            <a:r>
              <a:rPr lang="en-US" sz="1800" dirty="0" err="1">
                <a:effectLst/>
                <a:latin typeface="Cambria" panose="02040503050406030204" pitchFamily="18" charset="0"/>
                <a:ea typeface="Times New Roman" panose="02020603050405020304" pitchFamily="18" charset="0"/>
              </a:rPr>
              <a:t>к</a:t>
            </a:r>
            <a:r>
              <a:rPr lang="bg-BG" sz="1800" dirty="0" err="1">
                <a:effectLst/>
                <a:latin typeface="Cambria" panose="02040503050406030204" pitchFamily="18" charset="0"/>
                <a:ea typeface="Times New Roman" panose="02020603050405020304" pitchFamily="18" charset="0"/>
              </a:rPr>
              <a:t>оято</a:t>
            </a:r>
            <a:r>
              <a:rPr lang="bg-BG" sz="1800" dirty="0">
                <a:effectLst/>
                <a:latin typeface="Cambria" panose="02040503050406030204" pitchFamily="18" charset="0"/>
                <a:ea typeface="Times New Roman" panose="02020603050405020304" pitchFamily="18" charset="0"/>
              </a:rPr>
              <a:t> при въведени 3 числа извежда кое е най-малкото от тях.</a:t>
            </a:r>
            <a:r>
              <a:rPr lang="en-BG" dirty="0">
                <a:effectLst/>
                <a:latin typeface="Cambria" panose="02040503050406030204" pitchFamily="18" charset="0"/>
              </a:rPr>
              <a:t> </a:t>
            </a: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280B0175-38AE-5BE2-82DF-88E81A18074C}"/>
              </a:ext>
            </a:extLst>
          </p:cNvPr>
          <p:cNvPicPr>
            <a:picLocks noChangeAspect="1"/>
          </p:cNvPicPr>
          <p:nvPr/>
        </p:nvPicPr>
        <p:blipFill>
          <a:blip r:embed="rId3"/>
          <a:stretch>
            <a:fillRect/>
          </a:stretch>
        </p:blipFill>
        <p:spPr>
          <a:xfrm>
            <a:off x="1415480" y="2927246"/>
            <a:ext cx="3403600" cy="2654300"/>
          </a:xfrm>
          <a:prstGeom prst="rect">
            <a:avLst/>
          </a:prstGeom>
        </p:spPr>
      </p:pic>
      <p:pic>
        <p:nvPicPr>
          <p:cNvPr id="6" name="Picture 5">
            <a:extLst>
              <a:ext uri="{FF2B5EF4-FFF2-40B4-BE49-F238E27FC236}">
                <a16:creationId xmlns:a16="http://schemas.microsoft.com/office/drawing/2014/main" id="{11404D96-EAD5-7C28-DD72-20590D7745B7}"/>
              </a:ext>
            </a:extLst>
          </p:cNvPr>
          <p:cNvPicPr>
            <a:picLocks noChangeAspect="1"/>
          </p:cNvPicPr>
          <p:nvPr/>
        </p:nvPicPr>
        <p:blipFill>
          <a:blip r:embed="rId4"/>
          <a:stretch>
            <a:fillRect/>
          </a:stretch>
        </p:blipFill>
        <p:spPr>
          <a:xfrm>
            <a:off x="6096000" y="1450975"/>
            <a:ext cx="4295800" cy="4555127"/>
          </a:xfrm>
          <a:prstGeom prst="rect">
            <a:avLst/>
          </a:prstGeom>
        </p:spPr>
      </p:pic>
    </p:spTree>
    <p:extLst>
      <p:ext uri="{BB962C8B-B14F-4D97-AF65-F5344CB8AC3E}">
        <p14:creationId xmlns:p14="http://schemas.microsoft.com/office/powerpoint/2010/main" val="1133493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Задача №3 – Скала за оценяване</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a:xfrm>
            <a:off x="1152128" y="1566716"/>
            <a:ext cx="5087888" cy="4679950"/>
          </a:xfrm>
        </p:spPr>
        <p:txBody>
          <a:bodyPr/>
          <a:lstStyle/>
          <a:p>
            <a:pPr marL="0" indent="0">
              <a:buNone/>
            </a:pPr>
            <a:r>
              <a:rPr lang="bg-BG" sz="1800" dirty="0">
                <a:effectLst/>
                <a:latin typeface="Cambria" panose="02040503050406030204" pitchFamily="18" charset="0"/>
                <a:ea typeface="Times New Roman" panose="02020603050405020304" pitchFamily="18" charset="0"/>
              </a:rPr>
              <a:t>Създайте програма на програмния език </a:t>
            </a:r>
            <a:r>
              <a:rPr lang="bg-BG" sz="1800" dirty="0" err="1">
                <a:effectLst/>
                <a:latin typeface="Cambria" panose="02040503050406030204" pitchFamily="18" charset="0"/>
                <a:ea typeface="Times New Roman" panose="02020603050405020304" pitchFamily="18" charset="0"/>
              </a:rPr>
              <a:t>P</a:t>
            </a:r>
            <a:r>
              <a:rPr lang="en-US" sz="1800" dirty="0" err="1">
                <a:effectLst/>
                <a:latin typeface="Cambria" panose="02040503050406030204" pitchFamily="18" charset="0"/>
                <a:ea typeface="Times New Roman" panose="02020603050405020304" pitchFamily="18" charset="0"/>
              </a:rPr>
              <a:t>ython</a:t>
            </a:r>
            <a:r>
              <a:rPr lang="en-US" sz="1800" dirty="0">
                <a:effectLst/>
                <a:latin typeface="Cambria" panose="02040503050406030204" pitchFamily="18" charset="0"/>
                <a:ea typeface="Times New Roman" panose="02020603050405020304" pitchFamily="18" charset="0"/>
              </a:rPr>
              <a:t>, </a:t>
            </a:r>
            <a:r>
              <a:rPr lang="bg-BG" sz="1800" dirty="0">
                <a:effectLst/>
                <a:latin typeface="Cambria" panose="02040503050406030204" pitchFamily="18" charset="0"/>
                <a:ea typeface="Times New Roman" panose="02020603050405020304" pitchFamily="18" charset="0"/>
              </a:rPr>
              <a:t>която при въведен брой точки от контролна работа по информатика връща оценка спрямо следните критерии за оценяване:</a:t>
            </a:r>
            <a:endParaRPr lang="en-BG" sz="1800" dirty="0">
              <a:effectLst/>
              <a:latin typeface="Cambria" panose="02040503050406030204" pitchFamily="18" charset="0"/>
              <a:ea typeface="Times New Roman" panose="02020603050405020304" pitchFamily="18" charset="0"/>
            </a:endParaRPr>
          </a:p>
          <a:p>
            <a:pPr marL="0" indent="0">
              <a:spcBef>
                <a:spcPts val="0"/>
              </a:spcBef>
              <a:spcAft>
                <a:spcPts val="0"/>
              </a:spcAft>
              <a:buNone/>
            </a:pPr>
            <a:r>
              <a:rPr lang="bg-BG" sz="1800" dirty="0">
                <a:effectLst/>
                <a:latin typeface="Cambria" panose="02040503050406030204" pitchFamily="18" charset="0"/>
                <a:ea typeface="Times New Roman" panose="02020603050405020304" pitchFamily="18" charset="0"/>
              </a:rPr>
              <a:t>от 0 до 30 точки - 2</a:t>
            </a:r>
            <a:endParaRPr lang="en-BG" sz="1800" dirty="0">
              <a:effectLst/>
              <a:latin typeface="Cambria" panose="02040503050406030204" pitchFamily="18" charset="0"/>
              <a:ea typeface="Times New Roman" panose="02020603050405020304" pitchFamily="18" charset="0"/>
            </a:endParaRPr>
          </a:p>
          <a:p>
            <a:pPr marL="0" indent="0">
              <a:spcBef>
                <a:spcPts val="0"/>
              </a:spcBef>
              <a:spcAft>
                <a:spcPts val="0"/>
              </a:spcAft>
              <a:buNone/>
            </a:pPr>
            <a:r>
              <a:rPr lang="bg-BG" sz="1800" dirty="0">
                <a:effectLst/>
                <a:latin typeface="Cambria" panose="02040503050406030204" pitchFamily="18" charset="0"/>
                <a:ea typeface="Times New Roman" panose="02020603050405020304" pitchFamily="18" charset="0"/>
              </a:rPr>
              <a:t>от 31 до 50 - 3</a:t>
            </a:r>
            <a:endParaRPr lang="en-BG" sz="1800" dirty="0">
              <a:effectLst/>
              <a:latin typeface="Cambria" panose="02040503050406030204" pitchFamily="18" charset="0"/>
              <a:ea typeface="Times New Roman" panose="02020603050405020304" pitchFamily="18" charset="0"/>
            </a:endParaRPr>
          </a:p>
          <a:p>
            <a:pPr marL="0" indent="0">
              <a:spcBef>
                <a:spcPts val="0"/>
              </a:spcBef>
              <a:spcAft>
                <a:spcPts val="0"/>
              </a:spcAft>
              <a:buNone/>
            </a:pPr>
            <a:r>
              <a:rPr lang="bg-BG" sz="1800" dirty="0">
                <a:effectLst/>
                <a:latin typeface="Cambria" panose="02040503050406030204" pitchFamily="18" charset="0"/>
                <a:ea typeface="Times New Roman" panose="02020603050405020304" pitchFamily="18" charset="0"/>
              </a:rPr>
              <a:t>от 51 до 70 - 4</a:t>
            </a:r>
            <a:endParaRPr lang="en-BG" sz="1800" dirty="0">
              <a:effectLst/>
              <a:latin typeface="Cambria" panose="02040503050406030204" pitchFamily="18" charset="0"/>
              <a:ea typeface="Times New Roman" panose="02020603050405020304" pitchFamily="18" charset="0"/>
            </a:endParaRPr>
          </a:p>
          <a:p>
            <a:pPr marL="0" indent="0">
              <a:spcBef>
                <a:spcPts val="0"/>
              </a:spcBef>
              <a:spcAft>
                <a:spcPts val="0"/>
              </a:spcAft>
              <a:buNone/>
            </a:pPr>
            <a:r>
              <a:rPr lang="bg-BG" sz="1800" dirty="0">
                <a:effectLst/>
                <a:latin typeface="Cambria" panose="02040503050406030204" pitchFamily="18" charset="0"/>
                <a:ea typeface="Times New Roman" panose="02020603050405020304" pitchFamily="18" charset="0"/>
              </a:rPr>
              <a:t>от 71 до 85 - 5</a:t>
            </a:r>
            <a:endParaRPr lang="en-BG" sz="1800" dirty="0">
              <a:effectLst/>
              <a:latin typeface="Cambria" panose="02040503050406030204" pitchFamily="18" charset="0"/>
              <a:ea typeface="Times New Roman" panose="02020603050405020304" pitchFamily="18" charset="0"/>
            </a:endParaRPr>
          </a:p>
          <a:p>
            <a:pPr marL="0" indent="0">
              <a:spcBef>
                <a:spcPts val="0"/>
              </a:spcBef>
              <a:spcAft>
                <a:spcPts val="0"/>
              </a:spcAft>
              <a:buNone/>
            </a:pPr>
            <a:r>
              <a:rPr lang="bg-BG" sz="1800" dirty="0">
                <a:effectLst/>
                <a:latin typeface="Cambria" panose="02040503050406030204" pitchFamily="18" charset="0"/>
                <a:ea typeface="Times New Roman" panose="02020603050405020304" pitchFamily="18" charset="0"/>
              </a:rPr>
              <a:t>от 86 до 100 – 6</a:t>
            </a:r>
          </a:p>
          <a:p>
            <a:pPr marL="0" indent="0">
              <a:spcBef>
                <a:spcPts val="0"/>
              </a:spcBef>
              <a:spcAft>
                <a:spcPts val="0"/>
              </a:spcAft>
              <a:buNone/>
            </a:pPr>
            <a:endParaRPr lang="en-BG" sz="1800" dirty="0">
              <a:effectLst/>
              <a:latin typeface="Cambria" panose="02040503050406030204" pitchFamily="18" charset="0"/>
              <a:ea typeface="Times New Roman" panose="02020603050405020304" pitchFamily="18" charset="0"/>
            </a:endParaRPr>
          </a:p>
          <a:p>
            <a:pPr marL="0" indent="0">
              <a:spcBef>
                <a:spcPts val="0"/>
              </a:spcBef>
              <a:spcAft>
                <a:spcPts val="0"/>
              </a:spcAft>
              <a:buNone/>
            </a:pPr>
            <a:r>
              <a:rPr lang="bg-BG" sz="1800" dirty="0">
                <a:effectLst/>
                <a:latin typeface="Cambria" panose="02040503050406030204" pitchFamily="18" charset="0"/>
                <a:ea typeface="Times New Roman" panose="02020603050405020304" pitchFamily="18" charset="0"/>
              </a:rPr>
              <a:t>Ограничения:</a:t>
            </a:r>
            <a:endParaRPr lang="en-BG" sz="1800" dirty="0">
              <a:effectLst/>
              <a:latin typeface="Cambria" panose="02040503050406030204" pitchFamily="18" charset="0"/>
              <a:ea typeface="Times New Roman" panose="02020603050405020304" pitchFamily="18" charset="0"/>
            </a:endParaRPr>
          </a:p>
          <a:p>
            <a:pPr marL="0" indent="0">
              <a:spcBef>
                <a:spcPts val="0"/>
              </a:spcBef>
              <a:spcAft>
                <a:spcPts val="0"/>
              </a:spcAft>
              <a:buNone/>
            </a:pPr>
            <a:r>
              <a:rPr lang="bg-BG" sz="1800" dirty="0">
                <a:effectLst/>
                <a:latin typeface="Cambria" panose="02040503050406030204" pitchFamily="18" charset="0"/>
                <a:ea typeface="Times New Roman" panose="02020603050405020304" pitchFamily="18" charset="0"/>
              </a:rPr>
              <a:t>Въведеният брой точки трябва да е цяло число в диапазона от 0 до 100 включително.</a:t>
            </a:r>
          </a:p>
          <a:p>
            <a:pPr marL="0" indent="0">
              <a:spcBef>
                <a:spcPts val="0"/>
              </a:spcBef>
              <a:spcAft>
                <a:spcPts val="0"/>
              </a:spcAft>
              <a:buNone/>
            </a:pPr>
            <a:endParaRPr lang="en-BG" sz="1800" dirty="0">
              <a:effectLst/>
              <a:latin typeface="Cambria" panose="02040503050406030204" pitchFamily="18" charset="0"/>
              <a:ea typeface="Times New Roman" panose="02020603050405020304" pitchFamily="18" charset="0"/>
            </a:endParaRPr>
          </a:p>
          <a:p>
            <a:pPr marL="0" indent="0">
              <a:spcBef>
                <a:spcPts val="0"/>
              </a:spcBef>
              <a:spcAft>
                <a:spcPts val="0"/>
              </a:spcAft>
              <a:buNone/>
            </a:pPr>
            <a:r>
              <a:rPr lang="bg-BG" sz="1800" dirty="0">
                <a:effectLst/>
                <a:latin typeface="Cambria" panose="02040503050406030204" pitchFamily="18" charset="0"/>
                <a:ea typeface="Times New Roman" panose="02020603050405020304" pitchFamily="18" charset="0"/>
              </a:rPr>
              <a:t>Примерен вход:</a:t>
            </a:r>
            <a:endParaRPr lang="en-BG" sz="1800" dirty="0">
              <a:effectLst/>
              <a:latin typeface="Cambria" panose="02040503050406030204" pitchFamily="18" charset="0"/>
              <a:ea typeface="Times New Roman" panose="02020603050405020304" pitchFamily="18" charset="0"/>
            </a:endParaRPr>
          </a:p>
          <a:p>
            <a:pPr marL="0" indent="0">
              <a:spcBef>
                <a:spcPts val="0"/>
              </a:spcBef>
              <a:spcAft>
                <a:spcPts val="0"/>
              </a:spcAft>
              <a:buNone/>
            </a:pPr>
            <a:r>
              <a:rPr lang="bg-BG" sz="1800" dirty="0">
                <a:effectLst/>
                <a:latin typeface="Cambria" panose="02040503050406030204" pitchFamily="18" charset="0"/>
                <a:ea typeface="Times New Roman" panose="02020603050405020304" pitchFamily="18" charset="0"/>
              </a:rPr>
              <a:t>67</a:t>
            </a:r>
            <a:endParaRPr lang="en-BG" sz="1800" dirty="0">
              <a:effectLst/>
              <a:latin typeface="Cambria" panose="02040503050406030204" pitchFamily="18" charset="0"/>
              <a:ea typeface="Times New Roman" panose="02020603050405020304" pitchFamily="18" charset="0"/>
            </a:endParaRPr>
          </a:p>
          <a:p>
            <a:pPr marL="0" indent="0">
              <a:spcBef>
                <a:spcPts val="0"/>
              </a:spcBef>
              <a:spcAft>
                <a:spcPts val="0"/>
              </a:spcAft>
              <a:buNone/>
            </a:pPr>
            <a:r>
              <a:rPr lang="bg-BG" sz="1800" dirty="0">
                <a:effectLst/>
                <a:latin typeface="Cambria" panose="02040503050406030204" pitchFamily="18" charset="0"/>
                <a:ea typeface="Times New Roman" panose="02020603050405020304" pitchFamily="18" charset="0"/>
              </a:rPr>
              <a:t>Примерен изход:</a:t>
            </a:r>
            <a:endParaRPr lang="en-BG" sz="1800" dirty="0">
              <a:effectLst/>
              <a:latin typeface="Cambria" panose="02040503050406030204" pitchFamily="18" charset="0"/>
              <a:ea typeface="Times New Roman" panose="02020603050405020304" pitchFamily="18" charset="0"/>
            </a:endParaRPr>
          </a:p>
          <a:p>
            <a:pPr marL="0" indent="0">
              <a:spcBef>
                <a:spcPts val="0"/>
              </a:spcBef>
              <a:spcAft>
                <a:spcPts val="0"/>
              </a:spcAft>
              <a:buNone/>
            </a:pPr>
            <a:r>
              <a:rPr lang="bg-BG" sz="1800" dirty="0">
                <a:effectLst/>
                <a:latin typeface="Cambria" panose="02040503050406030204" pitchFamily="18" charset="0"/>
                <a:ea typeface="Times New Roman" panose="02020603050405020304" pitchFamily="18" charset="0"/>
              </a:rPr>
              <a:t>Оценка 4</a:t>
            </a:r>
            <a:r>
              <a:rPr lang="en-BG" dirty="0">
                <a:effectLst/>
                <a:latin typeface="Cambria" panose="02040503050406030204" pitchFamily="18" charset="0"/>
              </a:rPr>
              <a:t> </a:t>
            </a: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05FCEBAC-E12E-1ED5-5405-4273E01C2DAA}"/>
              </a:ext>
            </a:extLst>
          </p:cNvPr>
          <p:cNvPicPr>
            <a:picLocks noChangeAspect="1"/>
          </p:cNvPicPr>
          <p:nvPr/>
        </p:nvPicPr>
        <p:blipFill>
          <a:blip r:embed="rId3"/>
          <a:stretch>
            <a:fillRect/>
          </a:stretch>
        </p:blipFill>
        <p:spPr>
          <a:xfrm>
            <a:off x="6456040" y="1603755"/>
            <a:ext cx="3672408" cy="4430039"/>
          </a:xfrm>
          <a:prstGeom prst="rect">
            <a:avLst/>
          </a:prstGeom>
        </p:spPr>
      </p:pic>
    </p:spTree>
    <p:extLst>
      <p:ext uri="{BB962C8B-B14F-4D97-AF65-F5344CB8AC3E}">
        <p14:creationId xmlns:p14="http://schemas.microsoft.com/office/powerpoint/2010/main" val="3221590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Задача №4 – Високосна година</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a:xfrm>
            <a:off x="1343472" y="1461655"/>
            <a:ext cx="4583832" cy="4679950"/>
          </a:xfrm>
        </p:spPr>
        <p:txBody>
          <a:bodyPr/>
          <a:lstStyle/>
          <a:p>
            <a:pPr marL="0" indent="0">
              <a:buNone/>
            </a:pPr>
            <a:r>
              <a:rPr lang="bg-BG" sz="1800" dirty="0">
                <a:effectLst/>
                <a:latin typeface="Cambria" panose="02040503050406030204" pitchFamily="18" charset="0"/>
                <a:ea typeface="Times New Roman" panose="02020603050405020304" pitchFamily="18" charset="0"/>
              </a:rPr>
              <a:t>Създайте програма на програмния език </a:t>
            </a:r>
            <a:r>
              <a:rPr lang="en-US" sz="1800" dirty="0">
                <a:effectLst/>
                <a:latin typeface="Cambria" panose="02040503050406030204" pitchFamily="18" charset="0"/>
                <a:ea typeface="Times New Roman" panose="02020603050405020304" pitchFamily="18" charset="0"/>
              </a:rPr>
              <a:t>Python, </a:t>
            </a:r>
            <a:r>
              <a:rPr lang="en-US" sz="1800" dirty="0" err="1">
                <a:effectLst/>
                <a:latin typeface="Cambria" panose="02040503050406030204" pitchFamily="18" charset="0"/>
                <a:ea typeface="Times New Roman" panose="02020603050405020304" pitchFamily="18" charset="0"/>
              </a:rPr>
              <a:t>к</a:t>
            </a:r>
            <a:r>
              <a:rPr lang="bg-BG" sz="1800" dirty="0" err="1">
                <a:effectLst/>
                <a:latin typeface="Cambria" panose="02040503050406030204" pitchFamily="18" charset="0"/>
                <a:ea typeface="Times New Roman" panose="02020603050405020304" pitchFamily="18" charset="0"/>
              </a:rPr>
              <a:t>оято</a:t>
            </a:r>
            <a:r>
              <a:rPr lang="bg-BG" sz="1800" dirty="0">
                <a:effectLst/>
                <a:latin typeface="Cambria" panose="02040503050406030204" pitchFamily="18" charset="0"/>
                <a:ea typeface="Times New Roman" panose="02020603050405020304" pitchFamily="18" charset="0"/>
              </a:rPr>
              <a:t> проверява дали дадена година е високосна. За да бъде една година високосна, трябва да се дели на 4 или ако се дели на 100, трябва да се дели и на 400.</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Ограничения:</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Въведената година е цяло число, по-голямо от 0.</a:t>
            </a:r>
            <a:endParaRPr lang="en-BG" sz="1800" dirty="0">
              <a:effectLst/>
              <a:latin typeface="Cambria" panose="02040503050406030204" pitchFamily="18" charset="0"/>
              <a:ea typeface="Times New Roman" panose="02020603050405020304" pitchFamily="18" charset="0"/>
            </a:endParaRPr>
          </a:p>
          <a:p>
            <a:pPr marL="0" indent="0">
              <a:buNone/>
            </a:pPr>
            <a:r>
              <a:rPr lang="en-US" sz="1800" dirty="0" err="1">
                <a:effectLst/>
                <a:latin typeface="Cambria" panose="02040503050406030204" pitchFamily="18" charset="0"/>
                <a:ea typeface="Times New Roman" panose="02020603050405020304" pitchFamily="18" charset="0"/>
              </a:rPr>
              <a:t>П</a:t>
            </a:r>
            <a:r>
              <a:rPr lang="bg-BG" sz="1800" dirty="0" err="1">
                <a:effectLst/>
                <a:latin typeface="Cambria" panose="02040503050406030204" pitchFamily="18" charset="0"/>
                <a:ea typeface="Times New Roman" panose="02020603050405020304" pitchFamily="18" charset="0"/>
              </a:rPr>
              <a:t>римерен</a:t>
            </a:r>
            <a:r>
              <a:rPr lang="bg-BG" sz="1800" dirty="0">
                <a:effectLst/>
                <a:latin typeface="Cambria" panose="02040503050406030204" pitchFamily="18" charset="0"/>
                <a:ea typeface="Times New Roman" panose="02020603050405020304" pitchFamily="18" charset="0"/>
              </a:rPr>
              <a:t> вход:</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1996</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Примерен изход: </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Високосна година.</a:t>
            </a:r>
            <a:endParaRPr lang="en-BG" sz="1800" dirty="0">
              <a:effectLst/>
              <a:latin typeface="Cambria" panose="02040503050406030204" pitchFamily="18" charset="0"/>
              <a:ea typeface="Times New Roman" panose="02020603050405020304" pitchFamily="18" charset="0"/>
            </a:endParaRPr>
          </a:p>
          <a:p>
            <a:pPr marL="0" indent="0">
              <a:buNone/>
            </a:pP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8911B2B1-527B-0822-3761-52667C6D8D97}"/>
              </a:ext>
            </a:extLst>
          </p:cNvPr>
          <p:cNvPicPr>
            <a:picLocks noChangeAspect="1"/>
          </p:cNvPicPr>
          <p:nvPr/>
        </p:nvPicPr>
        <p:blipFill>
          <a:blip r:embed="rId3"/>
          <a:stretch>
            <a:fillRect/>
          </a:stretch>
        </p:blipFill>
        <p:spPr>
          <a:xfrm>
            <a:off x="6090774" y="1450975"/>
            <a:ext cx="3888432" cy="4690630"/>
          </a:xfrm>
          <a:prstGeom prst="rect">
            <a:avLst/>
          </a:prstGeom>
        </p:spPr>
      </p:pic>
    </p:spTree>
    <p:extLst>
      <p:ext uri="{BB962C8B-B14F-4D97-AF65-F5344CB8AC3E}">
        <p14:creationId xmlns:p14="http://schemas.microsoft.com/office/powerpoint/2010/main" val="2428176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a:xfrm>
            <a:off x="1097280" y="5074920"/>
            <a:ext cx="10113264" cy="822960"/>
          </a:xfrm>
        </p:spPr>
        <p:txBody>
          <a:bodyPr anchor="b">
            <a:normAutofit/>
          </a:bodyPr>
          <a:lstStyle/>
          <a:p>
            <a:r>
              <a:rPr lang="bg-BG" dirty="0">
                <a:latin typeface="+mn-lt"/>
              </a:rPr>
              <a:t>9. Циклични конструкции</a:t>
            </a:r>
            <a:endParaRPr lang="en-BG" dirty="0">
              <a:latin typeface="+mn-lt"/>
            </a:endParaRPr>
          </a:p>
        </p:txBody>
      </p:sp>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a:xfrm>
            <a:off x="539369" y="6309320"/>
            <a:ext cx="10671175" cy="365125"/>
          </a:xfrm>
        </p:spPr>
        <p:txBody>
          <a:bodyPr anchor="ctr">
            <a:normAutofit/>
          </a:bodyPr>
          <a:lstStyle/>
          <a:p>
            <a:pPr>
              <a:spcAft>
                <a:spcPts val="600"/>
              </a:spcAft>
              <a:defRPr/>
            </a:pPr>
            <a:r>
              <a:rPr lang="ru-RU" dirty="0"/>
              <a:t> </a:t>
            </a:r>
            <a:r>
              <a:rPr lang="ru-RU" dirty="0" err="1"/>
              <a:t>Европейска</a:t>
            </a:r>
            <a:r>
              <a:rPr lang="ru-RU" dirty="0"/>
              <a:t> Рамка на </a:t>
            </a:r>
            <a:r>
              <a:rPr lang="ru-RU" dirty="0" err="1"/>
              <a:t>дигиталните</a:t>
            </a:r>
            <a:r>
              <a:rPr lang="ru-RU" dirty="0"/>
              <a:t> компетентности с </a:t>
            </a:r>
            <a:r>
              <a:rPr lang="ru-RU" dirty="0" err="1"/>
              <a:t>петте</a:t>
            </a:r>
            <a:r>
              <a:rPr lang="ru-RU" dirty="0"/>
              <a:t> области на </a:t>
            </a:r>
            <a:r>
              <a:rPr lang="ru-RU" dirty="0" err="1"/>
              <a:t>дигитална</a:t>
            </a:r>
            <a:r>
              <a:rPr lang="ru-RU" dirty="0"/>
              <a:t> </a:t>
            </a:r>
            <a:r>
              <a:rPr lang="ru-RU" dirty="0" err="1"/>
              <a:t>компетентност</a:t>
            </a:r>
            <a:r>
              <a:rPr lang="ru-RU" dirty="0"/>
              <a:t> и 21 </a:t>
            </a:r>
            <a:r>
              <a:rPr lang="ru-RU" dirty="0" err="1"/>
              <a:t>дигитални</a:t>
            </a:r>
            <a:r>
              <a:rPr lang="ru-RU" dirty="0"/>
              <a:t> умения/ компетентности (</a:t>
            </a:r>
            <a:r>
              <a:rPr lang="en-GB" dirty="0" err="1"/>
              <a:t>DigComp</a:t>
            </a:r>
            <a:r>
              <a:rPr lang="en-GB" dirty="0"/>
              <a:t> 2.1)</a:t>
            </a:r>
          </a:p>
        </p:txBody>
      </p:sp>
    </p:spTree>
    <p:extLst>
      <p:ext uri="{BB962C8B-B14F-4D97-AF65-F5344CB8AC3E}">
        <p14:creationId xmlns:p14="http://schemas.microsoft.com/office/powerpoint/2010/main" val="353560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9E681-8204-A50F-08F8-54DE1C281172}"/>
              </a:ext>
            </a:extLst>
          </p:cNvPr>
          <p:cNvSpPr>
            <a:spLocks noGrp="1"/>
          </p:cNvSpPr>
          <p:nvPr>
            <p:ph type="title"/>
          </p:nvPr>
        </p:nvSpPr>
        <p:spPr>
          <a:xfrm>
            <a:off x="1097280" y="5074920"/>
            <a:ext cx="10113264" cy="822960"/>
          </a:xfrm>
        </p:spPr>
        <p:txBody>
          <a:bodyPr anchor="b">
            <a:normAutofit/>
          </a:bodyPr>
          <a:lstStyle/>
          <a:p>
            <a:r>
              <a:rPr lang="en-BG" sz="3100" dirty="0">
                <a:latin typeface="Cambria" panose="02040503050406030204" pitchFamily="18" charset="0"/>
                <a:cs typeface="Calibri" panose="020F0502020204030204" pitchFamily="34" charset="0"/>
              </a:rPr>
              <a:t>2. </a:t>
            </a:r>
            <a:r>
              <a:rPr lang="bg-BG" sz="3100" dirty="0">
                <a:latin typeface="Cambria" panose="02040503050406030204" pitchFamily="18" charset="0"/>
                <a:cs typeface="Calibri" panose="020F0502020204030204" pitchFamily="34" charset="0"/>
              </a:rPr>
              <a:t>Основни понятия и инструменти за работа. Програмният език </a:t>
            </a:r>
            <a:r>
              <a:rPr lang="bg-BG" sz="3100" dirty="0" err="1">
                <a:latin typeface="Cambria" panose="02040503050406030204" pitchFamily="18" charset="0"/>
                <a:cs typeface="Calibri" panose="020F0502020204030204" pitchFamily="34" charset="0"/>
              </a:rPr>
              <a:t>P</a:t>
            </a:r>
            <a:r>
              <a:rPr lang="en-US" sz="3100" dirty="0" err="1">
                <a:latin typeface="Cambria" panose="02040503050406030204" pitchFamily="18" charset="0"/>
                <a:cs typeface="Calibri" panose="020F0502020204030204" pitchFamily="34" charset="0"/>
              </a:rPr>
              <a:t>ython</a:t>
            </a:r>
            <a:endParaRPr lang="en-BG" sz="3100" dirty="0">
              <a:latin typeface="Cambria" panose="02040503050406030204" pitchFamily="18" charset="0"/>
              <a:cs typeface="Calibri" panose="020F0502020204030204" pitchFamily="34" charset="0"/>
            </a:endParaRPr>
          </a:p>
        </p:txBody>
      </p:sp>
      <p:pic>
        <p:nvPicPr>
          <p:cNvPr id="10" name="Content Placeholder 9" descr="A close-up of a logo&#10;&#10;Description automatically generated">
            <a:extLst>
              <a:ext uri="{FF2B5EF4-FFF2-40B4-BE49-F238E27FC236}">
                <a16:creationId xmlns:a16="http://schemas.microsoft.com/office/drawing/2014/main" id="{DEC6BFE2-7579-9783-186E-0217F9747FB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p:blipFill>
        <p:spPr>
          <a:xfrm>
            <a:off x="15" y="400141"/>
            <a:ext cx="12191985" cy="4114793"/>
          </a:xfrm>
          <a:noFill/>
        </p:spPr>
      </p:pic>
      <p:sp>
        <p:nvSpPr>
          <p:cNvPr id="4" name="Footer Placeholder 3">
            <a:extLst>
              <a:ext uri="{FF2B5EF4-FFF2-40B4-BE49-F238E27FC236}">
                <a16:creationId xmlns:a16="http://schemas.microsoft.com/office/drawing/2014/main" id="{75C5A272-D129-96E0-0608-FD82B24979A2}"/>
              </a:ext>
            </a:extLst>
          </p:cNvPr>
          <p:cNvSpPr>
            <a:spLocks noGrp="1"/>
          </p:cNvSpPr>
          <p:nvPr>
            <p:ph type="ftr" sz="quarter" idx="10"/>
          </p:nvPr>
        </p:nvSpPr>
        <p:spPr>
          <a:xfrm>
            <a:off x="760412" y="6381328"/>
            <a:ext cx="10671175" cy="365125"/>
          </a:xfrm>
        </p:spPr>
        <p:txBody>
          <a:bodyPr anchor="ctr">
            <a:normAutofit/>
          </a:bodyPr>
          <a:lstStyle/>
          <a:p>
            <a:pPr>
              <a:spcAft>
                <a:spcPts val="600"/>
              </a:spcAft>
              <a:defRPr/>
            </a:pPr>
            <a:r>
              <a:rPr lang="ru-RU" dirty="0"/>
              <a:t> </a:t>
            </a:r>
            <a:r>
              <a:rPr lang="ru-RU" dirty="0" err="1"/>
              <a:t>Европейска</a:t>
            </a:r>
            <a:r>
              <a:rPr lang="ru-RU" dirty="0"/>
              <a:t> Рамка на </a:t>
            </a:r>
            <a:r>
              <a:rPr lang="ru-RU" dirty="0" err="1"/>
              <a:t>дигиталните</a:t>
            </a:r>
            <a:r>
              <a:rPr lang="ru-RU" dirty="0"/>
              <a:t> компетентности с </a:t>
            </a:r>
            <a:r>
              <a:rPr lang="ru-RU" dirty="0" err="1"/>
              <a:t>петте</a:t>
            </a:r>
            <a:r>
              <a:rPr lang="ru-RU" dirty="0"/>
              <a:t> области на </a:t>
            </a:r>
            <a:r>
              <a:rPr lang="ru-RU" dirty="0" err="1"/>
              <a:t>дигитална</a:t>
            </a:r>
            <a:r>
              <a:rPr lang="ru-RU" dirty="0"/>
              <a:t> </a:t>
            </a:r>
            <a:r>
              <a:rPr lang="ru-RU" dirty="0" err="1"/>
              <a:t>компетентност</a:t>
            </a:r>
            <a:r>
              <a:rPr lang="ru-RU" dirty="0"/>
              <a:t> и 21 </a:t>
            </a:r>
            <a:r>
              <a:rPr lang="ru-RU" dirty="0" err="1"/>
              <a:t>дигитални</a:t>
            </a:r>
            <a:r>
              <a:rPr lang="ru-RU" dirty="0"/>
              <a:t> умения/ компетентности (</a:t>
            </a:r>
            <a:r>
              <a:rPr lang="en-GB" dirty="0" err="1"/>
              <a:t>DigComp</a:t>
            </a:r>
            <a:r>
              <a:rPr lang="en-GB" dirty="0"/>
              <a:t> 2.1)</a:t>
            </a:r>
          </a:p>
        </p:txBody>
      </p:sp>
    </p:spTree>
    <p:extLst>
      <p:ext uri="{BB962C8B-B14F-4D97-AF65-F5344CB8AC3E}">
        <p14:creationId xmlns:p14="http://schemas.microsoft.com/office/powerpoint/2010/main" val="541988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Въведение</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a:xfrm>
            <a:off x="0" y="2204864"/>
            <a:ext cx="12192000" cy="4095924"/>
          </a:xfrm>
        </p:spPr>
        <p:txBody>
          <a:bodyPr/>
          <a:lstStyle/>
          <a:p>
            <a:r>
              <a:rPr lang="bg-BG" dirty="0">
                <a:latin typeface="Cambria" panose="02040503050406030204" pitchFamily="18" charset="0"/>
              </a:rPr>
              <a:t>мощен апарат при изпълнението на дадени операции определен брой пъти</a:t>
            </a:r>
            <a:r>
              <a:rPr lang="en-BG" dirty="0">
                <a:latin typeface="Cambria" panose="02040503050406030204" pitchFamily="18" charset="0"/>
              </a:rPr>
              <a:t> </a:t>
            </a:r>
            <a:endParaRPr lang="bg-BG" dirty="0">
              <a:latin typeface="Cambria" panose="02040503050406030204" pitchFamily="18" charset="0"/>
            </a:endParaRPr>
          </a:p>
          <a:p>
            <a:r>
              <a:rPr lang="bg-BG" dirty="0">
                <a:latin typeface="Cambria" panose="02040503050406030204" pitchFamily="18" charset="0"/>
              </a:rPr>
              <a:t>автоматизация, ефективност и оптимизация на програмата </a:t>
            </a:r>
          </a:p>
          <a:p>
            <a:r>
              <a:rPr lang="bg-BG" sz="2400" dirty="0">
                <a:latin typeface="Cambria" panose="02040503050406030204" pitchFamily="18" charset="0"/>
              </a:rPr>
              <a:t>Видове:</a:t>
            </a:r>
          </a:p>
          <a:p>
            <a:pPr lvl="1"/>
            <a:r>
              <a:rPr lang="bg-BG" dirty="0">
                <a:latin typeface="Cambria" panose="02040503050406030204" pitchFamily="18" charset="0"/>
              </a:rPr>
              <a:t>Циклични конструкции с предусловие</a:t>
            </a:r>
          </a:p>
          <a:p>
            <a:pPr lvl="1"/>
            <a:r>
              <a:rPr lang="bg-BG" dirty="0">
                <a:latin typeface="Cambria" panose="02040503050406030204" pitchFamily="18" charset="0"/>
              </a:rPr>
              <a:t>Циклични конструкции, управлявани от брояч</a:t>
            </a: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spTree>
    <p:extLst>
      <p:ext uri="{BB962C8B-B14F-4D97-AF65-F5344CB8AC3E}">
        <p14:creationId xmlns:p14="http://schemas.microsoft.com/office/powerpoint/2010/main" val="2666965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Циклични конструкции с предусловие</a:t>
            </a: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0DE73D89-41CB-E536-CBAA-519593B86A22}"/>
              </a:ext>
            </a:extLst>
          </p:cNvPr>
          <p:cNvPicPr>
            <a:picLocks noChangeAspect="1"/>
          </p:cNvPicPr>
          <p:nvPr/>
        </p:nvPicPr>
        <p:blipFill>
          <a:blip r:embed="rId3"/>
          <a:stretch>
            <a:fillRect/>
          </a:stretch>
        </p:blipFill>
        <p:spPr>
          <a:xfrm>
            <a:off x="938747" y="1700808"/>
            <a:ext cx="10314506" cy="3456384"/>
          </a:xfrm>
          <a:prstGeom prst="rect">
            <a:avLst/>
          </a:prstGeom>
        </p:spPr>
      </p:pic>
    </p:spTree>
    <p:extLst>
      <p:ext uri="{BB962C8B-B14F-4D97-AF65-F5344CB8AC3E}">
        <p14:creationId xmlns:p14="http://schemas.microsoft.com/office/powerpoint/2010/main" val="2911513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Циклични конструкции, управлявани от брояч</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a:xfrm>
            <a:off x="839416" y="2852936"/>
            <a:ext cx="11352584" cy="3447852"/>
          </a:xfrm>
        </p:spPr>
        <p:txBody>
          <a:bodyPr/>
          <a:lstStyle/>
          <a:p>
            <a:r>
              <a:rPr lang="en-US" dirty="0"/>
              <a:t>for </a:t>
            </a:r>
            <a:r>
              <a:rPr lang="en-US" dirty="0" err="1"/>
              <a:t>ц</a:t>
            </a:r>
            <a:r>
              <a:rPr lang="bg-BG" dirty="0" err="1"/>
              <a:t>икъл</a:t>
            </a:r>
            <a:endParaRPr lang="en-US" dirty="0"/>
          </a:p>
          <a:p>
            <a:r>
              <a:rPr lang="bg-BG" dirty="0"/>
              <a:t>Метода </a:t>
            </a:r>
            <a:r>
              <a:rPr lang="bg-BG" dirty="0" err="1"/>
              <a:t>r</a:t>
            </a:r>
            <a:r>
              <a:rPr lang="en-US" dirty="0" err="1"/>
              <a:t>ange</a:t>
            </a:r>
            <a:r>
              <a:rPr lang="en-US" dirty="0"/>
              <a:t>(start=0, stop, step=1)</a:t>
            </a:r>
          </a:p>
          <a:p>
            <a:endParaRPr lang="en-BG" dirty="0"/>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4A88DD69-38C3-F8DC-DB59-8315159DFD80}"/>
              </a:ext>
            </a:extLst>
          </p:cNvPr>
          <p:cNvPicPr>
            <a:picLocks noChangeAspect="1"/>
          </p:cNvPicPr>
          <p:nvPr/>
        </p:nvPicPr>
        <p:blipFill>
          <a:blip r:embed="rId3"/>
          <a:stretch>
            <a:fillRect/>
          </a:stretch>
        </p:blipFill>
        <p:spPr>
          <a:xfrm>
            <a:off x="7104112" y="1462088"/>
            <a:ext cx="3378200" cy="4279900"/>
          </a:xfrm>
          <a:prstGeom prst="rect">
            <a:avLst/>
          </a:prstGeom>
        </p:spPr>
      </p:pic>
    </p:spTree>
    <p:extLst>
      <p:ext uri="{BB962C8B-B14F-4D97-AF65-F5344CB8AC3E}">
        <p14:creationId xmlns:p14="http://schemas.microsoft.com/office/powerpoint/2010/main" val="2275691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en-BG" dirty="0">
                <a:latin typeface="Cambria" panose="02040503050406030204" pitchFamily="18" charset="0"/>
              </a:rPr>
              <a:t>С</a:t>
            </a:r>
            <a:r>
              <a:rPr lang="bg-BG" dirty="0" err="1">
                <a:latin typeface="Cambria" panose="02040503050406030204" pitchFamily="18" charset="0"/>
              </a:rPr>
              <a:t>пециални</a:t>
            </a:r>
            <a:r>
              <a:rPr lang="bg-BG" dirty="0">
                <a:latin typeface="Cambria" panose="02040503050406030204" pitchFamily="18" charset="0"/>
              </a:rPr>
              <a:t> думи при работа с циклични конструкции</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a:xfrm>
            <a:off x="346894" y="1615281"/>
            <a:ext cx="6312024" cy="4679950"/>
          </a:xfrm>
        </p:spPr>
        <p:txBody>
          <a:bodyPr/>
          <a:lstStyle/>
          <a:p>
            <a:r>
              <a:rPr lang="en-GB" dirty="0"/>
              <a:t>b</a:t>
            </a:r>
            <a:r>
              <a:rPr lang="en-US" dirty="0" err="1"/>
              <a:t>reak</a:t>
            </a:r>
            <a:r>
              <a:rPr lang="en-US" dirty="0"/>
              <a:t> – </a:t>
            </a:r>
            <a:r>
              <a:rPr lang="en-US" dirty="0" err="1"/>
              <a:t>п</a:t>
            </a:r>
            <a:r>
              <a:rPr lang="bg-BG" dirty="0" err="1"/>
              <a:t>рекъсва</a:t>
            </a:r>
            <a:r>
              <a:rPr lang="bg-BG" dirty="0"/>
              <a:t> изпълнението на цикъла и излиза от тялото му</a:t>
            </a:r>
            <a:endParaRPr lang="en-US" dirty="0"/>
          </a:p>
          <a:p>
            <a:r>
              <a:rPr lang="en-US" dirty="0"/>
              <a:t>continue – </a:t>
            </a:r>
            <a:r>
              <a:rPr lang="bg-BG" dirty="0"/>
              <a:t>преминава към следващата итерация, като пропуска редовете код, поставени след нея</a:t>
            </a:r>
            <a:endParaRPr lang="en-BG" dirty="0"/>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FFE8575D-28E1-27F4-8355-897A78068F6F}"/>
              </a:ext>
            </a:extLst>
          </p:cNvPr>
          <p:cNvPicPr>
            <a:picLocks noChangeAspect="1"/>
          </p:cNvPicPr>
          <p:nvPr/>
        </p:nvPicPr>
        <p:blipFill>
          <a:blip r:embed="rId3"/>
          <a:stretch>
            <a:fillRect/>
          </a:stretch>
        </p:blipFill>
        <p:spPr>
          <a:xfrm>
            <a:off x="6948611" y="1450975"/>
            <a:ext cx="4178300" cy="4432300"/>
          </a:xfrm>
          <a:prstGeom prst="rect">
            <a:avLst/>
          </a:prstGeom>
        </p:spPr>
      </p:pic>
      <p:pic>
        <p:nvPicPr>
          <p:cNvPr id="6" name="Picture 5">
            <a:extLst>
              <a:ext uri="{FF2B5EF4-FFF2-40B4-BE49-F238E27FC236}">
                <a16:creationId xmlns:a16="http://schemas.microsoft.com/office/drawing/2014/main" id="{2EEEC144-9029-C37B-FE8C-AC67416B48C8}"/>
              </a:ext>
            </a:extLst>
          </p:cNvPr>
          <p:cNvPicPr>
            <a:picLocks noChangeAspect="1"/>
          </p:cNvPicPr>
          <p:nvPr/>
        </p:nvPicPr>
        <p:blipFill>
          <a:blip r:embed="rId4"/>
          <a:stretch>
            <a:fillRect/>
          </a:stretch>
        </p:blipFill>
        <p:spPr>
          <a:xfrm>
            <a:off x="891399" y="3789040"/>
            <a:ext cx="5027365" cy="2282695"/>
          </a:xfrm>
          <a:prstGeom prst="rect">
            <a:avLst/>
          </a:prstGeom>
        </p:spPr>
      </p:pic>
    </p:spTree>
    <p:extLst>
      <p:ext uri="{BB962C8B-B14F-4D97-AF65-F5344CB8AC3E}">
        <p14:creationId xmlns:p14="http://schemas.microsoft.com/office/powerpoint/2010/main" val="3438586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a:xfrm>
            <a:off x="1097280" y="5074920"/>
            <a:ext cx="10113264" cy="822960"/>
          </a:xfrm>
        </p:spPr>
        <p:txBody>
          <a:bodyPr anchor="b">
            <a:normAutofit/>
          </a:bodyPr>
          <a:lstStyle/>
          <a:p>
            <a:r>
              <a:rPr lang="bg-BG" dirty="0">
                <a:latin typeface="+mn-lt"/>
              </a:rPr>
              <a:t>10. Циклични конструкции. Упражнение</a:t>
            </a:r>
            <a:endParaRPr lang="en-BG" dirty="0">
              <a:latin typeface="+mn-lt"/>
            </a:endParaRPr>
          </a:p>
        </p:txBody>
      </p:sp>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a:xfrm>
            <a:off x="539369" y="6309320"/>
            <a:ext cx="10671175" cy="365125"/>
          </a:xfrm>
        </p:spPr>
        <p:txBody>
          <a:bodyPr anchor="ctr">
            <a:normAutofit/>
          </a:bodyPr>
          <a:lstStyle/>
          <a:p>
            <a:pPr>
              <a:spcAft>
                <a:spcPts val="600"/>
              </a:spcAft>
              <a:defRPr/>
            </a:pPr>
            <a:r>
              <a:rPr lang="ru-RU" dirty="0"/>
              <a:t> </a:t>
            </a:r>
            <a:r>
              <a:rPr lang="ru-RU" dirty="0" err="1"/>
              <a:t>Европейска</a:t>
            </a:r>
            <a:r>
              <a:rPr lang="ru-RU" dirty="0"/>
              <a:t> Рамка на </a:t>
            </a:r>
            <a:r>
              <a:rPr lang="ru-RU" dirty="0" err="1"/>
              <a:t>дигиталните</a:t>
            </a:r>
            <a:r>
              <a:rPr lang="ru-RU" dirty="0"/>
              <a:t> компетентности с </a:t>
            </a:r>
            <a:r>
              <a:rPr lang="ru-RU" dirty="0" err="1"/>
              <a:t>петте</a:t>
            </a:r>
            <a:r>
              <a:rPr lang="ru-RU" dirty="0"/>
              <a:t> области на </a:t>
            </a:r>
            <a:r>
              <a:rPr lang="ru-RU" dirty="0" err="1"/>
              <a:t>дигитална</a:t>
            </a:r>
            <a:r>
              <a:rPr lang="ru-RU" dirty="0"/>
              <a:t> </a:t>
            </a:r>
            <a:r>
              <a:rPr lang="ru-RU" dirty="0" err="1"/>
              <a:t>компетентност</a:t>
            </a:r>
            <a:r>
              <a:rPr lang="ru-RU" dirty="0"/>
              <a:t> и 21 </a:t>
            </a:r>
            <a:r>
              <a:rPr lang="ru-RU" dirty="0" err="1"/>
              <a:t>дигитални</a:t>
            </a:r>
            <a:r>
              <a:rPr lang="ru-RU" dirty="0"/>
              <a:t> умения/ компетентности (</a:t>
            </a:r>
            <a:r>
              <a:rPr lang="en-GB" dirty="0" err="1"/>
              <a:t>DigComp</a:t>
            </a:r>
            <a:r>
              <a:rPr lang="en-GB" dirty="0"/>
              <a:t> 2.1)</a:t>
            </a:r>
          </a:p>
        </p:txBody>
      </p:sp>
    </p:spTree>
    <p:extLst>
      <p:ext uri="{BB962C8B-B14F-4D97-AF65-F5344CB8AC3E}">
        <p14:creationId xmlns:p14="http://schemas.microsoft.com/office/powerpoint/2010/main" val="1661515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Задача №1 – Базова задача</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a:xfrm>
            <a:off x="413484" y="1601054"/>
            <a:ext cx="5231904" cy="4679950"/>
          </a:xfrm>
        </p:spPr>
        <p:txBody>
          <a:bodyPr/>
          <a:lstStyle/>
          <a:p>
            <a:pPr marL="0" indent="0">
              <a:buNone/>
            </a:pPr>
            <a:r>
              <a:rPr lang="bg-BG" sz="1800" dirty="0">
                <a:effectLst/>
                <a:latin typeface="Cambria" panose="02040503050406030204" pitchFamily="18" charset="0"/>
                <a:ea typeface="Times New Roman" panose="02020603050405020304" pitchFamily="18" charset="0"/>
              </a:rPr>
              <a:t>Създайте програма на програмния език </a:t>
            </a:r>
            <a:r>
              <a:rPr lang="en-US" sz="1800" dirty="0">
                <a:effectLst/>
                <a:latin typeface="Cambria" panose="02040503050406030204" pitchFamily="18" charset="0"/>
                <a:ea typeface="Times New Roman" panose="02020603050405020304" pitchFamily="18" charset="0"/>
              </a:rPr>
              <a:t>Python</a:t>
            </a:r>
            <a:r>
              <a:rPr lang="bg-BG" sz="1800" dirty="0">
                <a:effectLst/>
                <a:latin typeface="Cambria" panose="02040503050406030204" pitchFamily="18" charset="0"/>
                <a:ea typeface="Times New Roman" panose="02020603050405020304" pitchFamily="18" charset="0"/>
              </a:rPr>
              <a:t>, която при подадено цяло число </a:t>
            </a:r>
            <a:r>
              <a:rPr lang="en-US" sz="1800" dirty="0">
                <a:effectLst/>
                <a:latin typeface="Cambria" panose="02040503050406030204" pitchFamily="18" charset="0"/>
                <a:ea typeface="Times New Roman" panose="02020603050405020304" pitchFamily="18" charset="0"/>
              </a:rPr>
              <a:t>n</a:t>
            </a:r>
            <a:r>
              <a:rPr lang="bg-BG" sz="1800" dirty="0">
                <a:effectLst/>
                <a:latin typeface="Cambria" panose="02040503050406030204" pitchFamily="18" charset="0"/>
                <a:ea typeface="Times New Roman" panose="02020603050405020304" pitchFamily="18" charset="0"/>
              </a:rPr>
              <a:t>,  </a:t>
            </a:r>
            <a:r>
              <a:rPr lang="en-US" sz="1800" dirty="0" err="1">
                <a:effectLst/>
                <a:latin typeface="Cambria" panose="02040503050406030204" pitchFamily="18" charset="0"/>
                <a:ea typeface="Times New Roman" panose="02020603050405020304" pitchFamily="18" charset="0"/>
              </a:rPr>
              <a:t>и</a:t>
            </a:r>
            <a:r>
              <a:rPr lang="bg-BG" sz="1800" dirty="0" err="1">
                <a:effectLst/>
                <a:latin typeface="Cambria" panose="02040503050406030204" pitchFamily="18" charset="0"/>
                <a:ea typeface="Times New Roman" panose="02020603050405020304" pitchFamily="18" charset="0"/>
              </a:rPr>
              <a:t>звежда</a:t>
            </a:r>
            <a:r>
              <a:rPr lang="bg-BG" sz="1800" dirty="0">
                <a:effectLst/>
                <a:latin typeface="Cambria" panose="02040503050406030204" pitchFamily="18" charset="0"/>
                <a:ea typeface="Times New Roman" panose="02020603050405020304" pitchFamily="18" charset="0"/>
              </a:rPr>
              <a:t> в конзолата</a:t>
            </a:r>
            <a:r>
              <a:rPr lang="en-US" sz="1800" dirty="0">
                <a:effectLst/>
                <a:latin typeface="Cambria" panose="02040503050406030204" pitchFamily="18" charset="0"/>
                <a:ea typeface="Times New Roman" panose="02020603050405020304" pitchFamily="18" charset="0"/>
              </a:rPr>
              <a:t>:</a:t>
            </a:r>
            <a:endParaRPr lang="en-BG" sz="1800" dirty="0">
              <a:effectLst/>
              <a:latin typeface="Cambria" panose="02040503050406030204" pitchFamily="18" charset="0"/>
              <a:ea typeface="Times New Roman" panose="02020603050405020304" pitchFamily="18" charset="0"/>
            </a:endParaRPr>
          </a:p>
          <a:p>
            <a:pPr marL="0" lvl="0" indent="0">
              <a:lnSpc>
                <a:spcPct val="107000"/>
              </a:lnSpc>
              <a:buNone/>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всяко число между </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n </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и </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n</a:t>
            </a:r>
            <a:r>
              <a:rPr lang="en-US" sz="1800" baseline="30000" dirty="0">
                <a:effectLst/>
                <a:latin typeface="Cambria" panose="02040503050406030204" pitchFamily="18" charset="0"/>
                <a:ea typeface="Times New Roman" panose="02020603050405020304" pitchFamily="18" charset="0"/>
                <a:cs typeface="Times New Roman" panose="02020603050405020304" pitchFamily="18" charset="0"/>
              </a:rPr>
              <a:t>2</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0" lvl="0" indent="0">
              <a:lnSpc>
                <a:spcPct val="107000"/>
              </a:lnSpc>
              <a:buNone/>
            </a:pP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в</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сяко</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число между </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n </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и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n</a:t>
            </a:r>
            <a:r>
              <a:rPr lang="en-US" sz="1800" baseline="30000" dirty="0">
                <a:effectLst/>
                <a:latin typeface="Cambria" panose="02040503050406030204" pitchFamily="18" charset="0"/>
                <a:ea typeface="Times New Roman" panose="02020603050405020304" pitchFamily="18" charset="0"/>
                <a:cs typeface="Times New Roman" panose="02020603050405020304" pitchFamily="18" charset="0"/>
              </a:rPr>
              <a:t>2</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което се дели на 3;</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0" lvl="0" indent="0">
              <a:lnSpc>
                <a:spcPct val="107000"/>
              </a:lnSpc>
              <a:buNone/>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произведението на числата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о</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т</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1 до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n</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0" lvl="0" indent="0">
              <a:lnSpc>
                <a:spcPct val="107000"/>
              </a:lnSpc>
              <a:spcAft>
                <a:spcPts val="800"/>
              </a:spcAft>
              <a:buNone/>
            </a:pP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с</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умата</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на числата от 1 до </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n</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0" indent="0">
              <a:buNone/>
            </a:pPr>
            <a:r>
              <a:rPr lang="en-US" sz="1800" dirty="0" err="1">
                <a:effectLst/>
                <a:latin typeface="Cambria" panose="02040503050406030204" pitchFamily="18" charset="0"/>
                <a:ea typeface="Times New Roman" panose="02020603050405020304" pitchFamily="18" charset="0"/>
              </a:rPr>
              <a:t>О</a:t>
            </a:r>
            <a:r>
              <a:rPr lang="bg-BG" sz="1800" dirty="0">
                <a:effectLst/>
                <a:latin typeface="Cambria" panose="02040503050406030204" pitchFamily="18" charset="0"/>
                <a:ea typeface="Times New Roman" panose="02020603050405020304" pitchFamily="18" charset="0"/>
              </a:rPr>
              <a:t>граничения:</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Стойността на </a:t>
            </a:r>
            <a:r>
              <a:rPr lang="bg-BG" sz="1800" dirty="0" err="1">
                <a:effectLst/>
                <a:latin typeface="Cambria" panose="02040503050406030204" pitchFamily="18" charset="0"/>
                <a:ea typeface="Times New Roman" panose="02020603050405020304" pitchFamily="18" charset="0"/>
              </a:rPr>
              <a:t>n</a:t>
            </a:r>
            <a:r>
              <a:rPr lang="bg-BG" sz="1800" dirty="0">
                <a:effectLst/>
                <a:latin typeface="Cambria" panose="02040503050406030204" pitchFamily="18" charset="0"/>
                <a:ea typeface="Times New Roman" panose="02020603050405020304" pitchFamily="18" charset="0"/>
              </a:rPr>
              <a:t> е цяло число, по-голямо от 0.</a:t>
            </a:r>
            <a:endParaRPr lang="en-BG" sz="1800" dirty="0">
              <a:effectLst/>
              <a:latin typeface="Cambria" panose="02040503050406030204" pitchFamily="18" charset="0"/>
              <a:ea typeface="Times New Roman" panose="020206030504050203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6" name="Picture 5">
            <a:extLst>
              <a:ext uri="{FF2B5EF4-FFF2-40B4-BE49-F238E27FC236}">
                <a16:creationId xmlns:a16="http://schemas.microsoft.com/office/drawing/2014/main" id="{3E702997-E0AC-EC7E-F4B0-23040398007B}"/>
              </a:ext>
            </a:extLst>
          </p:cNvPr>
          <p:cNvPicPr>
            <a:picLocks noChangeAspect="1"/>
          </p:cNvPicPr>
          <p:nvPr/>
        </p:nvPicPr>
        <p:blipFill>
          <a:blip r:embed="rId3"/>
          <a:stretch>
            <a:fillRect/>
          </a:stretch>
        </p:blipFill>
        <p:spPr>
          <a:xfrm>
            <a:off x="5221705" y="1440544"/>
            <a:ext cx="4197730" cy="4464437"/>
          </a:xfrm>
          <a:prstGeom prst="rect">
            <a:avLst/>
          </a:prstGeom>
        </p:spPr>
      </p:pic>
      <p:pic>
        <p:nvPicPr>
          <p:cNvPr id="5" name="Picture 4">
            <a:extLst>
              <a:ext uri="{FF2B5EF4-FFF2-40B4-BE49-F238E27FC236}">
                <a16:creationId xmlns:a16="http://schemas.microsoft.com/office/drawing/2014/main" id="{2B4CA193-3964-DCDC-9A29-91A8509EAF67}"/>
              </a:ext>
            </a:extLst>
          </p:cNvPr>
          <p:cNvPicPr>
            <a:picLocks noChangeAspect="1"/>
          </p:cNvPicPr>
          <p:nvPr/>
        </p:nvPicPr>
        <p:blipFill>
          <a:blip r:embed="rId4"/>
          <a:stretch>
            <a:fillRect/>
          </a:stretch>
        </p:blipFill>
        <p:spPr>
          <a:xfrm>
            <a:off x="8256240" y="3954510"/>
            <a:ext cx="3619500" cy="2286000"/>
          </a:xfrm>
          <a:prstGeom prst="rect">
            <a:avLst/>
          </a:prstGeom>
        </p:spPr>
      </p:pic>
    </p:spTree>
    <p:extLst>
      <p:ext uri="{BB962C8B-B14F-4D97-AF65-F5344CB8AC3E}">
        <p14:creationId xmlns:p14="http://schemas.microsoft.com/office/powerpoint/2010/main" val="3724079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Задача №2 – Калориен калкулатор</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a:xfrm>
            <a:off x="639678" y="1615281"/>
            <a:ext cx="4727848" cy="4679950"/>
          </a:xfrm>
        </p:spPr>
        <p:txBody>
          <a:bodyPr/>
          <a:lstStyle/>
          <a:p>
            <a:pPr marL="0" indent="0">
              <a:buNone/>
            </a:pPr>
            <a:r>
              <a:rPr lang="bg-BG" sz="1800" dirty="0">
                <a:effectLst/>
                <a:latin typeface="Cambria" panose="02040503050406030204" pitchFamily="18" charset="0"/>
                <a:ea typeface="Times New Roman" panose="02020603050405020304" pitchFamily="18" charset="0"/>
              </a:rPr>
              <a:t>Създайте програма на програмния език </a:t>
            </a:r>
            <a:r>
              <a:rPr lang="en-US" sz="1800" dirty="0">
                <a:effectLst/>
                <a:latin typeface="Cambria" panose="02040503050406030204" pitchFamily="18" charset="0"/>
                <a:ea typeface="Times New Roman" panose="02020603050405020304" pitchFamily="18" charset="0"/>
              </a:rPr>
              <a:t>Python, </a:t>
            </a:r>
            <a:r>
              <a:rPr lang="bg-BG" sz="1800" dirty="0">
                <a:effectLst/>
                <a:latin typeface="Cambria" panose="02040503050406030204" pitchFamily="18" charset="0"/>
                <a:ea typeface="Times New Roman" panose="02020603050405020304" pitchFamily="18" charset="0"/>
              </a:rPr>
              <a:t>която при въведена стойност за брой минути да изчислява колко калории ще изгори един човек при каране на велоергометър, ако за всяка минута при средно интензивно упражнение той гори по 7 калории.</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Ограничения:</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Въведените минути са цяло число, по-голямо от 0.</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Примерен вход:</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10</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Примерен изход:</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70</a:t>
            </a:r>
            <a:r>
              <a:rPr lang="en-BG" dirty="0">
                <a:effectLst/>
                <a:latin typeface="Cambria" panose="02040503050406030204" pitchFamily="18" charset="0"/>
              </a:rPr>
              <a:t> </a:t>
            </a: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5ABC74B3-8D0C-180F-5AF5-CBFED7D324D7}"/>
              </a:ext>
            </a:extLst>
          </p:cNvPr>
          <p:cNvPicPr>
            <a:picLocks noChangeAspect="1"/>
          </p:cNvPicPr>
          <p:nvPr/>
        </p:nvPicPr>
        <p:blipFill>
          <a:blip r:embed="rId3"/>
          <a:stretch>
            <a:fillRect/>
          </a:stretch>
        </p:blipFill>
        <p:spPr>
          <a:xfrm>
            <a:off x="6096000" y="1844824"/>
            <a:ext cx="4038600" cy="3429000"/>
          </a:xfrm>
          <a:prstGeom prst="rect">
            <a:avLst/>
          </a:prstGeom>
        </p:spPr>
      </p:pic>
    </p:spTree>
    <p:extLst>
      <p:ext uri="{BB962C8B-B14F-4D97-AF65-F5344CB8AC3E}">
        <p14:creationId xmlns:p14="http://schemas.microsoft.com/office/powerpoint/2010/main" val="3364314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Задача №3 – Обръщане на число</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a:xfrm>
            <a:off x="983432" y="1450975"/>
            <a:ext cx="4007768" cy="4679950"/>
          </a:xfrm>
        </p:spPr>
        <p:txBody>
          <a:bodyPr/>
          <a:lstStyle/>
          <a:p>
            <a:pPr marL="0" indent="0">
              <a:buNone/>
            </a:pPr>
            <a:r>
              <a:rPr lang="bg-BG" sz="1800" dirty="0">
                <a:effectLst/>
                <a:latin typeface="Cambria" panose="02040503050406030204" pitchFamily="18" charset="0"/>
                <a:ea typeface="Times New Roman" panose="02020603050405020304" pitchFamily="18" charset="0"/>
              </a:rPr>
              <a:t>Създайте програма на програмния език </a:t>
            </a:r>
            <a:r>
              <a:rPr lang="en-US" sz="1800" dirty="0">
                <a:effectLst/>
                <a:latin typeface="Cambria" panose="02040503050406030204" pitchFamily="18" charset="0"/>
                <a:ea typeface="Times New Roman" panose="02020603050405020304" pitchFamily="18" charset="0"/>
              </a:rPr>
              <a:t>Python, </a:t>
            </a:r>
            <a:r>
              <a:rPr lang="bg-BG" sz="1800" dirty="0">
                <a:effectLst/>
                <a:latin typeface="Cambria" panose="02040503050406030204" pitchFamily="18" charset="0"/>
                <a:ea typeface="Times New Roman" panose="02020603050405020304" pitchFamily="18" charset="0"/>
              </a:rPr>
              <a:t>която при въвеждане на число извежда в конзолата числото, записано в обратен ред.</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 Ограничения:</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Въведеното число е цяло, по-голямо от 0.</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Примерен вход: </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12345</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Примерен изход: </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54321</a:t>
            </a:r>
            <a:r>
              <a:rPr lang="en-BG" dirty="0">
                <a:effectLst/>
                <a:latin typeface="Cambria" panose="02040503050406030204" pitchFamily="18" charset="0"/>
              </a:rPr>
              <a:t> </a:t>
            </a: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4FC6859E-3209-9C1C-518C-CCD75F013E63}"/>
              </a:ext>
            </a:extLst>
          </p:cNvPr>
          <p:cNvPicPr>
            <a:picLocks noChangeAspect="1"/>
          </p:cNvPicPr>
          <p:nvPr/>
        </p:nvPicPr>
        <p:blipFill>
          <a:blip r:embed="rId3"/>
          <a:stretch>
            <a:fillRect/>
          </a:stretch>
        </p:blipFill>
        <p:spPr>
          <a:xfrm>
            <a:off x="5663952" y="1450975"/>
            <a:ext cx="4392488" cy="3064526"/>
          </a:xfrm>
          <a:prstGeom prst="rect">
            <a:avLst/>
          </a:prstGeom>
        </p:spPr>
      </p:pic>
      <p:pic>
        <p:nvPicPr>
          <p:cNvPr id="6" name="Picture 5">
            <a:extLst>
              <a:ext uri="{FF2B5EF4-FFF2-40B4-BE49-F238E27FC236}">
                <a16:creationId xmlns:a16="http://schemas.microsoft.com/office/drawing/2014/main" id="{455A4575-CAA0-CF83-E3F9-8A38171D25A8}"/>
              </a:ext>
            </a:extLst>
          </p:cNvPr>
          <p:cNvPicPr>
            <a:picLocks noChangeAspect="1"/>
          </p:cNvPicPr>
          <p:nvPr/>
        </p:nvPicPr>
        <p:blipFill>
          <a:blip r:embed="rId4"/>
          <a:stretch>
            <a:fillRect/>
          </a:stretch>
        </p:blipFill>
        <p:spPr>
          <a:xfrm>
            <a:off x="4511824" y="4510572"/>
            <a:ext cx="6696744" cy="1792905"/>
          </a:xfrm>
          <a:prstGeom prst="rect">
            <a:avLst/>
          </a:prstGeom>
        </p:spPr>
      </p:pic>
    </p:spTree>
    <p:extLst>
      <p:ext uri="{BB962C8B-B14F-4D97-AF65-F5344CB8AC3E}">
        <p14:creationId xmlns:p14="http://schemas.microsoft.com/office/powerpoint/2010/main" val="8338741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Задача №4 – Финансово приложение</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a:xfrm>
            <a:off x="2939988" y="1800531"/>
            <a:ext cx="6312024" cy="4679950"/>
          </a:xfrm>
        </p:spPr>
        <p:txBody>
          <a:bodyPr/>
          <a:lstStyle/>
          <a:p>
            <a:pPr marL="0" indent="0">
              <a:buNone/>
            </a:pPr>
            <a:r>
              <a:rPr lang="bg-BG" sz="1800" dirty="0">
                <a:effectLst/>
                <a:latin typeface="Cambria" panose="02040503050406030204" pitchFamily="18" charset="0"/>
                <a:ea typeface="Times New Roman" panose="02020603050405020304" pitchFamily="18" charset="0"/>
              </a:rPr>
              <a:t>Напишете програма, която поиска от потребителя да въведе начална сума пари и брой месеци, след което изчислява колко пари ще има след дадения брой месеци, ако всяка месечна лихва се получава като сумата от предишните две месечни лихви.</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Примерен вход:</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1000</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5</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Примерен изход:</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Бъдещата сума след 5 месеца ще бъде: 1250.00 лв.</a:t>
            </a:r>
            <a:endParaRPr lang="en-BG" sz="1800" dirty="0">
              <a:effectLst/>
              <a:latin typeface="Cambria" panose="02040503050406030204" pitchFamily="18" charset="0"/>
              <a:ea typeface="Times New Roman" panose="02020603050405020304" pitchFamily="18" charset="0"/>
            </a:endParaRPr>
          </a:p>
          <a:p>
            <a:pPr marL="0" indent="0">
              <a:buNone/>
            </a:pP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spTree>
    <p:extLst>
      <p:ext uri="{BB962C8B-B14F-4D97-AF65-F5344CB8AC3E}">
        <p14:creationId xmlns:p14="http://schemas.microsoft.com/office/powerpoint/2010/main" val="2304753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Задача №4 – Финансово приложение</a:t>
            </a: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6" name="Picture 5">
            <a:extLst>
              <a:ext uri="{FF2B5EF4-FFF2-40B4-BE49-F238E27FC236}">
                <a16:creationId xmlns:a16="http://schemas.microsoft.com/office/drawing/2014/main" id="{FF7CF2CA-A29A-7583-3380-A1DF7848594E}"/>
              </a:ext>
            </a:extLst>
          </p:cNvPr>
          <p:cNvPicPr>
            <a:picLocks noChangeAspect="1"/>
          </p:cNvPicPr>
          <p:nvPr/>
        </p:nvPicPr>
        <p:blipFill>
          <a:blip r:embed="rId3"/>
          <a:stretch>
            <a:fillRect/>
          </a:stretch>
        </p:blipFill>
        <p:spPr>
          <a:xfrm>
            <a:off x="8245165" y="2850169"/>
            <a:ext cx="2675371" cy="1802967"/>
          </a:xfrm>
          <a:prstGeom prst="rect">
            <a:avLst/>
          </a:prstGeom>
        </p:spPr>
      </p:pic>
      <p:pic>
        <p:nvPicPr>
          <p:cNvPr id="7" name="Picture 6">
            <a:extLst>
              <a:ext uri="{FF2B5EF4-FFF2-40B4-BE49-F238E27FC236}">
                <a16:creationId xmlns:a16="http://schemas.microsoft.com/office/drawing/2014/main" id="{847E602C-A20D-48B0-5F99-ADE205AA8B5D}"/>
              </a:ext>
            </a:extLst>
          </p:cNvPr>
          <p:cNvPicPr>
            <a:picLocks noChangeAspect="1"/>
          </p:cNvPicPr>
          <p:nvPr/>
        </p:nvPicPr>
        <p:blipFill>
          <a:blip r:embed="rId4"/>
          <a:stretch>
            <a:fillRect/>
          </a:stretch>
        </p:blipFill>
        <p:spPr>
          <a:xfrm>
            <a:off x="3586795" y="1556792"/>
            <a:ext cx="4525429" cy="4385878"/>
          </a:xfrm>
          <a:prstGeom prst="rect">
            <a:avLst/>
          </a:prstGeom>
        </p:spPr>
      </p:pic>
      <p:pic>
        <p:nvPicPr>
          <p:cNvPr id="8" name="Picture 7">
            <a:extLst>
              <a:ext uri="{FF2B5EF4-FFF2-40B4-BE49-F238E27FC236}">
                <a16:creationId xmlns:a16="http://schemas.microsoft.com/office/drawing/2014/main" id="{D3B2C685-5EC5-0DEB-4C82-3F6BF45D6E08}"/>
              </a:ext>
            </a:extLst>
          </p:cNvPr>
          <p:cNvPicPr>
            <a:picLocks noChangeAspect="1"/>
          </p:cNvPicPr>
          <p:nvPr/>
        </p:nvPicPr>
        <p:blipFill>
          <a:blip r:embed="rId5"/>
          <a:stretch>
            <a:fillRect/>
          </a:stretch>
        </p:blipFill>
        <p:spPr>
          <a:xfrm>
            <a:off x="1343472" y="1450975"/>
            <a:ext cx="1944216" cy="4630946"/>
          </a:xfrm>
          <a:prstGeom prst="rect">
            <a:avLst/>
          </a:prstGeom>
        </p:spPr>
      </p:pic>
    </p:spTree>
    <p:extLst>
      <p:ext uri="{BB962C8B-B14F-4D97-AF65-F5344CB8AC3E}">
        <p14:creationId xmlns:p14="http://schemas.microsoft.com/office/powerpoint/2010/main" val="678449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a:xfrm>
            <a:off x="0" y="0"/>
            <a:ext cx="12192000" cy="1450757"/>
          </a:xfrm>
        </p:spPr>
        <p:txBody>
          <a:bodyPr anchor="b">
            <a:normAutofit/>
          </a:bodyPr>
          <a:lstStyle/>
          <a:p>
            <a:r>
              <a:rPr lang="bg-BG" dirty="0">
                <a:latin typeface="Cambria" panose="02040503050406030204" pitchFamily="18" charset="0"/>
              </a:rPr>
              <a:t>Програмиране</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939848DE-23CA-0A41-0342-528708733B54}"/>
              </a:ext>
            </a:extLst>
          </p:cNvPr>
          <p:cNvSpPr>
            <a:spLocks noGrp="1"/>
          </p:cNvSpPr>
          <p:nvPr>
            <p:ph sz="half" idx="1"/>
          </p:nvPr>
        </p:nvSpPr>
        <p:spPr>
          <a:xfrm>
            <a:off x="0" y="1621226"/>
            <a:ext cx="6035039" cy="4680000"/>
          </a:xfrm>
        </p:spPr>
        <p:txBody>
          <a:bodyPr wrap="square" anchor="t">
            <a:normAutofit/>
          </a:bodyPr>
          <a:lstStyle/>
          <a:p>
            <a:r>
              <a:rPr lang="bg-BG" sz="2600" dirty="0">
                <a:effectLst/>
                <a:latin typeface="Cambria" panose="02040503050406030204" pitchFamily="18" charset="0"/>
              </a:rPr>
              <a:t>процес на създаване на компютърна програма с цел комуникация между човека и машината</a:t>
            </a:r>
            <a:r>
              <a:rPr lang="en-BG" sz="2600" dirty="0">
                <a:effectLst/>
                <a:latin typeface="Cambria" panose="02040503050406030204" pitchFamily="18" charset="0"/>
              </a:rPr>
              <a:t> </a:t>
            </a:r>
          </a:p>
          <a:p>
            <a:r>
              <a:rPr lang="bg-BG" sz="2600" dirty="0">
                <a:latin typeface="Cambria" panose="02040503050406030204" pitchFamily="18" charset="0"/>
              </a:rPr>
              <a:t>компютърът като изпълнител на инструкции, подадени от разработчика</a:t>
            </a:r>
            <a:endParaRPr lang="bg-BG" sz="2600" dirty="0">
              <a:effectLst/>
              <a:latin typeface="Cambria" panose="02040503050406030204" pitchFamily="18" charset="0"/>
            </a:endParaRPr>
          </a:p>
          <a:p>
            <a:r>
              <a:rPr lang="bg-BG" sz="2600" dirty="0">
                <a:latin typeface="Cambria" panose="02040503050406030204" pitchFamily="18" charset="0"/>
              </a:rPr>
              <a:t>основно предназначение - </a:t>
            </a:r>
            <a:r>
              <a:rPr lang="bg-BG" sz="2600" dirty="0">
                <a:effectLst/>
                <a:latin typeface="Cambria" panose="02040503050406030204" pitchFamily="18" charset="0"/>
              </a:rPr>
              <a:t>реализация на програми, чрез които се решават сложни задачи или проблеми в определена сфера от живота</a:t>
            </a:r>
            <a:r>
              <a:rPr lang="en-BG" sz="2600" dirty="0">
                <a:effectLst/>
                <a:latin typeface="Cambria" panose="02040503050406030204" pitchFamily="18" charset="0"/>
              </a:rPr>
              <a:t> </a:t>
            </a:r>
            <a:endParaRPr lang="bg-BG" sz="2600" dirty="0">
              <a:effectLst/>
              <a:latin typeface="Cambria" panose="02040503050406030204" pitchFamily="18" charset="0"/>
            </a:endParaRPr>
          </a:p>
          <a:p>
            <a:pPr marL="0" indent="0"/>
            <a:endParaRPr lang="en-BG" sz="2600" dirty="0">
              <a:latin typeface="Cambria" panose="02040503050406030204" pitchFamily="18" charset="0"/>
            </a:endParaRPr>
          </a:p>
        </p:txBody>
      </p:sp>
      <p:pic>
        <p:nvPicPr>
          <p:cNvPr id="6" name="Picture 5" descr="A cartoon of a person sitting on a chair with a computer&#10;&#10;Description automatically generated">
            <a:extLst>
              <a:ext uri="{FF2B5EF4-FFF2-40B4-BE49-F238E27FC236}">
                <a16:creationId xmlns:a16="http://schemas.microsoft.com/office/drawing/2014/main" id="{EF1BCA6F-7C15-8CBA-2457-A3623B7D1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959" y="1557311"/>
            <a:ext cx="4680001" cy="4680001"/>
          </a:xfrm>
          <a:prstGeom prst="rect">
            <a:avLst/>
          </a:prstGeom>
          <a:noFill/>
        </p:spPr>
      </p:pic>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a:xfrm>
            <a:off x="0" y="6459538"/>
            <a:ext cx="10671175" cy="365125"/>
          </a:xfrm>
        </p:spPr>
        <p:txBody>
          <a:bodyPr anchor="ctr">
            <a:normAutofit/>
          </a:bodyPr>
          <a:lstStyle/>
          <a:p>
            <a:pPr>
              <a:spcAft>
                <a:spcPts val="600"/>
              </a:spcAft>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spTree>
    <p:extLst>
      <p:ext uri="{BB962C8B-B14F-4D97-AF65-F5344CB8AC3E}">
        <p14:creationId xmlns:p14="http://schemas.microsoft.com/office/powerpoint/2010/main" val="2211870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Задача №4 – Финансово приложение</a:t>
            </a: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22C1B36A-A1E4-9CB1-4348-62068BD0A44A}"/>
              </a:ext>
            </a:extLst>
          </p:cNvPr>
          <p:cNvPicPr>
            <a:picLocks noChangeAspect="1"/>
          </p:cNvPicPr>
          <p:nvPr/>
        </p:nvPicPr>
        <p:blipFill>
          <a:blip r:embed="rId3"/>
          <a:stretch>
            <a:fillRect/>
          </a:stretch>
        </p:blipFill>
        <p:spPr>
          <a:xfrm>
            <a:off x="3143672" y="1450975"/>
            <a:ext cx="5570438" cy="4774661"/>
          </a:xfrm>
          <a:prstGeom prst="rect">
            <a:avLst/>
          </a:prstGeom>
        </p:spPr>
      </p:pic>
    </p:spTree>
    <p:extLst>
      <p:ext uri="{BB962C8B-B14F-4D97-AF65-F5344CB8AC3E}">
        <p14:creationId xmlns:p14="http://schemas.microsoft.com/office/powerpoint/2010/main" val="17792251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a:xfrm>
            <a:off x="1097280" y="5074920"/>
            <a:ext cx="10113264" cy="822960"/>
          </a:xfrm>
        </p:spPr>
        <p:txBody>
          <a:bodyPr anchor="b">
            <a:normAutofit/>
          </a:bodyPr>
          <a:lstStyle/>
          <a:p>
            <a:r>
              <a:rPr lang="bg-BG" dirty="0">
                <a:latin typeface="+mn-lt"/>
              </a:rPr>
              <a:t>11. Съставни типове данни. Списъци. Речници</a:t>
            </a:r>
            <a:endParaRPr lang="en-BG" dirty="0">
              <a:latin typeface="+mn-lt"/>
            </a:endParaRPr>
          </a:p>
        </p:txBody>
      </p:sp>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a:xfrm>
            <a:off x="539369" y="6309320"/>
            <a:ext cx="10671175" cy="365125"/>
          </a:xfrm>
        </p:spPr>
        <p:txBody>
          <a:bodyPr anchor="ctr">
            <a:normAutofit/>
          </a:bodyPr>
          <a:lstStyle/>
          <a:p>
            <a:pPr>
              <a:spcAft>
                <a:spcPts val="600"/>
              </a:spcAft>
              <a:defRPr/>
            </a:pPr>
            <a:r>
              <a:rPr lang="ru-RU" dirty="0"/>
              <a:t> </a:t>
            </a:r>
            <a:r>
              <a:rPr lang="ru-RU" dirty="0" err="1"/>
              <a:t>Европейска</a:t>
            </a:r>
            <a:r>
              <a:rPr lang="ru-RU" dirty="0"/>
              <a:t> Рамка на </a:t>
            </a:r>
            <a:r>
              <a:rPr lang="ru-RU" dirty="0" err="1"/>
              <a:t>дигиталните</a:t>
            </a:r>
            <a:r>
              <a:rPr lang="ru-RU" dirty="0"/>
              <a:t> компетентности с </a:t>
            </a:r>
            <a:r>
              <a:rPr lang="ru-RU" dirty="0" err="1"/>
              <a:t>петте</a:t>
            </a:r>
            <a:r>
              <a:rPr lang="ru-RU" dirty="0"/>
              <a:t> области на </a:t>
            </a:r>
            <a:r>
              <a:rPr lang="ru-RU" dirty="0" err="1"/>
              <a:t>дигитална</a:t>
            </a:r>
            <a:r>
              <a:rPr lang="ru-RU" dirty="0"/>
              <a:t> </a:t>
            </a:r>
            <a:r>
              <a:rPr lang="ru-RU" dirty="0" err="1"/>
              <a:t>компетентност</a:t>
            </a:r>
            <a:r>
              <a:rPr lang="ru-RU" dirty="0"/>
              <a:t> и 21 </a:t>
            </a:r>
            <a:r>
              <a:rPr lang="ru-RU" dirty="0" err="1"/>
              <a:t>дигитални</a:t>
            </a:r>
            <a:r>
              <a:rPr lang="ru-RU" dirty="0"/>
              <a:t> умения/ компетентности (</a:t>
            </a:r>
            <a:r>
              <a:rPr lang="en-GB" dirty="0" err="1"/>
              <a:t>DigComp</a:t>
            </a:r>
            <a:r>
              <a:rPr lang="en-GB" dirty="0"/>
              <a:t> 2.1)</a:t>
            </a:r>
          </a:p>
        </p:txBody>
      </p:sp>
    </p:spTree>
    <p:extLst>
      <p:ext uri="{BB962C8B-B14F-4D97-AF65-F5344CB8AC3E}">
        <p14:creationId xmlns:p14="http://schemas.microsoft.com/office/powerpoint/2010/main" val="25136787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Въведение</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p:txBody>
          <a:bodyPr/>
          <a:lstStyle/>
          <a:p>
            <a:r>
              <a:rPr lang="bg-BG" dirty="0"/>
              <a:t>Колекция от елементи със специфични характеристики спрямо представителя</a:t>
            </a:r>
          </a:p>
          <a:p>
            <a:r>
              <a:rPr lang="bg-BG" dirty="0"/>
              <a:t>Съхраняване на голям брой данни в една променлива</a:t>
            </a:r>
          </a:p>
          <a:p>
            <a:r>
              <a:rPr lang="bg-BG" dirty="0"/>
              <a:t>Видове:</a:t>
            </a:r>
          </a:p>
          <a:p>
            <a:pPr lvl="1"/>
            <a:r>
              <a:rPr lang="bg-BG" dirty="0"/>
              <a:t>Списък </a:t>
            </a:r>
            <a:r>
              <a:rPr lang="en-US" dirty="0"/>
              <a:t>(list)</a:t>
            </a:r>
            <a:endParaRPr lang="bg-BG" dirty="0"/>
          </a:p>
          <a:p>
            <a:pPr lvl="1"/>
            <a:r>
              <a:rPr lang="bg-BG" dirty="0"/>
              <a:t>Речник</a:t>
            </a:r>
            <a:r>
              <a:rPr lang="en-US" dirty="0"/>
              <a:t> (</a:t>
            </a:r>
            <a:r>
              <a:rPr lang="en-US" dirty="0" err="1"/>
              <a:t>dict</a:t>
            </a:r>
            <a:r>
              <a:rPr lang="en-US" dirty="0"/>
              <a:t>)</a:t>
            </a:r>
            <a:endParaRPr lang="bg-BG" dirty="0"/>
          </a:p>
          <a:p>
            <a:pPr lvl="1"/>
            <a:r>
              <a:rPr lang="bg-BG" dirty="0"/>
              <a:t>Редица</a:t>
            </a:r>
            <a:r>
              <a:rPr lang="en-US" dirty="0"/>
              <a:t> (tuple)</a:t>
            </a:r>
            <a:endParaRPr lang="bg-BG" dirty="0"/>
          </a:p>
          <a:p>
            <a:pPr lvl="1"/>
            <a:r>
              <a:rPr lang="bg-BG" dirty="0"/>
              <a:t>Множество </a:t>
            </a:r>
            <a:r>
              <a:rPr lang="en-US" dirty="0"/>
              <a:t>(set)</a:t>
            </a:r>
            <a:endParaRPr lang="en-BG" dirty="0"/>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spTree>
    <p:extLst>
      <p:ext uri="{BB962C8B-B14F-4D97-AF65-F5344CB8AC3E}">
        <p14:creationId xmlns:p14="http://schemas.microsoft.com/office/powerpoint/2010/main" val="3265845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en-BG" dirty="0">
                <a:latin typeface="Cambria" panose="02040503050406030204" pitchFamily="18" charset="0"/>
              </a:rPr>
              <a:t>С</a:t>
            </a:r>
            <a:r>
              <a:rPr lang="bg-BG" dirty="0">
                <a:latin typeface="Cambria" panose="02040503050406030204" pitchFamily="18" charset="0"/>
              </a:rPr>
              <a:t>писъци (</a:t>
            </a:r>
            <a:r>
              <a:rPr lang="en-US" dirty="0">
                <a:latin typeface="Cambria" panose="02040503050406030204" pitchFamily="18" charset="0"/>
              </a:rPr>
              <a:t>list)</a:t>
            </a: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BBFE8BA3-4569-3C53-D3B1-4D76A509D16C}"/>
              </a:ext>
            </a:extLst>
          </p:cNvPr>
          <p:cNvPicPr>
            <a:picLocks noChangeAspect="1"/>
          </p:cNvPicPr>
          <p:nvPr/>
        </p:nvPicPr>
        <p:blipFill>
          <a:blip r:embed="rId3"/>
          <a:stretch>
            <a:fillRect/>
          </a:stretch>
        </p:blipFill>
        <p:spPr>
          <a:xfrm>
            <a:off x="3416300" y="1864524"/>
            <a:ext cx="5359400" cy="1384300"/>
          </a:xfrm>
          <a:prstGeom prst="rect">
            <a:avLst/>
          </a:prstGeom>
        </p:spPr>
      </p:pic>
      <p:graphicFrame>
        <p:nvGraphicFramePr>
          <p:cNvPr id="6" name="Table 5">
            <a:extLst>
              <a:ext uri="{FF2B5EF4-FFF2-40B4-BE49-F238E27FC236}">
                <a16:creationId xmlns:a16="http://schemas.microsoft.com/office/drawing/2014/main" id="{641A12D6-23BA-2AB4-B477-A6A1D6D727EC}"/>
              </a:ext>
            </a:extLst>
          </p:cNvPr>
          <p:cNvGraphicFramePr>
            <a:graphicFrameLocks noGrp="1"/>
          </p:cNvGraphicFramePr>
          <p:nvPr>
            <p:extLst>
              <p:ext uri="{D42A27DB-BD31-4B8C-83A1-F6EECF244321}">
                <p14:modId xmlns:p14="http://schemas.microsoft.com/office/powerpoint/2010/main" val="3196930371"/>
              </p:ext>
            </p:extLst>
          </p:nvPr>
        </p:nvGraphicFramePr>
        <p:xfrm>
          <a:off x="3230245" y="3361209"/>
          <a:ext cx="5731510" cy="2600960"/>
        </p:xfrm>
        <a:graphic>
          <a:graphicData uri="http://schemas.openxmlformats.org/drawingml/2006/table">
            <a:tbl>
              <a:tblPr firstRow="1" firstCol="1" bandRow="1"/>
              <a:tblGrid>
                <a:gridCol w="725170">
                  <a:extLst>
                    <a:ext uri="{9D8B030D-6E8A-4147-A177-3AD203B41FA5}">
                      <a16:colId xmlns:a16="http://schemas.microsoft.com/office/drawing/2014/main" val="2397454981"/>
                    </a:ext>
                  </a:extLst>
                </a:gridCol>
                <a:gridCol w="5006340">
                  <a:extLst>
                    <a:ext uri="{9D8B030D-6E8A-4147-A177-3AD203B41FA5}">
                      <a16:colId xmlns:a16="http://schemas.microsoft.com/office/drawing/2014/main" val="2570950527"/>
                    </a:ext>
                  </a:extLst>
                </a:gridCol>
              </a:tblGrid>
              <a:tr h="203200">
                <a:tc>
                  <a:txBody>
                    <a:bodyPr/>
                    <a:lstStyle/>
                    <a:p>
                      <a:pPr algn="ctr"/>
                      <a:r>
                        <a:rPr lang="bg-BG" sz="1200" b="1">
                          <a:solidFill>
                            <a:srgbClr val="000000"/>
                          </a:solidFill>
                          <a:effectLst/>
                          <a:latin typeface="Calibri" panose="020F0502020204030204" pitchFamily="34" charset="0"/>
                          <a:ea typeface="Times New Roman" panose="02020603050405020304" pitchFamily="18" charset="0"/>
                        </a:rPr>
                        <a:t>Метод</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bg-BG" sz="1200" b="1">
                          <a:solidFill>
                            <a:srgbClr val="000000"/>
                          </a:solidFill>
                          <a:effectLst/>
                          <a:latin typeface="Calibri" panose="020F0502020204030204" pitchFamily="34" charset="0"/>
                          <a:ea typeface="Times New Roman" panose="02020603050405020304" pitchFamily="18" charset="0"/>
                        </a:rPr>
                        <a:t>Функционалност</a:t>
                      </a:r>
                      <a:endParaRPr lang="en-BG"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extLst>
                  <a:ext uri="{0D108BD9-81ED-4DB2-BD59-A6C34878D82A}">
                    <a16:rowId xmlns:a16="http://schemas.microsoft.com/office/drawing/2014/main" val="3016863072"/>
                  </a:ext>
                </a:extLst>
              </a:tr>
              <a:tr h="203200">
                <a:tc>
                  <a:txBody>
                    <a:bodyPr/>
                    <a:lstStyle/>
                    <a:p>
                      <a:pPr algn="ctr"/>
                      <a:r>
                        <a:rPr lang="en-BG" sz="1200">
                          <a:solidFill>
                            <a:srgbClr val="000000"/>
                          </a:solidFill>
                          <a:effectLst/>
                          <a:latin typeface="Calibri" panose="020F0502020204030204" pitchFamily="34" charset="0"/>
                          <a:ea typeface="Times New Roman" panose="02020603050405020304" pitchFamily="18" charset="0"/>
                        </a:rPr>
                        <a:t>append()</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en-BG" sz="1200">
                          <a:solidFill>
                            <a:srgbClr val="000000"/>
                          </a:solidFill>
                          <a:effectLst/>
                          <a:latin typeface="Calibri" panose="020F0502020204030204" pitchFamily="34" charset="0"/>
                          <a:ea typeface="Times New Roman" panose="02020603050405020304" pitchFamily="18" charset="0"/>
                        </a:rPr>
                        <a:t> Добавя елемент в края на списъка.</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353356151"/>
                  </a:ext>
                </a:extLst>
              </a:tr>
              <a:tr h="203200">
                <a:tc>
                  <a:txBody>
                    <a:bodyPr/>
                    <a:lstStyle/>
                    <a:p>
                      <a:pPr algn="ctr"/>
                      <a:r>
                        <a:rPr lang="en-BG" sz="1200">
                          <a:solidFill>
                            <a:srgbClr val="000000"/>
                          </a:solidFill>
                          <a:effectLst/>
                          <a:latin typeface="Calibri" panose="020F0502020204030204" pitchFamily="34" charset="0"/>
                          <a:ea typeface="Times New Roman" panose="02020603050405020304" pitchFamily="18" charset="0"/>
                        </a:rPr>
                        <a:t>clear()</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en-BG" sz="1200">
                          <a:solidFill>
                            <a:srgbClr val="000000"/>
                          </a:solidFill>
                          <a:effectLst/>
                          <a:latin typeface="Calibri" panose="020F0502020204030204" pitchFamily="34" charset="0"/>
                          <a:ea typeface="Times New Roman" panose="02020603050405020304" pitchFamily="18" charset="0"/>
                        </a:rPr>
                        <a:t> Изтрива всички елементи от списъка.</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1972983801"/>
                  </a:ext>
                </a:extLst>
              </a:tr>
              <a:tr h="203200">
                <a:tc>
                  <a:txBody>
                    <a:bodyPr/>
                    <a:lstStyle/>
                    <a:p>
                      <a:pPr algn="ctr"/>
                      <a:r>
                        <a:rPr lang="en-BG" sz="1200">
                          <a:solidFill>
                            <a:srgbClr val="000000"/>
                          </a:solidFill>
                          <a:effectLst/>
                          <a:latin typeface="Calibri" panose="020F0502020204030204" pitchFamily="34" charset="0"/>
                          <a:ea typeface="Times New Roman" panose="02020603050405020304" pitchFamily="18" charset="0"/>
                        </a:rPr>
                        <a:t>copy()</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en-BG" sz="1200">
                          <a:solidFill>
                            <a:srgbClr val="000000"/>
                          </a:solidFill>
                          <a:effectLst/>
                          <a:latin typeface="Calibri" panose="020F0502020204030204" pitchFamily="34" charset="0"/>
                          <a:ea typeface="Times New Roman" panose="02020603050405020304" pitchFamily="18" charset="0"/>
                        </a:rPr>
                        <a:t> Връща копие на списъка.</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389015344"/>
                  </a:ext>
                </a:extLst>
              </a:tr>
              <a:tr h="203200">
                <a:tc>
                  <a:txBody>
                    <a:bodyPr/>
                    <a:lstStyle/>
                    <a:p>
                      <a:pPr algn="ctr"/>
                      <a:r>
                        <a:rPr lang="en-BG" sz="1200">
                          <a:solidFill>
                            <a:srgbClr val="000000"/>
                          </a:solidFill>
                          <a:effectLst/>
                          <a:latin typeface="Calibri" panose="020F0502020204030204" pitchFamily="34" charset="0"/>
                          <a:ea typeface="Times New Roman" panose="02020603050405020304" pitchFamily="18" charset="0"/>
                        </a:rPr>
                        <a:t>count()</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en-BG" sz="1200">
                          <a:solidFill>
                            <a:srgbClr val="000000"/>
                          </a:solidFill>
                          <a:effectLst/>
                          <a:latin typeface="Calibri" panose="020F0502020204030204" pitchFamily="34" charset="0"/>
                          <a:ea typeface="Times New Roman" panose="02020603050405020304" pitchFamily="18" charset="0"/>
                        </a:rPr>
                        <a:t> Връща броя на елементите със зададената стойност.</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3183472211"/>
                  </a:ext>
                </a:extLst>
              </a:tr>
              <a:tr h="203200">
                <a:tc>
                  <a:txBody>
                    <a:bodyPr/>
                    <a:lstStyle/>
                    <a:p>
                      <a:pPr algn="ctr"/>
                      <a:r>
                        <a:rPr lang="en-BG" sz="1200">
                          <a:solidFill>
                            <a:srgbClr val="000000"/>
                          </a:solidFill>
                          <a:effectLst/>
                          <a:latin typeface="Calibri" panose="020F0502020204030204" pitchFamily="34" charset="0"/>
                          <a:ea typeface="Times New Roman" panose="02020603050405020304" pitchFamily="18" charset="0"/>
                        </a:rPr>
                        <a:t>extend()</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en-BG" sz="1200" dirty="0">
                          <a:solidFill>
                            <a:srgbClr val="000000"/>
                          </a:solidFill>
                          <a:effectLst/>
                          <a:latin typeface="Calibri" panose="020F0502020204030204" pitchFamily="34" charset="0"/>
                          <a:ea typeface="Times New Roman" panose="02020603050405020304" pitchFamily="18" charset="0"/>
                        </a:rPr>
                        <a:t> Добавя елементите на друг списък (или друг итеруем обект) в края на текущия списък.</a:t>
                      </a:r>
                      <a:endParaRPr lang="en-BG"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195675164"/>
                  </a:ext>
                </a:extLst>
              </a:tr>
              <a:tr h="203200">
                <a:tc>
                  <a:txBody>
                    <a:bodyPr/>
                    <a:lstStyle/>
                    <a:p>
                      <a:pPr algn="ctr"/>
                      <a:r>
                        <a:rPr lang="en-BG" sz="1200">
                          <a:solidFill>
                            <a:srgbClr val="000000"/>
                          </a:solidFill>
                          <a:effectLst/>
                          <a:latin typeface="Calibri" panose="020F0502020204030204" pitchFamily="34" charset="0"/>
                          <a:ea typeface="Times New Roman" panose="02020603050405020304" pitchFamily="18" charset="0"/>
                        </a:rPr>
                        <a:t>index()</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en-BG" sz="1200">
                          <a:solidFill>
                            <a:srgbClr val="000000"/>
                          </a:solidFill>
                          <a:effectLst/>
                          <a:latin typeface="Calibri" panose="020F0502020204030204" pitchFamily="34" charset="0"/>
                          <a:ea typeface="Times New Roman" panose="02020603050405020304" pitchFamily="18" charset="0"/>
                        </a:rPr>
                        <a:t> Връща индекса на първия елемент със зададената стойност.</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3811788610"/>
                  </a:ext>
                </a:extLst>
              </a:tr>
              <a:tr h="203200">
                <a:tc>
                  <a:txBody>
                    <a:bodyPr/>
                    <a:lstStyle/>
                    <a:p>
                      <a:pPr algn="ctr"/>
                      <a:r>
                        <a:rPr lang="en-BG" sz="1200">
                          <a:solidFill>
                            <a:srgbClr val="000000"/>
                          </a:solidFill>
                          <a:effectLst/>
                          <a:latin typeface="Calibri" panose="020F0502020204030204" pitchFamily="34" charset="0"/>
                          <a:ea typeface="Times New Roman" panose="02020603050405020304" pitchFamily="18" charset="0"/>
                        </a:rPr>
                        <a:t>insert()</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en-BG" sz="1200">
                          <a:solidFill>
                            <a:srgbClr val="000000"/>
                          </a:solidFill>
                          <a:effectLst/>
                          <a:latin typeface="Calibri" panose="020F0502020204030204" pitchFamily="34" charset="0"/>
                          <a:ea typeface="Times New Roman" panose="02020603050405020304" pitchFamily="18" charset="0"/>
                        </a:rPr>
                        <a:t> Добавя елемент на определена позиция в списъка.</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920174154"/>
                  </a:ext>
                </a:extLst>
              </a:tr>
              <a:tr h="203200">
                <a:tc>
                  <a:txBody>
                    <a:bodyPr/>
                    <a:lstStyle/>
                    <a:p>
                      <a:pPr algn="ctr"/>
                      <a:r>
                        <a:rPr lang="en-BG" sz="1200">
                          <a:solidFill>
                            <a:srgbClr val="000000"/>
                          </a:solidFill>
                          <a:effectLst/>
                          <a:latin typeface="Calibri" panose="020F0502020204030204" pitchFamily="34" charset="0"/>
                          <a:ea typeface="Times New Roman" panose="02020603050405020304" pitchFamily="18" charset="0"/>
                        </a:rPr>
                        <a:t>pop()</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en-BG" sz="1200">
                          <a:solidFill>
                            <a:srgbClr val="000000"/>
                          </a:solidFill>
                          <a:effectLst/>
                          <a:latin typeface="Calibri" panose="020F0502020204030204" pitchFamily="34" charset="0"/>
                          <a:ea typeface="Times New Roman" panose="02020603050405020304" pitchFamily="18" charset="0"/>
                        </a:rPr>
                        <a:t> Премахва елемента на определена позиция от списъка и го връща.</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2482710192"/>
                  </a:ext>
                </a:extLst>
              </a:tr>
              <a:tr h="203200">
                <a:tc>
                  <a:txBody>
                    <a:bodyPr/>
                    <a:lstStyle/>
                    <a:p>
                      <a:pPr algn="ctr"/>
                      <a:r>
                        <a:rPr lang="en-BG" sz="1200">
                          <a:solidFill>
                            <a:srgbClr val="000000"/>
                          </a:solidFill>
                          <a:effectLst/>
                          <a:latin typeface="Calibri" panose="020F0502020204030204" pitchFamily="34" charset="0"/>
                          <a:ea typeface="Times New Roman" panose="02020603050405020304" pitchFamily="18" charset="0"/>
                        </a:rPr>
                        <a:t>remove()</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en-BG" sz="1200">
                          <a:solidFill>
                            <a:srgbClr val="000000"/>
                          </a:solidFill>
                          <a:effectLst/>
                          <a:latin typeface="Calibri" panose="020F0502020204030204" pitchFamily="34" charset="0"/>
                          <a:ea typeface="Times New Roman" panose="02020603050405020304" pitchFamily="18" charset="0"/>
                        </a:rPr>
                        <a:t> Премахва елемента със зададената стойност от списъка.</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85112779"/>
                  </a:ext>
                </a:extLst>
              </a:tr>
              <a:tr h="203200">
                <a:tc>
                  <a:txBody>
                    <a:bodyPr/>
                    <a:lstStyle/>
                    <a:p>
                      <a:pPr algn="ctr"/>
                      <a:r>
                        <a:rPr lang="en-BG" sz="1200">
                          <a:solidFill>
                            <a:srgbClr val="000000"/>
                          </a:solidFill>
                          <a:effectLst/>
                          <a:latin typeface="Calibri" panose="020F0502020204030204" pitchFamily="34" charset="0"/>
                          <a:ea typeface="Times New Roman" panose="02020603050405020304" pitchFamily="18" charset="0"/>
                        </a:rPr>
                        <a:t>reverse()</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en-BG" sz="1200">
                          <a:solidFill>
                            <a:srgbClr val="000000"/>
                          </a:solidFill>
                          <a:effectLst/>
                          <a:latin typeface="Calibri" panose="020F0502020204030204" pitchFamily="34" charset="0"/>
                          <a:ea typeface="Times New Roman" panose="02020603050405020304" pitchFamily="18" charset="0"/>
                        </a:rPr>
                        <a:t> Обръща реда на елементите в списъка.</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3569149972"/>
                  </a:ext>
                </a:extLst>
              </a:tr>
              <a:tr h="203200">
                <a:tc>
                  <a:txBody>
                    <a:bodyPr/>
                    <a:lstStyle/>
                    <a:p>
                      <a:pPr algn="ctr"/>
                      <a:r>
                        <a:rPr lang="en-BG" sz="1200">
                          <a:solidFill>
                            <a:srgbClr val="000000"/>
                          </a:solidFill>
                          <a:effectLst/>
                          <a:latin typeface="Calibri" panose="020F0502020204030204" pitchFamily="34" charset="0"/>
                          <a:ea typeface="Times New Roman" panose="02020603050405020304" pitchFamily="18" charset="0"/>
                        </a:rPr>
                        <a:t>sort()</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en-BG" sz="1200" dirty="0">
                          <a:solidFill>
                            <a:srgbClr val="000000"/>
                          </a:solidFill>
                          <a:effectLst/>
                          <a:latin typeface="Calibri" panose="020F0502020204030204" pitchFamily="34" charset="0"/>
                          <a:ea typeface="Times New Roman" panose="02020603050405020304" pitchFamily="18" charset="0"/>
                        </a:rPr>
                        <a:t> Сортира елементите в списъка във възходящ ред.</a:t>
                      </a:r>
                      <a:endParaRPr lang="en-BG"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231517521"/>
                  </a:ext>
                </a:extLst>
              </a:tr>
            </a:tbl>
          </a:graphicData>
        </a:graphic>
      </p:graphicFrame>
    </p:spTree>
    <p:extLst>
      <p:ext uri="{BB962C8B-B14F-4D97-AF65-F5344CB8AC3E}">
        <p14:creationId xmlns:p14="http://schemas.microsoft.com/office/powerpoint/2010/main" val="3366780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Речници (d</a:t>
            </a:r>
            <a:r>
              <a:rPr lang="en-US" dirty="0" err="1">
                <a:latin typeface="Cambria" panose="02040503050406030204" pitchFamily="18" charset="0"/>
              </a:rPr>
              <a:t>ict</a:t>
            </a:r>
            <a:r>
              <a:rPr lang="bg-BG" dirty="0">
                <a:latin typeface="Cambria" panose="02040503050406030204" pitchFamily="18" charset="0"/>
              </a:rPr>
              <a:t>)</a:t>
            </a: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561AE626-C008-9CD1-EC97-19E65C078F0B}"/>
              </a:ext>
            </a:extLst>
          </p:cNvPr>
          <p:cNvPicPr>
            <a:picLocks noChangeAspect="1"/>
          </p:cNvPicPr>
          <p:nvPr/>
        </p:nvPicPr>
        <p:blipFill>
          <a:blip r:embed="rId3"/>
          <a:stretch>
            <a:fillRect/>
          </a:stretch>
        </p:blipFill>
        <p:spPr>
          <a:xfrm>
            <a:off x="114300" y="2132856"/>
            <a:ext cx="5981700" cy="2755900"/>
          </a:xfrm>
          <a:prstGeom prst="rect">
            <a:avLst/>
          </a:prstGeom>
        </p:spPr>
      </p:pic>
      <p:graphicFrame>
        <p:nvGraphicFramePr>
          <p:cNvPr id="6" name="Table 5">
            <a:extLst>
              <a:ext uri="{FF2B5EF4-FFF2-40B4-BE49-F238E27FC236}">
                <a16:creationId xmlns:a16="http://schemas.microsoft.com/office/drawing/2014/main" id="{2CDECDD6-D6D9-6D19-955F-E16500DF6C3A}"/>
              </a:ext>
            </a:extLst>
          </p:cNvPr>
          <p:cNvGraphicFramePr>
            <a:graphicFrameLocks noGrp="1"/>
          </p:cNvGraphicFramePr>
          <p:nvPr>
            <p:extLst>
              <p:ext uri="{D42A27DB-BD31-4B8C-83A1-F6EECF244321}">
                <p14:modId xmlns:p14="http://schemas.microsoft.com/office/powerpoint/2010/main" val="3328125396"/>
              </p:ext>
            </p:extLst>
          </p:nvPr>
        </p:nvGraphicFramePr>
        <p:xfrm>
          <a:off x="6240016" y="1916832"/>
          <a:ext cx="5731510" cy="3251200"/>
        </p:xfrm>
        <a:graphic>
          <a:graphicData uri="http://schemas.openxmlformats.org/drawingml/2006/table">
            <a:tbl>
              <a:tblPr firstRow="1" firstCol="1" bandRow="1"/>
              <a:tblGrid>
                <a:gridCol w="725170">
                  <a:extLst>
                    <a:ext uri="{9D8B030D-6E8A-4147-A177-3AD203B41FA5}">
                      <a16:colId xmlns:a16="http://schemas.microsoft.com/office/drawing/2014/main" val="4181171280"/>
                    </a:ext>
                  </a:extLst>
                </a:gridCol>
                <a:gridCol w="5006340">
                  <a:extLst>
                    <a:ext uri="{9D8B030D-6E8A-4147-A177-3AD203B41FA5}">
                      <a16:colId xmlns:a16="http://schemas.microsoft.com/office/drawing/2014/main" val="2214933362"/>
                    </a:ext>
                  </a:extLst>
                </a:gridCol>
              </a:tblGrid>
              <a:tr h="203200">
                <a:tc>
                  <a:txBody>
                    <a:bodyPr/>
                    <a:lstStyle/>
                    <a:p>
                      <a:pPr algn="ctr"/>
                      <a:r>
                        <a:rPr lang="bg-BG" sz="1200" b="1">
                          <a:solidFill>
                            <a:srgbClr val="000000"/>
                          </a:solidFill>
                          <a:effectLst/>
                          <a:latin typeface="Calibri" panose="020F0502020204030204" pitchFamily="34" charset="0"/>
                          <a:ea typeface="Times New Roman" panose="02020603050405020304" pitchFamily="18" charset="0"/>
                        </a:rPr>
                        <a:t>Метод</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bg-BG" sz="1200" b="1">
                          <a:solidFill>
                            <a:srgbClr val="000000"/>
                          </a:solidFill>
                          <a:effectLst/>
                          <a:latin typeface="Calibri" panose="020F0502020204030204" pitchFamily="34" charset="0"/>
                          <a:ea typeface="Times New Roman" panose="02020603050405020304" pitchFamily="18" charset="0"/>
                        </a:rPr>
                        <a:t>Функционалност</a:t>
                      </a:r>
                      <a:endParaRPr lang="en-BG"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extLst>
                  <a:ext uri="{0D108BD9-81ED-4DB2-BD59-A6C34878D82A}">
                    <a16:rowId xmlns:a16="http://schemas.microsoft.com/office/drawing/2014/main" val="1532617154"/>
                  </a:ext>
                </a:extLst>
              </a:tr>
              <a:tr h="203200">
                <a:tc>
                  <a:txBody>
                    <a:bodyPr/>
                    <a:lstStyle/>
                    <a:p>
                      <a:pPr algn="ctr"/>
                      <a:r>
                        <a:rPr lang="en-BG" sz="1200">
                          <a:solidFill>
                            <a:srgbClr val="000000"/>
                          </a:solidFill>
                          <a:effectLst/>
                          <a:latin typeface="Calibri" panose="020F0502020204030204" pitchFamily="34" charset="0"/>
                          <a:ea typeface="Times New Roman" panose="02020603050405020304" pitchFamily="18" charset="0"/>
                        </a:rPr>
                        <a:t>clear()</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en-BG" sz="1200">
                          <a:solidFill>
                            <a:srgbClr val="000000"/>
                          </a:solidFill>
                          <a:effectLst/>
                          <a:latin typeface="Calibri" panose="020F0502020204030204" pitchFamily="34" charset="0"/>
                          <a:ea typeface="Times New Roman" panose="02020603050405020304" pitchFamily="18" charset="0"/>
                        </a:rPr>
                        <a:t>Изтрива всички елементи от речника.</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616702632"/>
                  </a:ext>
                </a:extLst>
              </a:tr>
              <a:tr h="203200">
                <a:tc>
                  <a:txBody>
                    <a:bodyPr/>
                    <a:lstStyle/>
                    <a:p>
                      <a:pPr algn="ctr"/>
                      <a:r>
                        <a:rPr lang="en-BG" sz="1200">
                          <a:solidFill>
                            <a:srgbClr val="000000"/>
                          </a:solidFill>
                          <a:effectLst/>
                          <a:latin typeface="Calibri" panose="020F0502020204030204" pitchFamily="34" charset="0"/>
                          <a:ea typeface="Times New Roman" panose="02020603050405020304" pitchFamily="18" charset="0"/>
                        </a:rPr>
                        <a:t>copy()</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en-BG" sz="1200">
                          <a:solidFill>
                            <a:srgbClr val="000000"/>
                          </a:solidFill>
                          <a:effectLst/>
                          <a:latin typeface="Calibri" panose="020F0502020204030204" pitchFamily="34" charset="0"/>
                          <a:ea typeface="Times New Roman" panose="02020603050405020304" pitchFamily="18" charset="0"/>
                        </a:rPr>
                        <a:t>Връща копие на речника.</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400224614"/>
                  </a:ext>
                </a:extLst>
              </a:tr>
              <a:tr h="203200">
                <a:tc>
                  <a:txBody>
                    <a:bodyPr/>
                    <a:lstStyle/>
                    <a:p>
                      <a:pPr algn="ctr"/>
                      <a:r>
                        <a:rPr lang="en-BG" sz="1200">
                          <a:solidFill>
                            <a:srgbClr val="000000"/>
                          </a:solidFill>
                          <a:effectLst/>
                          <a:latin typeface="Calibri" panose="020F0502020204030204" pitchFamily="34" charset="0"/>
                          <a:ea typeface="Times New Roman" panose="02020603050405020304" pitchFamily="18" charset="0"/>
                        </a:rPr>
                        <a:t>fromkeys()</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en-BG" sz="1200">
                          <a:solidFill>
                            <a:srgbClr val="000000"/>
                          </a:solidFill>
                          <a:effectLst/>
                          <a:latin typeface="Calibri" panose="020F0502020204030204" pitchFamily="34" charset="0"/>
                          <a:ea typeface="Times New Roman" panose="02020603050405020304" pitchFamily="18" charset="0"/>
                        </a:rPr>
                        <a:t>Връща речник със зададените ключове и стойност.</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660770286"/>
                  </a:ext>
                </a:extLst>
              </a:tr>
              <a:tr h="203200">
                <a:tc>
                  <a:txBody>
                    <a:bodyPr/>
                    <a:lstStyle/>
                    <a:p>
                      <a:pPr algn="ctr"/>
                      <a:r>
                        <a:rPr lang="en-BG" sz="1200">
                          <a:solidFill>
                            <a:srgbClr val="000000"/>
                          </a:solidFill>
                          <a:effectLst/>
                          <a:latin typeface="Calibri" panose="020F0502020204030204" pitchFamily="34" charset="0"/>
                          <a:ea typeface="Times New Roman" panose="02020603050405020304" pitchFamily="18" charset="0"/>
                        </a:rPr>
                        <a:t>get()</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en-BG" sz="1200">
                          <a:solidFill>
                            <a:srgbClr val="000000"/>
                          </a:solidFill>
                          <a:effectLst/>
                          <a:latin typeface="Calibri" panose="020F0502020204030204" pitchFamily="34" charset="0"/>
                          <a:ea typeface="Times New Roman" panose="02020603050405020304" pitchFamily="18" charset="0"/>
                        </a:rPr>
                        <a:t>Връща стойността на зададения ключ.</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446211027"/>
                  </a:ext>
                </a:extLst>
              </a:tr>
              <a:tr h="203200">
                <a:tc>
                  <a:txBody>
                    <a:bodyPr/>
                    <a:lstStyle/>
                    <a:p>
                      <a:pPr algn="ctr"/>
                      <a:r>
                        <a:rPr lang="en-BG" sz="1200">
                          <a:solidFill>
                            <a:srgbClr val="000000"/>
                          </a:solidFill>
                          <a:effectLst/>
                          <a:latin typeface="Calibri" panose="020F0502020204030204" pitchFamily="34" charset="0"/>
                          <a:ea typeface="Times New Roman" panose="02020603050405020304" pitchFamily="18" charset="0"/>
                        </a:rPr>
                        <a:t>items()</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en-BG" sz="1200">
                          <a:solidFill>
                            <a:srgbClr val="000000"/>
                          </a:solidFill>
                          <a:effectLst/>
                          <a:latin typeface="Calibri" panose="020F0502020204030204" pitchFamily="34" charset="0"/>
                          <a:ea typeface="Times New Roman" panose="02020603050405020304" pitchFamily="18" charset="0"/>
                        </a:rPr>
                        <a:t>Връща списък, съдържащ наредена двойка (ключ, стойност) за всеки елемент в речника.</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865467471"/>
                  </a:ext>
                </a:extLst>
              </a:tr>
              <a:tr h="203200">
                <a:tc>
                  <a:txBody>
                    <a:bodyPr/>
                    <a:lstStyle/>
                    <a:p>
                      <a:pPr algn="ctr"/>
                      <a:r>
                        <a:rPr lang="en-BG" sz="1200">
                          <a:solidFill>
                            <a:srgbClr val="000000"/>
                          </a:solidFill>
                          <a:effectLst/>
                          <a:latin typeface="Calibri" panose="020F0502020204030204" pitchFamily="34" charset="0"/>
                          <a:ea typeface="Times New Roman" panose="02020603050405020304" pitchFamily="18" charset="0"/>
                        </a:rPr>
                        <a:t>keys()</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en-BG" sz="1200">
                          <a:solidFill>
                            <a:srgbClr val="000000"/>
                          </a:solidFill>
                          <a:effectLst/>
                          <a:latin typeface="Calibri" panose="020F0502020204030204" pitchFamily="34" charset="0"/>
                          <a:ea typeface="Times New Roman" panose="02020603050405020304" pitchFamily="18" charset="0"/>
                        </a:rPr>
                        <a:t> Връща списък с ключовете на речника.</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2305659569"/>
                  </a:ext>
                </a:extLst>
              </a:tr>
              <a:tr h="203200">
                <a:tc>
                  <a:txBody>
                    <a:bodyPr/>
                    <a:lstStyle/>
                    <a:p>
                      <a:pPr algn="ctr"/>
                      <a:r>
                        <a:rPr lang="en-BG" sz="1200">
                          <a:solidFill>
                            <a:srgbClr val="000000"/>
                          </a:solidFill>
                          <a:effectLst/>
                          <a:latin typeface="Calibri" panose="020F0502020204030204" pitchFamily="34" charset="0"/>
                          <a:ea typeface="Times New Roman" panose="02020603050405020304" pitchFamily="18" charset="0"/>
                        </a:rPr>
                        <a:t>pop()</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en-BG" sz="1200">
                          <a:solidFill>
                            <a:srgbClr val="000000"/>
                          </a:solidFill>
                          <a:effectLst/>
                          <a:latin typeface="Calibri" panose="020F0502020204030204" pitchFamily="34" charset="0"/>
                          <a:ea typeface="Times New Roman" panose="02020603050405020304" pitchFamily="18" charset="0"/>
                        </a:rPr>
                        <a:t>Премахва елемента със зададения ключ от речника и връща стойността му.</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641409238"/>
                  </a:ext>
                </a:extLst>
              </a:tr>
              <a:tr h="203200">
                <a:tc>
                  <a:txBody>
                    <a:bodyPr/>
                    <a:lstStyle/>
                    <a:p>
                      <a:pPr algn="ctr"/>
                      <a:r>
                        <a:rPr lang="en-BG" sz="1200">
                          <a:solidFill>
                            <a:srgbClr val="000000"/>
                          </a:solidFill>
                          <a:effectLst/>
                          <a:latin typeface="Calibri" panose="020F0502020204030204" pitchFamily="34" charset="0"/>
                          <a:ea typeface="Times New Roman" panose="02020603050405020304" pitchFamily="18" charset="0"/>
                        </a:rPr>
                        <a:t>popitem()</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en-BG" sz="1200">
                          <a:solidFill>
                            <a:srgbClr val="000000"/>
                          </a:solidFill>
                          <a:effectLst/>
                          <a:latin typeface="Calibri" panose="020F0502020204030204" pitchFamily="34" charset="0"/>
                          <a:ea typeface="Times New Roman" panose="02020603050405020304" pitchFamily="18" charset="0"/>
                        </a:rPr>
                        <a:t>Премахва последно добавената двойка ключ стойност от речника.</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2574043900"/>
                  </a:ext>
                </a:extLst>
              </a:tr>
              <a:tr h="203200">
                <a:tc>
                  <a:txBody>
                    <a:bodyPr/>
                    <a:lstStyle/>
                    <a:p>
                      <a:pPr algn="ctr"/>
                      <a:r>
                        <a:rPr lang="en-BG" sz="1200">
                          <a:solidFill>
                            <a:srgbClr val="000000"/>
                          </a:solidFill>
                          <a:effectLst/>
                          <a:latin typeface="Calibri" panose="020F0502020204030204" pitchFamily="34" charset="0"/>
                          <a:ea typeface="Times New Roman" panose="02020603050405020304" pitchFamily="18" charset="0"/>
                        </a:rPr>
                        <a:t>setdefault()</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en-BG" sz="1200">
                          <a:solidFill>
                            <a:srgbClr val="000000"/>
                          </a:solidFill>
                          <a:effectLst/>
                          <a:latin typeface="Calibri" panose="020F0502020204030204" pitchFamily="34" charset="0"/>
                          <a:ea typeface="Times New Roman" panose="02020603050405020304" pitchFamily="18" charset="0"/>
                        </a:rPr>
                        <a:t>Връща стойността на зададения ключ. Ако ключът не съществува, го добавя в речника със зададената стойност.</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767150739"/>
                  </a:ext>
                </a:extLst>
              </a:tr>
              <a:tr h="203200">
                <a:tc>
                  <a:txBody>
                    <a:bodyPr/>
                    <a:lstStyle/>
                    <a:p>
                      <a:pPr algn="ctr"/>
                      <a:r>
                        <a:rPr lang="en-BG" sz="1200">
                          <a:solidFill>
                            <a:srgbClr val="000000"/>
                          </a:solidFill>
                          <a:effectLst/>
                          <a:latin typeface="Calibri" panose="020F0502020204030204" pitchFamily="34" charset="0"/>
                          <a:ea typeface="Times New Roman" panose="02020603050405020304" pitchFamily="18" charset="0"/>
                        </a:rPr>
                        <a:t>update()</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en-BG" sz="1200">
                          <a:solidFill>
                            <a:srgbClr val="000000"/>
                          </a:solidFill>
                          <a:effectLst/>
                          <a:latin typeface="Calibri" panose="020F0502020204030204" pitchFamily="34" charset="0"/>
                          <a:ea typeface="Times New Roman" panose="02020603050405020304" pitchFamily="18" charset="0"/>
                        </a:rPr>
                        <a:t>Обновява речника със зададените двойки ключ стойност.</a:t>
                      </a:r>
                      <a:endParaRPr lang="en-BG"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1781557546"/>
                  </a:ext>
                </a:extLst>
              </a:tr>
              <a:tr h="203200">
                <a:tc>
                  <a:txBody>
                    <a:bodyPr/>
                    <a:lstStyle/>
                    <a:p>
                      <a:pPr algn="ctr"/>
                      <a:r>
                        <a:rPr lang="en-BG" sz="1200">
                          <a:solidFill>
                            <a:srgbClr val="000000"/>
                          </a:solidFill>
                          <a:effectLst/>
                          <a:latin typeface="Calibri" panose="020F0502020204030204" pitchFamily="34" charset="0"/>
                          <a:ea typeface="Times New Roman" panose="02020603050405020304" pitchFamily="18" charset="0"/>
                        </a:rPr>
                        <a:t>values()</a:t>
                      </a:r>
                      <a:endParaRPr lang="en-BG"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6C8"/>
                    </a:solidFill>
                  </a:tcPr>
                </a:tc>
                <a:tc>
                  <a:txBody>
                    <a:bodyPr/>
                    <a:lstStyle/>
                    <a:p>
                      <a:r>
                        <a:rPr lang="en-BG" sz="1200" dirty="0">
                          <a:solidFill>
                            <a:srgbClr val="000000"/>
                          </a:solidFill>
                          <a:effectLst/>
                          <a:latin typeface="Calibri" panose="020F0502020204030204" pitchFamily="34" charset="0"/>
                          <a:ea typeface="Times New Roman" panose="02020603050405020304" pitchFamily="18" charset="0"/>
                        </a:rPr>
                        <a:t>Връща списък със всички стойности в речника.</a:t>
                      </a:r>
                      <a:endParaRPr lang="en-BG"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038869054"/>
                  </a:ext>
                </a:extLst>
              </a:tr>
            </a:tbl>
          </a:graphicData>
        </a:graphic>
      </p:graphicFrame>
    </p:spTree>
    <p:extLst>
      <p:ext uri="{BB962C8B-B14F-4D97-AF65-F5344CB8AC3E}">
        <p14:creationId xmlns:p14="http://schemas.microsoft.com/office/powerpoint/2010/main" val="6516912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en-BG" dirty="0">
                <a:latin typeface="Cambria" panose="02040503050406030204" pitchFamily="18" charset="0"/>
              </a:rPr>
              <a:t>З</a:t>
            </a:r>
            <a:r>
              <a:rPr lang="bg-BG" dirty="0" err="1">
                <a:latin typeface="Cambria" panose="02040503050406030204" pitchFamily="18" charset="0"/>
              </a:rPr>
              <a:t>адачи</a:t>
            </a: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sp>
        <p:nvSpPr>
          <p:cNvPr id="6" name="TextBox 5">
            <a:extLst>
              <a:ext uri="{FF2B5EF4-FFF2-40B4-BE49-F238E27FC236}">
                <a16:creationId xmlns:a16="http://schemas.microsoft.com/office/drawing/2014/main" id="{8EA6EC70-ADB4-95C3-A63B-5ED172A8C2AE}"/>
              </a:ext>
            </a:extLst>
          </p:cNvPr>
          <p:cNvSpPr txBox="1"/>
          <p:nvPr/>
        </p:nvSpPr>
        <p:spPr>
          <a:xfrm>
            <a:off x="191344" y="1510824"/>
            <a:ext cx="11313740" cy="4576637"/>
          </a:xfrm>
          <a:prstGeom prst="rect">
            <a:avLst/>
          </a:prstGeom>
          <a:noFill/>
        </p:spPr>
        <p:txBody>
          <a:bodyPr wrap="square">
            <a:spAutoFit/>
          </a:bodyPr>
          <a:lstStyle/>
          <a:p>
            <a:pPr marL="457200" indent="-457200">
              <a:lnSpc>
                <a:spcPct val="107000"/>
              </a:lnSpc>
              <a:spcBef>
                <a:spcPts val="1000"/>
              </a:spcBef>
            </a:pPr>
            <a:r>
              <a:rPr lang="bg-BG" sz="2000" b="1" dirty="0">
                <a:solidFill>
                  <a:srgbClr val="000000"/>
                </a:solidFill>
                <a:effectLst/>
                <a:latin typeface="Cambria" panose="02040503050406030204" pitchFamily="18" charset="0"/>
                <a:ea typeface="SimSun" panose="02010600030101010101" pitchFamily="2" charset="-122"/>
              </a:rPr>
              <a:t>Задача №1 – Четене на книги</a:t>
            </a:r>
            <a:endParaRPr lang="en-BG" sz="2000" b="1" dirty="0">
              <a:solidFill>
                <a:srgbClr val="000000"/>
              </a:solidFill>
              <a:effectLst/>
              <a:latin typeface="Cambria" panose="02040503050406030204" pitchFamily="18" charset="0"/>
              <a:ea typeface="SimSun" panose="02010600030101010101" pitchFamily="2" charset="-122"/>
            </a:endParaRPr>
          </a:p>
          <a:p>
            <a:r>
              <a:rPr lang="bg-BG" sz="1800" dirty="0">
                <a:effectLst/>
                <a:latin typeface="Cambria" panose="02040503050406030204" pitchFamily="18" charset="0"/>
                <a:ea typeface="Times New Roman" panose="02020603050405020304" pitchFamily="18" charset="0"/>
              </a:rPr>
              <a:t>Веси обича да чете книги през свободното си време и взима решение да проследи по колко страници седмично прочита. Тя записва резултатите в един списък. Напишете програма на програмния език </a:t>
            </a:r>
            <a:r>
              <a:rPr lang="bg-BG" sz="1800" dirty="0" err="1">
                <a:effectLst/>
                <a:latin typeface="Cambria" panose="02040503050406030204" pitchFamily="18" charset="0"/>
                <a:ea typeface="Times New Roman" panose="02020603050405020304" pitchFamily="18" charset="0"/>
              </a:rPr>
              <a:t>P</a:t>
            </a:r>
            <a:r>
              <a:rPr lang="en-US" sz="1800" dirty="0" err="1">
                <a:effectLst/>
                <a:latin typeface="Cambria" panose="02040503050406030204" pitchFamily="18" charset="0"/>
                <a:ea typeface="Times New Roman" panose="02020603050405020304" pitchFamily="18" charset="0"/>
              </a:rPr>
              <a:t>ython</a:t>
            </a:r>
            <a:r>
              <a:rPr lang="en-US" sz="1800" dirty="0">
                <a:effectLst/>
                <a:latin typeface="Cambria" panose="02040503050406030204" pitchFamily="18" charset="0"/>
                <a:ea typeface="Times New Roman" panose="02020603050405020304" pitchFamily="18" charset="0"/>
              </a:rPr>
              <a:t>,</a:t>
            </a:r>
            <a:r>
              <a:rPr lang="bg-BG" sz="1800" dirty="0">
                <a:effectLst/>
                <a:latin typeface="Cambria" panose="02040503050406030204" pitchFamily="18" charset="0"/>
                <a:ea typeface="Times New Roman" panose="02020603050405020304" pitchFamily="18" charset="0"/>
              </a:rPr>
              <a:t> която извежда през коя седмица Веси е прочела най-много страници, като се въвеждат в конзолата брой седмици и брой страници, прочетени за всяка една от тях.</a:t>
            </a:r>
            <a:endParaRPr lang="en-BG" sz="1800" dirty="0">
              <a:effectLst/>
              <a:latin typeface="Cambria" panose="02040503050406030204" pitchFamily="18" charset="0"/>
              <a:ea typeface="Times New Roman" panose="02020603050405020304" pitchFamily="18" charset="0"/>
            </a:endParaRPr>
          </a:p>
          <a:p>
            <a:r>
              <a:rPr lang="bg-BG" sz="1800" dirty="0">
                <a:effectLst/>
                <a:latin typeface="Cambria" panose="02040503050406030204" pitchFamily="18" charset="0"/>
                <a:ea typeface="Times New Roman" panose="02020603050405020304" pitchFamily="18" charset="0"/>
              </a:rPr>
              <a:t> </a:t>
            </a:r>
            <a:endParaRPr lang="en-BG" sz="1800" dirty="0">
              <a:effectLst/>
              <a:latin typeface="Cambria" panose="02040503050406030204" pitchFamily="18" charset="0"/>
              <a:ea typeface="Times New Roman" panose="02020603050405020304" pitchFamily="18" charset="0"/>
            </a:endParaRPr>
          </a:p>
          <a:p>
            <a:r>
              <a:rPr lang="bg-BG" sz="1800" dirty="0">
                <a:effectLst/>
                <a:latin typeface="Cambria" panose="02040503050406030204" pitchFamily="18" charset="0"/>
                <a:ea typeface="Times New Roman" panose="02020603050405020304" pitchFamily="18" charset="0"/>
              </a:rPr>
              <a:t>Примерен вход:</a:t>
            </a:r>
            <a:endParaRPr lang="en-BG" sz="1800" dirty="0">
              <a:effectLst/>
              <a:latin typeface="Cambria" panose="02040503050406030204" pitchFamily="18" charset="0"/>
              <a:ea typeface="Times New Roman" panose="02020603050405020304" pitchFamily="18" charset="0"/>
            </a:endParaRPr>
          </a:p>
          <a:p>
            <a:r>
              <a:rPr lang="bg-BG" sz="1800" dirty="0">
                <a:effectLst/>
                <a:latin typeface="Cambria" panose="02040503050406030204" pitchFamily="18" charset="0"/>
                <a:ea typeface="Times New Roman" panose="02020603050405020304" pitchFamily="18" charset="0"/>
              </a:rPr>
              <a:t>5</a:t>
            </a:r>
            <a:endParaRPr lang="en-BG" sz="1800" dirty="0">
              <a:effectLst/>
              <a:latin typeface="Cambria" panose="02040503050406030204" pitchFamily="18" charset="0"/>
              <a:ea typeface="Times New Roman" panose="02020603050405020304" pitchFamily="18" charset="0"/>
            </a:endParaRPr>
          </a:p>
          <a:p>
            <a:r>
              <a:rPr lang="bg-BG" sz="1800" dirty="0">
                <a:effectLst/>
                <a:latin typeface="Cambria" panose="02040503050406030204" pitchFamily="18" charset="0"/>
                <a:ea typeface="Times New Roman" panose="02020603050405020304" pitchFamily="18" charset="0"/>
              </a:rPr>
              <a:t>100</a:t>
            </a:r>
            <a:endParaRPr lang="en-BG" sz="1800" dirty="0">
              <a:effectLst/>
              <a:latin typeface="Cambria" panose="02040503050406030204" pitchFamily="18" charset="0"/>
              <a:ea typeface="Times New Roman" panose="02020603050405020304" pitchFamily="18" charset="0"/>
            </a:endParaRPr>
          </a:p>
          <a:p>
            <a:r>
              <a:rPr lang="bg-BG" sz="1800" dirty="0">
                <a:effectLst/>
                <a:latin typeface="Cambria" panose="02040503050406030204" pitchFamily="18" charset="0"/>
                <a:ea typeface="Times New Roman" panose="02020603050405020304" pitchFamily="18" charset="0"/>
              </a:rPr>
              <a:t>110</a:t>
            </a:r>
            <a:endParaRPr lang="en-BG" sz="1800" dirty="0">
              <a:effectLst/>
              <a:latin typeface="Cambria" panose="02040503050406030204" pitchFamily="18" charset="0"/>
              <a:ea typeface="Times New Roman" panose="02020603050405020304" pitchFamily="18" charset="0"/>
            </a:endParaRPr>
          </a:p>
          <a:p>
            <a:r>
              <a:rPr lang="bg-BG" sz="1800" dirty="0">
                <a:effectLst/>
                <a:latin typeface="Cambria" panose="02040503050406030204" pitchFamily="18" charset="0"/>
                <a:ea typeface="Times New Roman" panose="02020603050405020304" pitchFamily="18" charset="0"/>
              </a:rPr>
              <a:t>120</a:t>
            </a:r>
            <a:endParaRPr lang="en-BG" sz="1800" dirty="0">
              <a:effectLst/>
              <a:latin typeface="Cambria" panose="02040503050406030204" pitchFamily="18" charset="0"/>
              <a:ea typeface="Times New Roman" panose="02020603050405020304" pitchFamily="18" charset="0"/>
            </a:endParaRPr>
          </a:p>
          <a:p>
            <a:r>
              <a:rPr lang="bg-BG" sz="1800" dirty="0">
                <a:effectLst/>
                <a:latin typeface="Cambria" panose="02040503050406030204" pitchFamily="18" charset="0"/>
                <a:ea typeface="Times New Roman" panose="02020603050405020304" pitchFamily="18" charset="0"/>
              </a:rPr>
              <a:t>105</a:t>
            </a:r>
            <a:endParaRPr lang="en-BG" sz="1800" dirty="0">
              <a:effectLst/>
              <a:latin typeface="Cambria" panose="02040503050406030204" pitchFamily="18" charset="0"/>
              <a:ea typeface="Times New Roman" panose="02020603050405020304" pitchFamily="18" charset="0"/>
            </a:endParaRPr>
          </a:p>
          <a:p>
            <a:r>
              <a:rPr lang="bg-BG" sz="1800" dirty="0">
                <a:effectLst/>
                <a:latin typeface="Cambria" panose="02040503050406030204" pitchFamily="18" charset="0"/>
                <a:ea typeface="Times New Roman" panose="02020603050405020304" pitchFamily="18" charset="0"/>
              </a:rPr>
              <a:t>113</a:t>
            </a:r>
            <a:endParaRPr lang="en-BG" sz="1800" dirty="0">
              <a:effectLst/>
              <a:latin typeface="Cambria" panose="02040503050406030204" pitchFamily="18" charset="0"/>
              <a:ea typeface="Times New Roman" panose="02020603050405020304" pitchFamily="18" charset="0"/>
            </a:endParaRPr>
          </a:p>
          <a:p>
            <a:r>
              <a:rPr lang="bg-BG" sz="1800" dirty="0">
                <a:effectLst/>
                <a:latin typeface="Cambria" panose="02040503050406030204" pitchFamily="18" charset="0"/>
                <a:ea typeface="Times New Roman" panose="02020603050405020304" pitchFamily="18" charset="0"/>
              </a:rPr>
              <a:t> </a:t>
            </a:r>
            <a:endParaRPr lang="en-BG" sz="1800" dirty="0">
              <a:effectLst/>
              <a:latin typeface="Cambria" panose="02040503050406030204" pitchFamily="18" charset="0"/>
              <a:ea typeface="Times New Roman" panose="02020603050405020304" pitchFamily="18" charset="0"/>
            </a:endParaRPr>
          </a:p>
          <a:p>
            <a:r>
              <a:rPr lang="bg-BG" sz="1800" dirty="0">
                <a:effectLst/>
                <a:latin typeface="Cambria" panose="02040503050406030204" pitchFamily="18" charset="0"/>
                <a:ea typeface="Times New Roman" panose="02020603050405020304" pitchFamily="18" charset="0"/>
              </a:rPr>
              <a:t>Примерен изход:</a:t>
            </a:r>
            <a:endParaRPr lang="en-BG" sz="1800" dirty="0">
              <a:effectLst/>
              <a:latin typeface="Cambria" panose="02040503050406030204" pitchFamily="18" charset="0"/>
              <a:ea typeface="Times New Roman" panose="02020603050405020304" pitchFamily="18" charset="0"/>
            </a:endParaRPr>
          </a:p>
          <a:p>
            <a:r>
              <a:rPr lang="bg-BG" sz="1800" dirty="0">
                <a:effectLst/>
                <a:latin typeface="Cambria" panose="02040503050406030204" pitchFamily="18" charset="0"/>
                <a:ea typeface="Times New Roman" panose="02020603050405020304" pitchFamily="18" charset="0"/>
              </a:rPr>
              <a:t>През 3. седмица Веси е прочела най-много страници (120). </a:t>
            </a:r>
            <a:endParaRPr lang="en-BG" sz="1800" dirty="0">
              <a:effectLst/>
              <a:latin typeface="Cambria" panose="020405030504060302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DB5556F2-FD02-1EF0-607B-51895D04BA55}"/>
              </a:ext>
            </a:extLst>
          </p:cNvPr>
          <p:cNvPicPr>
            <a:picLocks noChangeAspect="1"/>
          </p:cNvPicPr>
          <p:nvPr/>
        </p:nvPicPr>
        <p:blipFill>
          <a:blip r:embed="rId3"/>
          <a:stretch>
            <a:fillRect/>
          </a:stretch>
        </p:blipFill>
        <p:spPr>
          <a:xfrm>
            <a:off x="4151784" y="3284984"/>
            <a:ext cx="7353300" cy="2298700"/>
          </a:xfrm>
          <a:prstGeom prst="rect">
            <a:avLst/>
          </a:prstGeom>
        </p:spPr>
      </p:pic>
    </p:spTree>
    <p:extLst>
      <p:ext uri="{BB962C8B-B14F-4D97-AF65-F5344CB8AC3E}">
        <p14:creationId xmlns:p14="http://schemas.microsoft.com/office/powerpoint/2010/main" val="35585497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en-BG" dirty="0">
                <a:latin typeface="Cambria" panose="02040503050406030204" pitchFamily="18" charset="0"/>
              </a:rPr>
              <a:t>З</a:t>
            </a:r>
            <a:r>
              <a:rPr lang="bg-BG" dirty="0" err="1">
                <a:latin typeface="Cambria" panose="02040503050406030204" pitchFamily="18" charset="0"/>
              </a:rPr>
              <a:t>адачи</a:t>
            </a: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sp>
        <p:nvSpPr>
          <p:cNvPr id="6" name="TextBox 5">
            <a:extLst>
              <a:ext uri="{FF2B5EF4-FFF2-40B4-BE49-F238E27FC236}">
                <a16:creationId xmlns:a16="http://schemas.microsoft.com/office/drawing/2014/main" id="{F8E3890F-ACD3-F06B-91E8-3C29B8A914B5}"/>
              </a:ext>
            </a:extLst>
          </p:cNvPr>
          <p:cNvSpPr txBox="1"/>
          <p:nvPr/>
        </p:nvSpPr>
        <p:spPr>
          <a:xfrm>
            <a:off x="0" y="1700808"/>
            <a:ext cx="6096000" cy="4074962"/>
          </a:xfrm>
          <a:prstGeom prst="rect">
            <a:avLst/>
          </a:prstGeom>
          <a:noFill/>
        </p:spPr>
        <p:txBody>
          <a:bodyPr wrap="square">
            <a:spAutoFit/>
          </a:bodyPr>
          <a:lstStyle/>
          <a:p>
            <a:pPr marL="457200" indent="-457200">
              <a:lnSpc>
                <a:spcPct val="107000"/>
              </a:lnSpc>
              <a:spcBef>
                <a:spcPts val="1000"/>
              </a:spcBef>
            </a:pPr>
            <a:r>
              <a:rPr lang="bg-BG" sz="2000" b="1" dirty="0">
                <a:solidFill>
                  <a:srgbClr val="000000"/>
                </a:solidFill>
                <a:effectLst/>
                <a:latin typeface="Cambria" panose="02040503050406030204" pitchFamily="18" charset="0"/>
                <a:ea typeface="SimSun" panose="02010600030101010101" pitchFamily="2" charset="-122"/>
                <a:cs typeface="Times New Roman" panose="02020603050405020304" pitchFamily="18" charset="0"/>
              </a:rPr>
              <a:t>Задача №2 – Конвертиране от един тип данни в друг</a:t>
            </a:r>
            <a:endParaRPr lang="en-BG" sz="2000" b="1" dirty="0">
              <a:solidFill>
                <a:srgbClr val="000000"/>
              </a:solidFill>
              <a:effectLst/>
              <a:latin typeface="Cambria" panose="02040503050406030204" pitchFamily="18" charset="0"/>
              <a:ea typeface="SimSun" panose="02010600030101010101" pitchFamily="2" charset="-122"/>
              <a:cs typeface="Times New Roman" panose="02020603050405020304" pitchFamily="18" charset="0"/>
            </a:endParaRPr>
          </a:p>
          <a:p>
            <a:r>
              <a:rPr lang="bg-BG" sz="1800" dirty="0">
                <a:effectLst/>
                <a:latin typeface="Cambria" panose="02040503050406030204" pitchFamily="18" charset="0"/>
                <a:ea typeface="Times New Roman" panose="02020603050405020304" pitchFamily="18" charset="0"/>
              </a:rPr>
              <a:t>Напишете програма на програмния език </a:t>
            </a:r>
            <a:r>
              <a:rPr lang="en-US" sz="1800" dirty="0">
                <a:effectLst/>
                <a:latin typeface="Cambria" panose="02040503050406030204" pitchFamily="18" charset="0"/>
                <a:ea typeface="Times New Roman" panose="02020603050405020304" pitchFamily="18" charset="0"/>
              </a:rPr>
              <a:t>Python, </a:t>
            </a:r>
            <a:r>
              <a:rPr lang="en-US" sz="1800" dirty="0" err="1">
                <a:effectLst/>
                <a:latin typeface="Cambria" panose="02040503050406030204" pitchFamily="18" charset="0"/>
                <a:ea typeface="Times New Roman" panose="02020603050405020304" pitchFamily="18" charset="0"/>
              </a:rPr>
              <a:t>к</a:t>
            </a:r>
            <a:r>
              <a:rPr lang="bg-BG" sz="1800" dirty="0" err="1">
                <a:effectLst/>
                <a:latin typeface="Cambria" panose="02040503050406030204" pitchFamily="18" charset="0"/>
                <a:ea typeface="Times New Roman" panose="02020603050405020304" pitchFamily="18" charset="0"/>
              </a:rPr>
              <a:t>оято</a:t>
            </a:r>
            <a:r>
              <a:rPr lang="bg-BG" sz="1800" dirty="0">
                <a:effectLst/>
                <a:latin typeface="Cambria" panose="02040503050406030204" pitchFamily="18" charset="0"/>
                <a:ea typeface="Times New Roman" panose="02020603050405020304" pitchFamily="18" charset="0"/>
              </a:rPr>
              <a:t> конвертира списък от списъци от два елемента в речник, като първият елемент в подсписъците е ключът, а вторият – стойността на речника.</a:t>
            </a:r>
            <a:endParaRPr lang="en-BG" sz="1800" dirty="0">
              <a:effectLst/>
              <a:latin typeface="Cambria" panose="02040503050406030204" pitchFamily="18" charset="0"/>
              <a:ea typeface="Times New Roman" panose="02020603050405020304" pitchFamily="18" charset="0"/>
            </a:endParaRPr>
          </a:p>
          <a:p>
            <a:r>
              <a:rPr lang="bg-BG" sz="1800" dirty="0">
                <a:effectLst/>
                <a:latin typeface="Cambria" panose="02040503050406030204" pitchFamily="18" charset="0"/>
                <a:ea typeface="Times New Roman" panose="02020603050405020304" pitchFamily="18" charset="0"/>
              </a:rPr>
              <a:t> </a:t>
            </a:r>
            <a:endParaRPr lang="en-BG" sz="1800" dirty="0">
              <a:effectLst/>
              <a:latin typeface="Cambria" panose="02040503050406030204" pitchFamily="18" charset="0"/>
              <a:ea typeface="Times New Roman" panose="02020603050405020304" pitchFamily="18" charset="0"/>
            </a:endParaRPr>
          </a:p>
          <a:p>
            <a:r>
              <a:rPr lang="bg-BG" sz="1800" dirty="0">
                <a:effectLst/>
                <a:latin typeface="Cambria" panose="02040503050406030204" pitchFamily="18" charset="0"/>
                <a:ea typeface="Times New Roman" panose="02020603050405020304" pitchFamily="18" charset="0"/>
              </a:rPr>
              <a:t>Примерен вход:</a:t>
            </a:r>
            <a:endParaRPr lang="en-BG" sz="1800" dirty="0">
              <a:effectLst/>
              <a:latin typeface="Cambria" panose="02040503050406030204" pitchFamily="18" charset="0"/>
              <a:ea typeface="Times New Roman" panose="02020603050405020304" pitchFamily="18" charset="0"/>
            </a:endParaRPr>
          </a:p>
          <a:p>
            <a:r>
              <a:rPr lang="bg-BG" sz="1800" dirty="0">
                <a:effectLst/>
                <a:latin typeface="Cambria" panose="02040503050406030204" pitchFamily="18" charset="0"/>
                <a:ea typeface="Times New Roman" panose="02020603050405020304" pitchFamily="18" charset="0"/>
              </a:rPr>
              <a:t>[['1', 'Austin </a:t>
            </a:r>
            <a:r>
              <a:rPr lang="bg-BG" sz="1800" dirty="0" err="1">
                <a:effectLst/>
                <a:latin typeface="Cambria" panose="02040503050406030204" pitchFamily="18" charset="0"/>
                <a:ea typeface="Times New Roman" panose="02020603050405020304" pitchFamily="18" charset="0"/>
              </a:rPr>
              <a:t>Little</a:t>
            </a:r>
            <a:r>
              <a:rPr lang="bg-BG" sz="1800" dirty="0">
                <a:effectLst/>
                <a:latin typeface="Cambria" panose="02040503050406030204" pitchFamily="18" charset="0"/>
                <a:ea typeface="Times New Roman" panose="02020603050405020304" pitchFamily="18" charset="0"/>
              </a:rPr>
              <a:t>'], ['2', '</a:t>
            </a:r>
            <a:r>
              <a:rPr lang="bg-BG" sz="1800" dirty="0" err="1">
                <a:effectLst/>
                <a:latin typeface="Cambria" panose="02040503050406030204" pitchFamily="18" charset="0"/>
                <a:ea typeface="Times New Roman" panose="02020603050405020304" pitchFamily="18" charset="0"/>
              </a:rPr>
              <a:t>Natasha</a:t>
            </a:r>
            <a:r>
              <a:rPr lang="bg-BG" sz="1800" dirty="0">
                <a:effectLst/>
                <a:latin typeface="Cambria" panose="02040503050406030204" pitchFamily="18" charset="0"/>
                <a:ea typeface="Times New Roman" panose="02020603050405020304" pitchFamily="18" charset="0"/>
              </a:rPr>
              <a:t> </a:t>
            </a:r>
            <a:r>
              <a:rPr lang="bg-BG" sz="1800" dirty="0" err="1">
                <a:effectLst/>
                <a:latin typeface="Cambria" panose="02040503050406030204" pitchFamily="18" charset="0"/>
                <a:ea typeface="Times New Roman" panose="02020603050405020304" pitchFamily="18" charset="0"/>
              </a:rPr>
              <a:t>Howard</a:t>
            </a:r>
            <a:r>
              <a:rPr lang="bg-BG" sz="1800" dirty="0">
                <a:effectLst/>
                <a:latin typeface="Cambria" panose="02040503050406030204" pitchFamily="18" charset="0"/>
                <a:ea typeface="Times New Roman" panose="02020603050405020304" pitchFamily="18" charset="0"/>
              </a:rPr>
              <a:t>'], ['3', '</a:t>
            </a:r>
            <a:r>
              <a:rPr lang="bg-BG" sz="1800" dirty="0" err="1">
                <a:effectLst/>
                <a:latin typeface="Cambria" panose="02040503050406030204" pitchFamily="18" charset="0"/>
                <a:ea typeface="Times New Roman" panose="02020603050405020304" pitchFamily="18" charset="0"/>
              </a:rPr>
              <a:t>Alfred</a:t>
            </a:r>
            <a:r>
              <a:rPr lang="bg-BG" sz="1800" dirty="0">
                <a:effectLst/>
                <a:latin typeface="Cambria" panose="02040503050406030204" pitchFamily="18" charset="0"/>
                <a:ea typeface="Times New Roman" panose="02020603050405020304" pitchFamily="18" charset="0"/>
              </a:rPr>
              <a:t> </a:t>
            </a:r>
            <a:r>
              <a:rPr lang="bg-BG" sz="1800" dirty="0" err="1">
                <a:effectLst/>
                <a:latin typeface="Cambria" panose="02040503050406030204" pitchFamily="18" charset="0"/>
                <a:ea typeface="Times New Roman" panose="02020603050405020304" pitchFamily="18" charset="0"/>
              </a:rPr>
              <a:t>Mullins</a:t>
            </a:r>
            <a:r>
              <a:rPr lang="bg-BG" sz="1800" dirty="0">
                <a:effectLst/>
                <a:latin typeface="Cambria" panose="02040503050406030204" pitchFamily="18" charset="0"/>
                <a:ea typeface="Times New Roman" panose="02020603050405020304" pitchFamily="18" charset="0"/>
              </a:rPr>
              <a:t>'], ['4', '</a:t>
            </a:r>
            <a:r>
              <a:rPr lang="bg-BG" sz="1800" dirty="0" err="1">
                <a:effectLst/>
                <a:latin typeface="Cambria" panose="02040503050406030204" pitchFamily="18" charset="0"/>
                <a:ea typeface="Times New Roman" panose="02020603050405020304" pitchFamily="18" charset="0"/>
              </a:rPr>
              <a:t>Jamie</a:t>
            </a:r>
            <a:r>
              <a:rPr lang="bg-BG" sz="1800" dirty="0">
                <a:effectLst/>
                <a:latin typeface="Cambria" panose="02040503050406030204" pitchFamily="18" charset="0"/>
                <a:ea typeface="Times New Roman" panose="02020603050405020304" pitchFamily="18" charset="0"/>
              </a:rPr>
              <a:t> </a:t>
            </a:r>
            <a:r>
              <a:rPr lang="bg-BG" sz="1800" dirty="0" err="1">
                <a:effectLst/>
                <a:latin typeface="Cambria" panose="02040503050406030204" pitchFamily="18" charset="0"/>
                <a:ea typeface="Times New Roman" panose="02020603050405020304" pitchFamily="18" charset="0"/>
              </a:rPr>
              <a:t>Rowe</a:t>
            </a:r>
            <a:r>
              <a:rPr lang="bg-BG" sz="1800" dirty="0">
                <a:effectLst/>
                <a:latin typeface="Cambria" panose="02040503050406030204" pitchFamily="18" charset="0"/>
                <a:ea typeface="Times New Roman" panose="02020603050405020304" pitchFamily="18" charset="0"/>
              </a:rPr>
              <a:t>']]</a:t>
            </a:r>
            <a:endParaRPr lang="en-BG" sz="1800" dirty="0">
              <a:effectLst/>
              <a:latin typeface="Cambria" panose="02040503050406030204" pitchFamily="18" charset="0"/>
              <a:ea typeface="Times New Roman" panose="02020603050405020304" pitchFamily="18" charset="0"/>
            </a:endParaRPr>
          </a:p>
          <a:p>
            <a:r>
              <a:rPr lang="bg-BG" sz="1800" dirty="0">
                <a:effectLst/>
                <a:latin typeface="Cambria" panose="02040503050406030204" pitchFamily="18" charset="0"/>
                <a:ea typeface="Times New Roman" panose="02020603050405020304" pitchFamily="18" charset="0"/>
              </a:rPr>
              <a:t> </a:t>
            </a:r>
            <a:endParaRPr lang="en-BG" sz="1800" dirty="0">
              <a:effectLst/>
              <a:latin typeface="Cambria" panose="02040503050406030204" pitchFamily="18" charset="0"/>
              <a:ea typeface="Times New Roman" panose="02020603050405020304" pitchFamily="18" charset="0"/>
            </a:endParaRPr>
          </a:p>
          <a:p>
            <a:r>
              <a:rPr lang="bg-BG" sz="1800" dirty="0">
                <a:effectLst/>
                <a:latin typeface="Cambria" panose="02040503050406030204" pitchFamily="18" charset="0"/>
                <a:ea typeface="Times New Roman" panose="02020603050405020304" pitchFamily="18" charset="0"/>
              </a:rPr>
              <a:t>Примерен изход:</a:t>
            </a:r>
            <a:endParaRPr lang="en-BG" sz="1800" dirty="0">
              <a:effectLst/>
              <a:latin typeface="Cambria" panose="02040503050406030204" pitchFamily="18" charset="0"/>
              <a:ea typeface="Times New Roman" panose="02020603050405020304" pitchFamily="18" charset="0"/>
            </a:endParaRPr>
          </a:p>
          <a:p>
            <a:r>
              <a:rPr lang="bg-BG" sz="1800" dirty="0">
                <a:effectLst/>
                <a:latin typeface="Cambria" panose="02040503050406030204" pitchFamily="18" charset="0"/>
                <a:ea typeface="Times New Roman" panose="02020603050405020304" pitchFamily="18" charset="0"/>
              </a:rPr>
              <a:t>{'1': 'Austin </a:t>
            </a:r>
            <a:r>
              <a:rPr lang="bg-BG" sz="1800" dirty="0" err="1">
                <a:effectLst/>
                <a:latin typeface="Cambria" panose="02040503050406030204" pitchFamily="18" charset="0"/>
                <a:ea typeface="Times New Roman" panose="02020603050405020304" pitchFamily="18" charset="0"/>
              </a:rPr>
              <a:t>Little</a:t>
            </a:r>
            <a:r>
              <a:rPr lang="bg-BG" sz="1800" dirty="0">
                <a:effectLst/>
                <a:latin typeface="Cambria" panose="02040503050406030204" pitchFamily="18" charset="0"/>
                <a:ea typeface="Times New Roman" panose="02020603050405020304" pitchFamily="18" charset="0"/>
              </a:rPr>
              <a:t>', '2': '</a:t>
            </a:r>
            <a:r>
              <a:rPr lang="bg-BG" sz="1800" dirty="0" err="1">
                <a:effectLst/>
                <a:latin typeface="Cambria" panose="02040503050406030204" pitchFamily="18" charset="0"/>
                <a:ea typeface="Times New Roman" panose="02020603050405020304" pitchFamily="18" charset="0"/>
              </a:rPr>
              <a:t>Natasha</a:t>
            </a:r>
            <a:r>
              <a:rPr lang="bg-BG" sz="1800" dirty="0">
                <a:effectLst/>
                <a:latin typeface="Cambria" panose="02040503050406030204" pitchFamily="18" charset="0"/>
                <a:ea typeface="Times New Roman" panose="02020603050405020304" pitchFamily="18" charset="0"/>
              </a:rPr>
              <a:t> </a:t>
            </a:r>
            <a:r>
              <a:rPr lang="bg-BG" sz="1800" dirty="0" err="1">
                <a:effectLst/>
                <a:latin typeface="Cambria" panose="02040503050406030204" pitchFamily="18" charset="0"/>
                <a:ea typeface="Times New Roman" panose="02020603050405020304" pitchFamily="18" charset="0"/>
              </a:rPr>
              <a:t>Howard</a:t>
            </a:r>
            <a:r>
              <a:rPr lang="bg-BG" sz="1800" dirty="0">
                <a:effectLst/>
                <a:latin typeface="Cambria" panose="02040503050406030204" pitchFamily="18" charset="0"/>
                <a:ea typeface="Times New Roman" panose="02020603050405020304" pitchFamily="18" charset="0"/>
              </a:rPr>
              <a:t>', '3': '</a:t>
            </a:r>
            <a:r>
              <a:rPr lang="bg-BG" sz="1800" dirty="0" err="1">
                <a:effectLst/>
                <a:latin typeface="Cambria" panose="02040503050406030204" pitchFamily="18" charset="0"/>
                <a:ea typeface="Times New Roman" panose="02020603050405020304" pitchFamily="18" charset="0"/>
              </a:rPr>
              <a:t>Alfred</a:t>
            </a:r>
            <a:r>
              <a:rPr lang="bg-BG" sz="1800" dirty="0">
                <a:effectLst/>
                <a:latin typeface="Cambria" panose="02040503050406030204" pitchFamily="18" charset="0"/>
                <a:ea typeface="Times New Roman" panose="02020603050405020304" pitchFamily="18" charset="0"/>
              </a:rPr>
              <a:t> </a:t>
            </a:r>
            <a:r>
              <a:rPr lang="bg-BG" sz="1800" dirty="0" err="1">
                <a:effectLst/>
                <a:latin typeface="Cambria" panose="02040503050406030204" pitchFamily="18" charset="0"/>
                <a:ea typeface="Times New Roman" panose="02020603050405020304" pitchFamily="18" charset="0"/>
              </a:rPr>
              <a:t>Mullins</a:t>
            </a:r>
            <a:r>
              <a:rPr lang="bg-BG" sz="1800" dirty="0">
                <a:effectLst/>
                <a:latin typeface="Cambria" panose="02040503050406030204" pitchFamily="18" charset="0"/>
                <a:ea typeface="Times New Roman" panose="02020603050405020304" pitchFamily="18" charset="0"/>
              </a:rPr>
              <a:t>', '4': '</a:t>
            </a:r>
            <a:r>
              <a:rPr lang="bg-BG" sz="1800" dirty="0" err="1">
                <a:effectLst/>
                <a:latin typeface="Cambria" panose="02040503050406030204" pitchFamily="18" charset="0"/>
                <a:ea typeface="Times New Roman" panose="02020603050405020304" pitchFamily="18" charset="0"/>
              </a:rPr>
              <a:t>Jamie</a:t>
            </a:r>
            <a:r>
              <a:rPr lang="bg-BG" sz="1800" dirty="0">
                <a:effectLst/>
                <a:latin typeface="Cambria" panose="02040503050406030204" pitchFamily="18" charset="0"/>
                <a:ea typeface="Times New Roman" panose="02020603050405020304" pitchFamily="18" charset="0"/>
              </a:rPr>
              <a:t> </a:t>
            </a:r>
            <a:r>
              <a:rPr lang="bg-BG" sz="1800" dirty="0" err="1">
                <a:effectLst/>
                <a:latin typeface="Cambria" panose="02040503050406030204" pitchFamily="18" charset="0"/>
                <a:ea typeface="Times New Roman" panose="02020603050405020304" pitchFamily="18" charset="0"/>
              </a:rPr>
              <a:t>Rowe</a:t>
            </a:r>
            <a:r>
              <a:rPr lang="bg-BG" sz="1800" dirty="0">
                <a:effectLst/>
                <a:latin typeface="Cambria" panose="02040503050406030204" pitchFamily="18" charset="0"/>
                <a:ea typeface="Times New Roman" panose="02020603050405020304" pitchFamily="18" charset="0"/>
              </a:rPr>
              <a:t>'}</a:t>
            </a:r>
            <a:endParaRPr lang="en-BG" sz="1800" dirty="0">
              <a:effectLst/>
              <a:latin typeface="Cambria" panose="020405030504060302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2A5BB894-8C1A-DD0B-F9E3-BBF42C133EB7}"/>
              </a:ext>
            </a:extLst>
          </p:cNvPr>
          <p:cNvPicPr>
            <a:picLocks noChangeAspect="1"/>
          </p:cNvPicPr>
          <p:nvPr/>
        </p:nvPicPr>
        <p:blipFill>
          <a:blip r:embed="rId3"/>
          <a:stretch>
            <a:fillRect/>
          </a:stretch>
        </p:blipFill>
        <p:spPr>
          <a:xfrm>
            <a:off x="6019800" y="1974850"/>
            <a:ext cx="6172200" cy="2908300"/>
          </a:xfrm>
          <a:prstGeom prst="rect">
            <a:avLst/>
          </a:prstGeom>
        </p:spPr>
      </p:pic>
    </p:spTree>
    <p:extLst>
      <p:ext uri="{BB962C8B-B14F-4D97-AF65-F5344CB8AC3E}">
        <p14:creationId xmlns:p14="http://schemas.microsoft.com/office/powerpoint/2010/main" val="596549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grpSp>
        <p:nvGrpSpPr>
          <p:cNvPr id="9" name="Group 8">
            <a:extLst>
              <a:ext uri="{FF2B5EF4-FFF2-40B4-BE49-F238E27FC236}">
                <a16:creationId xmlns:a16="http://schemas.microsoft.com/office/drawing/2014/main" id="{A0348BD8-9539-AAD5-62ED-3810038390C8}"/>
              </a:ext>
            </a:extLst>
          </p:cNvPr>
          <p:cNvGrpSpPr/>
          <p:nvPr/>
        </p:nvGrpSpPr>
        <p:grpSpPr>
          <a:xfrm>
            <a:off x="4295800" y="553389"/>
            <a:ext cx="7199727" cy="5506131"/>
            <a:chOff x="4295800" y="620688"/>
            <a:chExt cx="7199727" cy="5506131"/>
          </a:xfrm>
        </p:grpSpPr>
        <p:pic>
          <p:nvPicPr>
            <p:cNvPr id="7" name="Picture 6">
              <a:extLst>
                <a:ext uri="{FF2B5EF4-FFF2-40B4-BE49-F238E27FC236}">
                  <a16:creationId xmlns:a16="http://schemas.microsoft.com/office/drawing/2014/main" id="{14E0B300-23F3-16BE-6B62-C799EB7A7FD9}"/>
                </a:ext>
              </a:extLst>
            </p:cNvPr>
            <p:cNvPicPr>
              <a:picLocks noChangeAspect="1"/>
            </p:cNvPicPr>
            <p:nvPr/>
          </p:nvPicPr>
          <p:blipFill>
            <a:blip r:embed="rId3"/>
            <a:stretch>
              <a:fillRect/>
            </a:stretch>
          </p:blipFill>
          <p:spPr>
            <a:xfrm>
              <a:off x="4381200" y="731181"/>
              <a:ext cx="7114327" cy="5395638"/>
            </a:xfrm>
            <a:prstGeom prst="rect">
              <a:avLst/>
            </a:prstGeom>
          </p:spPr>
        </p:pic>
        <p:sp>
          <p:nvSpPr>
            <p:cNvPr id="8" name="Rectangle 7">
              <a:extLst>
                <a:ext uri="{FF2B5EF4-FFF2-40B4-BE49-F238E27FC236}">
                  <a16:creationId xmlns:a16="http://schemas.microsoft.com/office/drawing/2014/main" id="{7CEE9D76-4992-48B7-A391-73472D324659}"/>
                </a:ext>
              </a:extLst>
            </p:cNvPr>
            <p:cNvSpPr/>
            <p:nvPr/>
          </p:nvSpPr>
          <p:spPr>
            <a:xfrm>
              <a:off x="4295800" y="620688"/>
              <a:ext cx="4608512" cy="26642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G"/>
            </a:p>
          </p:txBody>
        </p:sp>
      </p:grpSp>
      <p:sp>
        <p:nvSpPr>
          <p:cNvPr id="6" name="TextBox 5">
            <a:extLst>
              <a:ext uri="{FF2B5EF4-FFF2-40B4-BE49-F238E27FC236}">
                <a16:creationId xmlns:a16="http://schemas.microsoft.com/office/drawing/2014/main" id="{A50FCE8F-FA03-DC42-FC14-14D219B7FEAC}"/>
              </a:ext>
            </a:extLst>
          </p:cNvPr>
          <p:cNvSpPr txBox="1"/>
          <p:nvPr/>
        </p:nvSpPr>
        <p:spPr>
          <a:xfrm>
            <a:off x="221724" y="1105871"/>
            <a:ext cx="4261865" cy="5182957"/>
          </a:xfrm>
          <a:prstGeom prst="rect">
            <a:avLst/>
          </a:prstGeom>
          <a:noFill/>
        </p:spPr>
        <p:txBody>
          <a:bodyPr wrap="square">
            <a:spAutoFit/>
          </a:bodyPr>
          <a:lstStyle/>
          <a:p>
            <a:pPr marL="457200" indent="-457200">
              <a:lnSpc>
                <a:spcPct val="107000"/>
              </a:lnSpc>
              <a:spcBef>
                <a:spcPts val="1000"/>
              </a:spcBef>
            </a:pPr>
            <a:r>
              <a:rPr lang="bg-BG" sz="2000" b="1" dirty="0">
                <a:solidFill>
                  <a:srgbClr val="000000"/>
                </a:solidFill>
                <a:effectLst/>
                <a:latin typeface="Cambria" panose="02040503050406030204" pitchFamily="18" charset="0"/>
                <a:ea typeface="SimSun" panose="02010600030101010101" pitchFamily="2" charset="-122"/>
                <a:cs typeface="Times New Roman" panose="02020603050405020304" pitchFamily="18" charset="0"/>
              </a:rPr>
              <a:t>Задача №3 – Събиране на стойности</a:t>
            </a:r>
            <a:endParaRPr lang="en-BG" sz="2000" b="1" dirty="0">
              <a:solidFill>
                <a:srgbClr val="000000"/>
              </a:solidFill>
              <a:effectLst/>
              <a:latin typeface="Cambria" panose="02040503050406030204" pitchFamily="18" charset="0"/>
              <a:ea typeface="SimSun" panose="02010600030101010101" pitchFamily="2" charset="-122"/>
              <a:cs typeface="Times New Roman" panose="02020603050405020304" pitchFamily="18" charset="0"/>
            </a:endParaRPr>
          </a:p>
          <a:p>
            <a:r>
              <a:rPr lang="bg-BG" sz="1800" dirty="0">
                <a:effectLst/>
                <a:latin typeface="Cambria" panose="02040503050406030204" pitchFamily="18" charset="0"/>
                <a:ea typeface="Times New Roman" panose="02020603050405020304" pitchFamily="18" charset="0"/>
              </a:rPr>
              <a:t>Двама служители записват броя на дадена стока, която постъпва в склада. В края на деня те трябва да съберат информацията на едно място, като при стоката, носеща едно и също наименование, трябва да съберат бройката ѝ, записана при единия и другия служител. Създайте програма на програмния език </a:t>
            </a:r>
            <a:r>
              <a:rPr lang="en-US" sz="1800" dirty="0">
                <a:effectLst/>
                <a:latin typeface="Cambria" panose="02040503050406030204" pitchFamily="18" charset="0"/>
                <a:ea typeface="Times New Roman" panose="02020603050405020304" pitchFamily="18" charset="0"/>
              </a:rPr>
              <a:t>Python</a:t>
            </a:r>
            <a:r>
              <a:rPr lang="bg-BG" sz="1800" dirty="0">
                <a:effectLst/>
                <a:latin typeface="Cambria" panose="02040503050406030204" pitchFamily="18" charset="0"/>
                <a:ea typeface="Times New Roman" panose="02020603050405020304" pitchFamily="18" charset="0"/>
              </a:rPr>
              <a:t>, която приема като входни стойности броя на видовете стоки за всеки служител, данните, написани от работниците, където видът стока е ключът, а нейният брой – стойността му. В конзолата трябва да се изведе речник с видовете стоки и техния брой.</a:t>
            </a:r>
            <a:endParaRPr lang="en-BG" sz="1800" dirty="0">
              <a:effectLst/>
              <a:latin typeface="Cambria" panose="02040503050406030204" pitchFamily="18" charset="0"/>
              <a:ea typeface="Times New Roman" panose="02020603050405020304" pitchFamily="18" charset="0"/>
            </a:endParaRPr>
          </a:p>
        </p:txBody>
      </p:sp>
      <p:sp>
        <p:nvSpPr>
          <p:cNvPr id="10" name="Folded Corner 9">
            <a:extLst>
              <a:ext uri="{FF2B5EF4-FFF2-40B4-BE49-F238E27FC236}">
                <a16:creationId xmlns:a16="http://schemas.microsoft.com/office/drawing/2014/main" id="{9C86EB41-7C8C-1D85-4F7E-B3FE385D13A2}"/>
              </a:ext>
            </a:extLst>
          </p:cNvPr>
          <p:cNvSpPr/>
          <p:nvPr/>
        </p:nvSpPr>
        <p:spPr>
          <a:xfrm>
            <a:off x="4943872" y="1196752"/>
            <a:ext cx="3600400" cy="1800200"/>
          </a:xfrm>
          <a:prstGeom prst="foldedCorner">
            <a:avLst/>
          </a:prstGeom>
          <a:solidFill>
            <a:srgbClr val="71AD47"/>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bg-BG" dirty="0"/>
              <a:t>Можете да измислите своя база данни, която да въведете в конзолата.</a:t>
            </a:r>
            <a:endParaRPr lang="en-BG" dirty="0"/>
          </a:p>
        </p:txBody>
      </p:sp>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a:xfrm>
            <a:off x="4112985" y="-44987"/>
            <a:ext cx="4439816" cy="1196752"/>
          </a:xfrm>
        </p:spPr>
        <p:txBody>
          <a:bodyPr/>
          <a:lstStyle/>
          <a:p>
            <a:r>
              <a:rPr lang="bg-BG" dirty="0">
                <a:latin typeface="Cambria" panose="02040503050406030204" pitchFamily="18" charset="0"/>
              </a:rPr>
              <a:t>Задачи</a:t>
            </a:r>
            <a:endParaRPr lang="en-BG" dirty="0">
              <a:latin typeface="Cambria" panose="02040503050406030204" pitchFamily="18" charset="0"/>
            </a:endParaRPr>
          </a:p>
        </p:txBody>
      </p:sp>
    </p:spTree>
    <p:extLst>
      <p:ext uri="{BB962C8B-B14F-4D97-AF65-F5344CB8AC3E}">
        <p14:creationId xmlns:p14="http://schemas.microsoft.com/office/powerpoint/2010/main" val="11633284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a:xfrm>
            <a:off x="1097280" y="5074920"/>
            <a:ext cx="10113264" cy="822960"/>
          </a:xfrm>
        </p:spPr>
        <p:txBody>
          <a:bodyPr anchor="b">
            <a:normAutofit fontScale="90000"/>
          </a:bodyPr>
          <a:lstStyle/>
          <a:p>
            <a:r>
              <a:rPr lang="bg-BG" dirty="0">
                <a:latin typeface="+mn-lt"/>
              </a:rPr>
              <a:t>12. Планиране и реализиране на по-сложни програми </a:t>
            </a:r>
            <a:endParaRPr lang="en-BG" dirty="0">
              <a:latin typeface="+mn-lt"/>
            </a:endParaRPr>
          </a:p>
        </p:txBody>
      </p:sp>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a:xfrm>
            <a:off x="539369" y="6309320"/>
            <a:ext cx="10671175" cy="365125"/>
          </a:xfrm>
        </p:spPr>
        <p:txBody>
          <a:bodyPr anchor="ctr">
            <a:normAutofit/>
          </a:bodyPr>
          <a:lstStyle/>
          <a:p>
            <a:pPr>
              <a:spcAft>
                <a:spcPts val="600"/>
              </a:spcAft>
              <a:defRPr/>
            </a:pPr>
            <a:r>
              <a:rPr lang="ru-RU" dirty="0"/>
              <a:t> </a:t>
            </a:r>
            <a:r>
              <a:rPr lang="ru-RU" dirty="0" err="1"/>
              <a:t>Европейска</a:t>
            </a:r>
            <a:r>
              <a:rPr lang="ru-RU" dirty="0"/>
              <a:t> Рамка на </a:t>
            </a:r>
            <a:r>
              <a:rPr lang="ru-RU" dirty="0" err="1"/>
              <a:t>дигиталните</a:t>
            </a:r>
            <a:r>
              <a:rPr lang="ru-RU" dirty="0"/>
              <a:t> компетентности с </a:t>
            </a:r>
            <a:r>
              <a:rPr lang="ru-RU" dirty="0" err="1"/>
              <a:t>петте</a:t>
            </a:r>
            <a:r>
              <a:rPr lang="ru-RU" dirty="0"/>
              <a:t> области на </a:t>
            </a:r>
            <a:r>
              <a:rPr lang="ru-RU" dirty="0" err="1"/>
              <a:t>дигитална</a:t>
            </a:r>
            <a:r>
              <a:rPr lang="ru-RU" dirty="0"/>
              <a:t> </a:t>
            </a:r>
            <a:r>
              <a:rPr lang="ru-RU" dirty="0" err="1"/>
              <a:t>компетентност</a:t>
            </a:r>
            <a:r>
              <a:rPr lang="ru-RU" dirty="0"/>
              <a:t> и 21 </a:t>
            </a:r>
            <a:r>
              <a:rPr lang="ru-RU" dirty="0" err="1"/>
              <a:t>дигитални</a:t>
            </a:r>
            <a:r>
              <a:rPr lang="ru-RU" dirty="0"/>
              <a:t> умения/ компетентности (</a:t>
            </a:r>
            <a:r>
              <a:rPr lang="en-GB" dirty="0" err="1"/>
              <a:t>DigComp</a:t>
            </a:r>
            <a:r>
              <a:rPr lang="en-GB" dirty="0"/>
              <a:t> 2.1)</a:t>
            </a:r>
          </a:p>
        </p:txBody>
      </p:sp>
    </p:spTree>
    <p:extLst>
      <p:ext uri="{BB962C8B-B14F-4D97-AF65-F5344CB8AC3E}">
        <p14:creationId xmlns:p14="http://schemas.microsoft.com/office/powerpoint/2010/main" val="23927765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Въведение</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p:txBody>
          <a:bodyPr/>
          <a:lstStyle/>
          <a:p>
            <a:pPr marL="0" indent="0" algn="ctr">
              <a:buNone/>
            </a:pPr>
            <a:r>
              <a:rPr lang="bg-BG" sz="1800" dirty="0">
                <a:effectLst/>
                <a:latin typeface="Cambria" panose="02040503050406030204" pitchFamily="18" charset="0"/>
                <a:ea typeface="Times New Roman" panose="02020603050405020304" pitchFamily="18" charset="0"/>
              </a:rPr>
              <a:t>При планирането и разработването на по-сложни програми е нужно да се следват конкретни и систематични стъпки.</a:t>
            </a:r>
            <a:r>
              <a:rPr lang="en-BG" dirty="0">
                <a:effectLst/>
                <a:latin typeface="Cambria" panose="02040503050406030204" pitchFamily="18" charset="0"/>
              </a:rPr>
              <a:t> </a:t>
            </a:r>
            <a:endParaRPr lang="bg-BG" dirty="0">
              <a:effectLst/>
              <a:latin typeface="Cambria" panose="02040503050406030204" pitchFamily="18" charset="0"/>
            </a:endParaRPr>
          </a:p>
          <a:p>
            <a:pPr marL="0" indent="0">
              <a:buNone/>
            </a:pPr>
            <a:endParaRPr lang="bg-BG" sz="1800" dirty="0">
              <a:effectLst/>
              <a:latin typeface="Cambria" panose="02040503050406030204" pitchFamily="18" charset="0"/>
              <a:ea typeface="Times New Roman" panose="02020603050405020304" pitchFamily="18" charset="0"/>
            </a:endParaRPr>
          </a:p>
          <a:p>
            <a:pPr marL="0" indent="0" algn="just">
              <a:buNone/>
            </a:pPr>
            <a:r>
              <a:rPr lang="bg-BG" sz="1800" dirty="0">
                <a:effectLst/>
                <a:latin typeface="Cambria" panose="02040503050406030204" pitchFamily="18" charset="0"/>
                <a:ea typeface="Times New Roman" panose="02020603050405020304" pitchFamily="18" charset="0"/>
              </a:rPr>
              <a:t>Условие на задачата:</a:t>
            </a:r>
            <a:endParaRPr lang="en-BG" sz="1800" dirty="0">
              <a:effectLst/>
              <a:latin typeface="Cambria" panose="02040503050406030204" pitchFamily="18" charset="0"/>
              <a:ea typeface="Times New Roman" panose="02020603050405020304" pitchFamily="18" charset="0"/>
            </a:endParaRPr>
          </a:p>
          <a:p>
            <a:pPr marL="0" indent="0" algn="just">
              <a:buNone/>
            </a:pPr>
            <a:r>
              <a:rPr lang="bg-BG" sz="1800" dirty="0">
                <a:effectLst/>
                <a:latin typeface="Cambria" panose="02040503050406030204" pitchFamily="18" charset="0"/>
                <a:ea typeface="Times New Roman" panose="02020603050405020304" pitchFamily="18" charset="0"/>
              </a:rPr>
              <a:t>Младият изследовател Георги иска да направи експеримент с размножаването на определен вид бактерия. Той поставя една новородена бактерия в благоприятна среда и установява, че й е нужен един час престой в тези условия, за да се възпроизведе чрез двойно делене в края на втория час. </a:t>
            </a:r>
            <a:endParaRPr lang="en-BG" sz="1800" dirty="0">
              <a:effectLst/>
              <a:latin typeface="Cambria" panose="02040503050406030204" pitchFamily="18" charset="0"/>
              <a:ea typeface="Times New Roman" panose="02020603050405020304" pitchFamily="18" charset="0"/>
            </a:endParaRPr>
          </a:p>
          <a:p>
            <a:pPr marL="0" indent="0" algn="just">
              <a:buNone/>
            </a:pPr>
            <a:r>
              <a:rPr lang="bg-BG" sz="1800" dirty="0">
                <a:effectLst/>
                <a:latin typeface="Cambria" panose="02040503050406030204" pitchFamily="18" charset="0"/>
                <a:ea typeface="Times New Roman" panose="02020603050405020304" pitchFamily="18" charset="0"/>
              </a:rPr>
              <a:t>Напишете програма на програмния език </a:t>
            </a:r>
            <a:r>
              <a:rPr lang="bg-BG" sz="1800" dirty="0" err="1">
                <a:effectLst/>
                <a:latin typeface="Cambria" panose="02040503050406030204" pitchFamily="18" charset="0"/>
                <a:ea typeface="Times New Roman" panose="02020603050405020304" pitchFamily="18" charset="0"/>
              </a:rPr>
              <a:t>P</a:t>
            </a:r>
            <a:r>
              <a:rPr lang="en-US" sz="1800" dirty="0" err="1">
                <a:effectLst/>
                <a:latin typeface="Cambria" panose="02040503050406030204" pitchFamily="18" charset="0"/>
                <a:ea typeface="Times New Roman" panose="02020603050405020304" pitchFamily="18" charset="0"/>
              </a:rPr>
              <a:t>ython</a:t>
            </a:r>
            <a:r>
              <a:rPr lang="bg-BG" sz="1800" dirty="0">
                <a:effectLst/>
                <a:latin typeface="Cambria" panose="02040503050406030204" pitchFamily="18" charset="0"/>
                <a:ea typeface="Times New Roman" panose="02020603050405020304" pitchFamily="18" charset="0"/>
              </a:rPr>
              <a:t>, която по въведено цяло число, отговарящо на броя часове в благоприятната среда, програмата да намира и извежда в конзолата с подходящо съобщение броя на бактериите след този брой часове.</a:t>
            </a:r>
            <a:endParaRPr lang="en-BG" sz="1800" dirty="0">
              <a:effectLst/>
              <a:latin typeface="Cambria" panose="02040503050406030204" pitchFamily="18" charset="0"/>
              <a:ea typeface="Times New Roman" panose="02020603050405020304" pitchFamily="18" charset="0"/>
            </a:endParaRPr>
          </a:p>
          <a:p>
            <a:pPr marL="0" indent="0">
              <a:buNone/>
            </a:pP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spTree>
    <p:extLst>
      <p:ext uri="{BB962C8B-B14F-4D97-AF65-F5344CB8AC3E}">
        <p14:creationId xmlns:p14="http://schemas.microsoft.com/office/powerpoint/2010/main" val="3866678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a:xfrm>
            <a:off x="0" y="0"/>
            <a:ext cx="12192000" cy="1450757"/>
          </a:xfrm>
        </p:spPr>
        <p:txBody>
          <a:bodyPr anchor="b">
            <a:normAutofit/>
          </a:bodyPr>
          <a:lstStyle/>
          <a:p>
            <a:r>
              <a:rPr lang="bg-BG" dirty="0">
                <a:latin typeface="Cambria" panose="02040503050406030204" pitchFamily="18" charset="0"/>
              </a:rPr>
              <a:t>Програмният език </a:t>
            </a:r>
            <a:r>
              <a:rPr lang="bg-BG" dirty="0" err="1">
                <a:latin typeface="Cambria" panose="02040503050406030204" pitchFamily="18" charset="0"/>
              </a:rPr>
              <a:t>P</a:t>
            </a:r>
            <a:r>
              <a:rPr lang="en-US" dirty="0" err="1">
                <a:latin typeface="Cambria" panose="02040503050406030204" pitchFamily="18" charset="0"/>
              </a:rPr>
              <a:t>ython</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939848DE-23CA-0A41-0342-528708733B54}"/>
              </a:ext>
            </a:extLst>
          </p:cNvPr>
          <p:cNvSpPr>
            <a:spLocks noGrp="1"/>
          </p:cNvSpPr>
          <p:nvPr>
            <p:ph sz="half" idx="1"/>
          </p:nvPr>
        </p:nvSpPr>
        <p:spPr>
          <a:xfrm>
            <a:off x="0" y="1845344"/>
            <a:ext cx="6035039" cy="4680000"/>
          </a:xfrm>
        </p:spPr>
        <p:txBody>
          <a:bodyPr wrap="square" anchor="t">
            <a:normAutofit/>
          </a:bodyPr>
          <a:lstStyle/>
          <a:p>
            <a:r>
              <a:rPr lang="bg-BG" dirty="0"/>
              <a:t>Един от най-популярните програмни езици</a:t>
            </a:r>
          </a:p>
          <a:p>
            <a:r>
              <a:rPr lang="bg-BG" dirty="0"/>
              <a:t>Лесно четим синтаксис</a:t>
            </a:r>
          </a:p>
          <a:p>
            <a:r>
              <a:rPr lang="bg-BG" dirty="0"/>
              <a:t>Голямо общество</a:t>
            </a:r>
          </a:p>
          <a:p>
            <a:r>
              <a:rPr lang="bg-BG" dirty="0"/>
              <a:t>Обширна библиотека и екосистема</a:t>
            </a:r>
          </a:p>
          <a:p>
            <a:r>
              <a:rPr lang="bg-BG" dirty="0"/>
              <a:t>Подходящ за начинаещи програмисти</a:t>
            </a:r>
            <a:endParaRPr lang="en-BG" dirty="0"/>
          </a:p>
        </p:txBody>
      </p:sp>
      <p:pic>
        <p:nvPicPr>
          <p:cNvPr id="6" name="Picture 5" descr="A close-up of a logo&#10;&#10;Description automatically generated">
            <a:extLst>
              <a:ext uri="{FF2B5EF4-FFF2-40B4-BE49-F238E27FC236}">
                <a16:creationId xmlns:a16="http://schemas.microsoft.com/office/drawing/2014/main" id="{A77303C0-5438-313A-BBC9-704A8C0EE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3992" y="2953101"/>
            <a:ext cx="5974080" cy="2016251"/>
          </a:xfrm>
          <a:prstGeom prst="rect">
            <a:avLst/>
          </a:prstGeom>
          <a:noFill/>
        </p:spPr>
      </p:pic>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a:xfrm>
            <a:off x="0" y="6459538"/>
            <a:ext cx="10671175" cy="365125"/>
          </a:xfrm>
        </p:spPr>
        <p:txBody>
          <a:bodyPr anchor="ctr">
            <a:normAutofit/>
          </a:bodyPr>
          <a:lstStyle/>
          <a:p>
            <a:pPr>
              <a:spcAft>
                <a:spcPts val="600"/>
              </a:spcAft>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spTree>
    <p:extLst>
      <p:ext uri="{BB962C8B-B14F-4D97-AF65-F5344CB8AC3E}">
        <p14:creationId xmlns:p14="http://schemas.microsoft.com/office/powerpoint/2010/main" val="14181206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Определяне на проблема</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a:xfrm>
            <a:off x="1577198" y="1472107"/>
            <a:ext cx="9192344" cy="4679950"/>
          </a:xfrm>
        </p:spPr>
        <p:txBody>
          <a:bodyPr/>
          <a:lstStyle/>
          <a:p>
            <a:pPr marL="0" indent="0" algn="ctr">
              <a:buNone/>
            </a:pPr>
            <a:r>
              <a:rPr lang="en-BG" sz="1800" dirty="0">
                <a:effectLst/>
                <a:latin typeface="Cambria" panose="02040503050406030204" pitchFamily="18" charset="0"/>
                <a:ea typeface="Times New Roman" panose="02020603050405020304" pitchFamily="18" charset="0"/>
              </a:rPr>
              <a:t>ясно дефиниране на проблема, изискванията и желаните резултати </a:t>
            </a: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sp>
        <p:nvSpPr>
          <p:cNvPr id="7" name="Oval 6">
            <a:extLst>
              <a:ext uri="{FF2B5EF4-FFF2-40B4-BE49-F238E27FC236}">
                <a16:creationId xmlns:a16="http://schemas.microsoft.com/office/drawing/2014/main" id="{B568C635-C5BB-4C47-0AEB-67B1383A647F}"/>
              </a:ext>
            </a:extLst>
          </p:cNvPr>
          <p:cNvSpPr/>
          <p:nvPr/>
        </p:nvSpPr>
        <p:spPr>
          <a:xfrm>
            <a:off x="1055440" y="2371922"/>
            <a:ext cx="2880320" cy="28803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spcBef>
                <a:spcPts val="0"/>
              </a:spcBef>
              <a:buNone/>
            </a:pPr>
            <a:r>
              <a:rPr lang="bg-BG" sz="1800" b="1" dirty="0">
                <a:solidFill>
                  <a:schemeClr val="accent1">
                    <a:lumMod val="50000"/>
                  </a:schemeClr>
                </a:solidFill>
                <a:effectLst/>
                <a:latin typeface="Times New Roman" panose="02020603050405020304" pitchFamily="18" charset="0"/>
                <a:ea typeface="Times New Roman" panose="02020603050405020304" pitchFamily="18" charset="0"/>
              </a:rPr>
              <a:t>Проблем</a:t>
            </a:r>
            <a:endParaRPr lang="en-BG" sz="1800" b="1" dirty="0">
              <a:solidFill>
                <a:schemeClr val="accent1">
                  <a:lumMod val="50000"/>
                </a:schemeClr>
              </a:solidFill>
              <a:effectLst/>
              <a:latin typeface="Times New Roman" panose="02020603050405020304" pitchFamily="18" charset="0"/>
              <a:ea typeface="Times New Roman" panose="02020603050405020304" pitchFamily="18" charset="0"/>
            </a:endParaRPr>
          </a:p>
          <a:p>
            <a:pPr lvl="0" algn="ctr">
              <a:lnSpc>
                <a:spcPct val="107000"/>
              </a:lnSpc>
              <a:spcBef>
                <a:spcPts val="0"/>
              </a:spcBef>
            </a:pPr>
            <a:r>
              <a:rPr lang="bg-BG" sz="1400" dirty="0">
                <a:effectLst/>
                <a:latin typeface="Cambria" panose="02040503050406030204" pitchFamily="18" charset="0"/>
                <a:ea typeface="Times New Roman" panose="02020603050405020304" pitchFamily="18" charset="0"/>
                <a:cs typeface="Times New Roman" panose="02020603050405020304" pitchFamily="18" charset="0"/>
              </a:rPr>
              <a:t>провеждане на експеримент с бактерии</a:t>
            </a:r>
          </a:p>
          <a:p>
            <a:pPr lvl="0" algn="ctr">
              <a:lnSpc>
                <a:spcPct val="107000"/>
              </a:lnSpc>
              <a:spcBef>
                <a:spcPts val="0"/>
              </a:spcBef>
            </a:pPr>
            <a:endParaRPr lang="en-BG" sz="1400" dirty="0">
              <a:effectLst/>
              <a:latin typeface="Cambria" panose="02040503050406030204" pitchFamily="18" charset="0"/>
              <a:ea typeface="Times New Roman" panose="02020603050405020304" pitchFamily="18" charset="0"/>
              <a:cs typeface="Times New Roman" panose="02020603050405020304" pitchFamily="18" charset="0"/>
            </a:endParaRPr>
          </a:p>
          <a:p>
            <a:pPr lvl="0" algn="ctr">
              <a:lnSpc>
                <a:spcPct val="107000"/>
              </a:lnSpc>
              <a:spcBef>
                <a:spcPts val="0"/>
              </a:spcBef>
            </a:pPr>
            <a:r>
              <a:rPr lang="bg-BG" sz="1400" dirty="0">
                <a:effectLst/>
                <a:latin typeface="Cambria" panose="02040503050406030204" pitchFamily="18" charset="0"/>
                <a:ea typeface="Times New Roman" panose="02020603050405020304" pitchFamily="18" charset="0"/>
                <a:cs typeface="Times New Roman" panose="02020603050405020304" pitchFamily="18" charset="0"/>
              </a:rPr>
              <a:t>1 час престой на бактерия</a:t>
            </a:r>
          </a:p>
          <a:p>
            <a:pPr lvl="0" algn="ctr">
              <a:lnSpc>
                <a:spcPct val="107000"/>
              </a:lnSpc>
              <a:spcBef>
                <a:spcPts val="0"/>
              </a:spcBef>
            </a:pPr>
            <a:endParaRPr lang="en-BG" sz="1400" dirty="0">
              <a:effectLst/>
              <a:latin typeface="Cambria" panose="02040503050406030204" pitchFamily="18" charset="0"/>
              <a:ea typeface="Times New Roman" panose="02020603050405020304" pitchFamily="18" charset="0"/>
              <a:cs typeface="Times New Roman" panose="02020603050405020304" pitchFamily="18" charset="0"/>
            </a:endParaRPr>
          </a:p>
          <a:p>
            <a:pPr lvl="0" algn="ctr">
              <a:lnSpc>
                <a:spcPct val="107000"/>
              </a:lnSpc>
              <a:spcBef>
                <a:spcPts val="0"/>
              </a:spcBef>
              <a:spcAft>
                <a:spcPts val="800"/>
              </a:spcAft>
            </a:pPr>
            <a:r>
              <a:rPr lang="bg-BG" sz="1400" dirty="0">
                <a:effectLst/>
                <a:latin typeface="Cambria" panose="02040503050406030204" pitchFamily="18" charset="0"/>
                <a:ea typeface="Times New Roman" panose="02020603050405020304" pitchFamily="18" charset="0"/>
                <a:cs typeface="Times New Roman" panose="02020603050405020304" pitchFamily="18" charset="0"/>
              </a:rPr>
              <a:t>двойно делене в края на втория час</a:t>
            </a:r>
          </a:p>
        </p:txBody>
      </p:sp>
      <p:sp>
        <p:nvSpPr>
          <p:cNvPr id="8" name="Oval 7">
            <a:extLst>
              <a:ext uri="{FF2B5EF4-FFF2-40B4-BE49-F238E27FC236}">
                <a16:creationId xmlns:a16="http://schemas.microsoft.com/office/drawing/2014/main" id="{8EB7D4F1-9A82-244D-DEB7-0D57B82E8BDE}"/>
              </a:ext>
            </a:extLst>
          </p:cNvPr>
          <p:cNvSpPr/>
          <p:nvPr/>
        </p:nvSpPr>
        <p:spPr>
          <a:xfrm>
            <a:off x="4262108" y="2217541"/>
            <a:ext cx="3168352" cy="316835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spcBef>
                <a:spcPts val="0"/>
              </a:spcBef>
              <a:buNone/>
            </a:pPr>
            <a:r>
              <a:rPr lang="bg-BG" b="1" dirty="0">
                <a:solidFill>
                  <a:schemeClr val="accent1">
                    <a:lumMod val="50000"/>
                  </a:schemeClr>
                </a:solidFill>
                <a:latin typeface="Times New Roman" panose="02020603050405020304" pitchFamily="18" charset="0"/>
                <a:ea typeface="Times New Roman" panose="02020603050405020304" pitchFamily="18" charset="0"/>
              </a:rPr>
              <a:t>Изисквания</a:t>
            </a:r>
            <a:endParaRPr lang="en-BG" sz="1800" b="1" dirty="0">
              <a:solidFill>
                <a:schemeClr val="accent1">
                  <a:lumMod val="50000"/>
                </a:schemeClr>
              </a:solidFill>
              <a:effectLst/>
              <a:latin typeface="Times New Roman" panose="02020603050405020304" pitchFamily="18" charset="0"/>
              <a:ea typeface="Times New Roman" panose="02020603050405020304" pitchFamily="18" charset="0"/>
            </a:endParaRPr>
          </a:p>
          <a:p>
            <a:pPr marL="0" lvl="0" indent="0" algn="ctr">
              <a:lnSpc>
                <a:spcPct val="107000"/>
              </a:lnSpc>
              <a:spcBef>
                <a:spcPts val="0"/>
              </a:spcBef>
              <a:buNone/>
            </a:pPr>
            <a:r>
              <a:rPr lang="bg-BG" sz="1100" dirty="0">
                <a:effectLst/>
                <a:latin typeface="Cambria" panose="02040503050406030204" pitchFamily="18" charset="0"/>
                <a:ea typeface="Times New Roman" panose="02020603050405020304" pitchFamily="18" charset="0"/>
                <a:cs typeface="Times New Roman" panose="02020603050405020304" pitchFamily="18" charset="0"/>
              </a:rPr>
              <a:t>създаване на програма на програмния език </a:t>
            </a:r>
            <a:r>
              <a:rPr lang="en-US" sz="1100" dirty="0">
                <a:latin typeface="Cambria" panose="02040503050406030204" pitchFamily="18" charset="0"/>
                <a:ea typeface="Times New Roman" panose="02020603050405020304" pitchFamily="18" charset="0"/>
                <a:cs typeface="Times New Roman" panose="02020603050405020304" pitchFamily="18" charset="0"/>
              </a:rPr>
              <a:t>Python</a:t>
            </a:r>
            <a:endParaRPr lang="en-BG" sz="1100" dirty="0">
              <a:effectLst/>
              <a:latin typeface="Cambria" panose="02040503050406030204" pitchFamily="18" charset="0"/>
              <a:ea typeface="Times New Roman" panose="02020603050405020304" pitchFamily="18" charset="0"/>
              <a:cs typeface="Times New Roman" panose="02020603050405020304" pitchFamily="18" charset="0"/>
            </a:endParaRPr>
          </a:p>
          <a:p>
            <a:pPr marL="0" lvl="0" indent="0" algn="ctr">
              <a:lnSpc>
                <a:spcPct val="107000"/>
              </a:lnSpc>
              <a:spcBef>
                <a:spcPts val="0"/>
              </a:spcBef>
              <a:buNone/>
            </a:pPr>
            <a:r>
              <a:rPr lang="bg-BG" sz="1100" dirty="0">
                <a:effectLst/>
                <a:latin typeface="Cambria" panose="02040503050406030204" pitchFamily="18" charset="0"/>
                <a:ea typeface="Times New Roman" panose="02020603050405020304" pitchFamily="18" charset="0"/>
                <a:cs typeface="Times New Roman" panose="02020603050405020304" pitchFamily="18" charset="0"/>
              </a:rPr>
              <a:t>въвеждане на цяло число (брой часове в благоприятната среда)</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p>
            <a:pPr marL="0" lvl="0" indent="0" algn="ctr">
              <a:lnSpc>
                <a:spcPct val="107000"/>
              </a:lnSpc>
              <a:spcBef>
                <a:spcPts val="0"/>
              </a:spcBef>
              <a:buNone/>
            </a:pPr>
            <a:endParaRPr lang="en-BG" sz="1100" dirty="0">
              <a:effectLst/>
              <a:latin typeface="Cambria" panose="02040503050406030204" pitchFamily="18" charset="0"/>
              <a:ea typeface="Times New Roman" panose="02020603050405020304" pitchFamily="18" charset="0"/>
              <a:cs typeface="Times New Roman" panose="02020603050405020304" pitchFamily="18" charset="0"/>
            </a:endParaRPr>
          </a:p>
          <a:p>
            <a:pPr marL="0" lvl="0" indent="0" algn="ctr">
              <a:lnSpc>
                <a:spcPct val="107000"/>
              </a:lnSpc>
              <a:spcBef>
                <a:spcPts val="0"/>
              </a:spcBef>
              <a:buNone/>
            </a:pPr>
            <a:r>
              <a:rPr lang="bg-BG" sz="1100" dirty="0">
                <a:effectLst/>
                <a:latin typeface="Cambria" panose="02040503050406030204" pitchFamily="18" charset="0"/>
                <a:ea typeface="Times New Roman" panose="02020603050405020304" pitchFamily="18" charset="0"/>
                <a:cs typeface="Times New Roman" panose="02020603050405020304" pitchFamily="18" charset="0"/>
              </a:rPr>
              <a:t>изчисляване на броя бактерии спрямо въведената стойност</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p>
            <a:pPr marL="0" lvl="0" indent="0" algn="ctr">
              <a:lnSpc>
                <a:spcPct val="107000"/>
              </a:lnSpc>
              <a:spcBef>
                <a:spcPts val="0"/>
              </a:spcBef>
              <a:buNone/>
            </a:pPr>
            <a:endParaRPr lang="en-BG" sz="1100" dirty="0">
              <a:effectLst/>
              <a:latin typeface="Cambria" panose="02040503050406030204" pitchFamily="18" charset="0"/>
              <a:ea typeface="Times New Roman" panose="02020603050405020304" pitchFamily="18" charset="0"/>
              <a:cs typeface="Times New Roman" panose="02020603050405020304" pitchFamily="18" charset="0"/>
            </a:endParaRPr>
          </a:p>
          <a:p>
            <a:pPr marL="0" lvl="0" indent="0" algn="ctr">
              <a:lnSpc>
                <a:spcPct val="107000"/>
              </a:lnSpc>
              <a:spcBef>
                <a:spcPts val="0"/>
              </a:spcBef>
              <a:spcAft>
                <a:spcPts val="800"/>
              </a:spcAft>
              <a:buNone/>
            </a:pPr>
            <a:r>
              <a:rPr lang="bg-BG" sz="1100" dirty="0">
                <a:effectLst/>
                <a:latin typeface="Cambria" panose="02040503050406030204" pitchFamily="18" charset="0"/>
                <a:ea typeface="Times New Roman" panose="02020603050405020304" pitchFamily="18" charset="0"/>
                <a:cs typeface="Times New Roman" panose="02020603050405020304" pitchFamily="18" charset="0"/>
              </a:rPr>
              <a:t>извеждане в конзолата с подходящо съобщение на броя бактерии спрямо въведената стойност</a:t>
            </a:r>
          </a:p>
        </p:txBody>
      </p:sp>
      <p:sp>
        <p:nvSpPr>
          <p:cNvPr id="9" name="Oval 8">
            <a:extLst>
              <a:ext uri="{FF2B5EF4-FFF2-40B4-BE49-F238E27FC236}">
                <a16:creationId xmlns:a16="http://schemas.microsoft.com/office/drawing/2014/main" id="{B9219895-A15F-BED2-142B-3194571F485A}"/>
              </a:ext>
            </a:extLst>
          </p:cNvPr>
          <p:cNvSpPr/>
          <p:nvPr/>
        </p:nvSpPr>
        <p:spPr>
          <a:xfrm>
            <a:off x="7756808" y="2371922"/>
            <a:ext cx="2880320" cy="28803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spcBef>
                <a:spcPts val="0"/>
              </a:spcBef>
              <a:buNone/>
            </a:pPr>
            <a:r>
              <a:rPr lang="en-US" b="1" dirty="0" err="1">
                <a:solidFill>
                  <a:schemeClr val="accent1">
                    <a:lumMod val="50000"/>
                  </a:schemeClr>
                </a:solidFill>
                <a:latin typeface="Times New Roman" panose="02020603050405020304" pitchFamily="18" charset="0"/>
                <a:ea typeface="Times New Roman" panose="02020603050405020304" pitchFamily="18" charset="0"/>
              </a:rPr>
              <a:t>О</a:t>
            </a:r>
            <a:r>
              <a:rPr lang="bg-BG" b="1" dirty="0" err="1">
                <a:solidFill>
                  <a:schemeClr val="accent1">
                    <a:lumMod val="50000"/>
                  </a:schemeClr>
                </a:solidFill>
                <a:latin typeface="Times New Roman" panose="02020603050405020304" pitchFamily="18" charset="0"/>
                <a:ea typeface="Times New Roman" panose="02020603050405020304" pitchFamily="18" charset="0"/>
              </a:rPr>
              <a:t>чакван</a:t>
            </a:r>
            <a:r>
              <a:rPr lang="bg-BG" b="1" dirty="0">
                <a:solidFill>
                  <a:schemeClr val="accent1">
                    <a:lumMod val="50000"/>
                  </a:schemeClr>
                </a:solidFill>
                <a:latin typeface="Times New Roman" panose="02020603050405020304" pitchFamily="18" charset="0"/>
                <a:ea typeface="Times New Roman" panose="02020603050405020304" pitchFamily="18" charset="0"/>
              </a:rPr>
              <a:t> резултат</a:t>
            </a:r>
            <a:endParaRPr lang="en-BG" sz="1800" b="1" dirty="0">
              <a:solidFill>
                <a:schemeClr val="accent1">
                  <a:lumMod val="50000"/>
                </a:schemeClr>
              </a:solidFill>
              <a:effectLst/>
              <a:latin typeface="Times New Roman" panose="02020603050405020304" pitchFamily="18" charset="0"/>
              <a:ea typeface="Times New Roman" panose="02020603050405020304" pitchFamily="18" charset="0"/>
            </a:endParaRPr>
          </a:p>
          <a:p>
            <a:pPr marL="0" lvl="0" indent="0" algn="ctr">
              <a:lnSpc>
                <a:spcPct val="107000"/>
              </a:lnSpc>
              <a:spcBef>
                <a:spcPts val="0"/>
              </a:spcBef>
              <a:buNone/>
            </a:pPr>
            <a:r>
              <a:rPr lang="bg-BG" sz="1400" dirty="0">
                <a:effectLst/>
                <a:latin typeface="Cambria" panose="02040503050406030204" pitchFamily="18" charset="0"/>
                <a:ea typeface="Times New Roman" panose="02020603050405020304" pitchFamily="18" charset="0"/>
                <a:cs typeface="Times New Roman" panose="02020603050405020304" pitchFamily="18" charset="0"/>
              </a:rPr>
              <a:t>въвеждане на число от потребителя</a:t>
            </a:r>
          </a:p>
          <a:p>
            <a:pPr marL="0" lvl="0" indent="0" algn="ctr">
              <a:lnSpc>
                <a:spcPct val="107000"/>
              </a:lnSpc>
              <a:spcBef>
                <a:spcPts val="0"/>
              </a:spcBef>
              <a:buNone/>
            </a:pPr>
            <a:endParaRPr lang="en-BG" sz="1400" dirty="0">
              <a:effectLst/>
              <a:latin typeface="Cambria" panose="02040503050406030204" pitchFamily="18" charset="0"/>
              <a:ea typeface="Times New Roman" panose="02020603050405020304" pitchFamily="18" charset="0"/>
              <a:cs typeface="Times New Roman" panose="02020603050405020304" pitchFamily="18" charset="0"/>
            </a:endParaRPr>
          </a:p>
          <a:p>
            <a:pPr marL="0" lvl="0" indent="0" algn="ctr">
              <a:lnSpc>
                <a:spcPct val="107000"/>
              </a:lnSpc>
              <a:spcBef>
                <a:spcPts val="0"/>
              </a:spcBef>
              <a:buNone/>
            </a:pPr>
            <a:r>
              <a:rPr lang="bg-BG" sz="1400" dirty="0">
                <a:effectLst/>
                <a:latin typeface="Cambria" panose="02040503050406030204" pitchFamily="18" charset="0"/>
                <a:ea typeface="Times New Roman" panose="02020603050405020304" pitchFamily="18" charset="0"/>
                <a:cs typeface="Times New Roman" panose="02020603050405020304" pitchFamily="18" charset="0"/>
              </a:rPr>
              <a:t>изчисляване на броя бактерии</a:t>
            </a:r>
          </a:p>
          <a:p>
            <a:pPr marL="0" lvl="0" indent="0" algn="ctr">
              <a:lnSpc>
                <a:spcPct val="107000"/>
              </a:lnSpc>
              <a:spcBef>
                <a:spcPts val="0"/>
              </a:spcBef>
              <a:buNone/>
            </a:pPr>
            <a:endParaRPr lang="en-BG" sz="1400" dirty="0">
              <a:effectLst/>
              <a:latin typeface="Cambria" panose="02040503050406030204" pitchFamily="18" charset="0"/>
              <a:ea typeface="Times New Roman" panose="02020603050405020304" pitchFamily="18" charset="0"/>
              <a:cs typeface="Times New Roman" panose="02020603050405020304" pitchFamily="18" charset="0"/>
            </a:endParaRPr>
          </a:p>
          <a:p>
            <a:pPr marL="0" lvl="0" indent="0" algn="ctr">
              <a:lnSpc>
                <a:spcPct val="107000"/>
              </a:lnSpc>
              <a:spcBef>
                <a:spcPts val="0"/>
              </a:spcBef>
              <a:spcAft>
                <a:spcPts val="800"/>
              </a:spcAft>
              <a:buNone/>
            </a:pPr>
            <a:r>
              <a:rPr lang="bg-BG" sz="1400" dirty="0">
                <a:effectLst/>
                <a:latin typeface="Cambria" panose="02040503050406030204" pitchFamily="18" charset="0"/>
                <a:ea typeface="Times New Roman" panose="02020603050405020304" pitchFamily="18" charset="0"/>
                <a:cs typeface="Times New Roman" panose="02020603050405020304" pitchFamily="18" charset="0"/>
              </a:rPr>
              <a:t>извеждане на броя бактерии с подходящо съобщение</a:t>
            </a:r>
            <a:endParaRPr lang="en-BG" sz="14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30260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Проектиране на решението</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p:txBody>
          <a:bodyPr/>
          <a:lstStyle/>
          <a:p>
            <a:pPr marL="0" indent="0" algn="ctr">
              <a:buNone/>
            </a:pPr>
            <a:r>
              <a:rPr lang="bg-BG" sz="1800" dirty="0">
                <a:effectLst/>
                <a:latin typeface="Cambria" panose="02040503050406030204" pitchFamily="18" charset="0"/>
                <a:ea typeface="Times New Roman" panose="02020603050405020304" pitchFamily="18" charset="0"/>
              </a:rPr>
              <a:t>създаване на дизайн на програмата, чрез който да се определят какви променливи (техния тип, множество от допустими стойности), алгоритми и цялостна структура ще се използват за реализацията ѝ</a:t>
            </a:r>
            <a:endParaRPr lang="en-BG" sz="1800" dirty="0">
              <a:effectLst/>
              <a:latin typeface="Cambria" panose="02040503050406030204" pitchFamily="18" charset="0"/>
              <a:ea typeface="Times New Roman" panose="020206030504050203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sp>
        <p:nvSpPr>
          <p:cNvPr id="6" name="TextBox 5">
            <a:extLst>
              <a:ext uri="{FF2B5EF4-FFF2-40B4-BE49-F238E27FC236}">
                <a16:creationId xmlns:a16="http://schemas.microsoft.com/office/drawing/2014/main" id="{CF9A1F4D-85AF-2FFD-AD0B-A9D974AFBBE0}"/>
              </a:ext>
            </a:extLst>
          </p:cNvPr>
          <p:cNvSpPr txBox="1"/>
          <p:nvPr/>
        </p:nvSpPr>
        <p:spPr>
          <a:xfrm>
            <a:off x="695400" y="3184542"/>
            <a:ext cx="6096000" cy="1552541"/>
          </a:xfrm>
          <a:prstGeom prst="rect">
            <a:avLst/>
          </a:prstGeom>
          <a:noFill/>
        </p:spPr>
        <p:txBody>
          <a:bodyPr wrap="square">
            <a:spAutoFit/>
          </a:bodyPr>
          <a:lstStyle/>
          <a:p>
            <a:pPr marL="342900" lvl="0" indent="-342900">
              <a:lnSpc>
                <a:spcPct val="107000"/>
              </a:lnSpc>
              <a:buFont typeface="Symbol" pitchFamily="2" charset="2"/>
              <a:buChar char=""/>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Брой часове – цяло число, по-голямо от 0</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itchFamily="2" charset="2"/>
              <a:buChar char=""/>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Две променливи, инициализирани с първите две числа от редицата на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Фибоначи</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ymbol" pitchFamily="2" charset="2"/>
              <a:buChar char=""/>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Помощна променлива за реализацията на алгоритъма</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B5D025B-3499-5DC7-2121-851018F54E47}"/>
              </a:ext>
            </a:extLst>
          </p:cNvPr>
          <p:cNvPicPr>
            <a:picLocks noChangeAspect="1"/>
          </p:cNvPicPr>
          <p:nvPr/>
        </p:nvPicPr>
        <p:blipFill>
          <a:blip r:embed="rId3"/>
          <a:stretch>
            <a:fillRect/>
          </a:stretch>
        </p:blipFill>
        <p:spPr>
          <a:xfrm>
            <a:off x="6988423" y="2276872"/>
            <a:ext cx="3682752" cy="3841883"/>
          </a:xfrm>
          <a:prstGeom prst="rect">
            <a:avLst/>
          </a:prstGeom>
        </p:spPr>
      </p:pic>
    </p:spTree>
    <p:extLst>
      <p:ext uri="{BB962C8B-B14F-4D97-AF65-F5344CB8AC3E}">
        <p14:creationId xmlns:p14="http://schemas.microsoft.com/office/powerpoint/2010/main" val="24980577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Разбиване на задачата на отделни компоненти</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p:txBody>
          <a:bodyPr/>
          <a:lstStyle/>
          <a:p>
            <a:pPr marL="0" indent="0" algn="ctr">
              <a:buNone/>
            </a:pPr>
            <a:r>
              <a:rPr lang="bg-BG" sz="1800" dirty="0">
                <a:effectLst/>
                <a:latin typeface="Cambria" panose="02040503050406030204" pitchFamily="18" charset="0"/>
                <a:ea typeface="Times New Roman" panose="02020603050405020304" pitchFamily="18" charset="0"/>
              </a:rPr>
              <a:t>разделяне на програмата на по-малки конкретни задачи, което помага за по-добрата организация, повторна употреба и </a:t>
            </a:r>
            <a:r>
              <a:rPr lang="bg-BG" sz="1800" dirty="0" err="1">
                <a:effectLst/>
                <a:latin typeface="Cambria" panose="02040503050406030204" pitchFamily="18" charset="0"/>
                <a:ea typeface="Times New Roman" panose="02020603050405020304" pitchFamily="18" charset="0"/>
              </a:rPr>
              <a:t>четимост</a:t>
            </a:r>
            <a:r>
              <a:rPr lang="bg-BG" sz="1800" dirty="0">
                <a:effectLst/>
                <a:latin typeface="Cambria" panose="02040503050406030204" pitchFamily="18" charset="0"/>
                <a:ea typeface="Times New Roman" panose="02020603050405020304" pitchFamily="18" charset="0"/>
              </a:rPr>
              <a:t> на програмата</a:t>
            </a:r>
            <a:endParaRPr lang="en-BG" sz="1800" dirty="0">
              <a:effectLst/>
              <a:latin typeface="Cambria" panose="02040503050406030204" pitchFamily="18" charset="0"/>
              <a:ea typeface="Times New Roman" panose="02020603050405020304" pitchFamily="18" charset="0"/>
            </a:endParaRPr>
          </a:p>
          <a:p>
            <a:pPr marL="0" indent="0">
              <a:buNone/>
            </a:pPr>
            <a:r>
              <a:rPr lang="bg-BG" sz="1800" dirty="0">
                <a:effectLst/>
                <a:latin typeface="Cambria" panose="02040503050406030204" pitchFamily="18" charset="0"/>
                <a:ea typeface="Times New Roman" panose="02020603050405020304" pitchFamily="18" charset="0"/>
              </a:rPr>
              <a:t> </a:t>
            </a:r>
            <a:endParaRPr lang="bg-BG" sz="2000" dirty="0">
              <a:effectLst/>
              <a:latin typeface="Cambria" panose="02040503050406030204" pitchFamily="18" charset="0"/>
              <a:ea typeface="Times New Roman" panose="02020603050405020304" pitchFamily="18" charset="0"/>
            </a:endParaRPr>
          </a:p>
          <a:p>
            <a:pPr marL="0" indent="0" algn="ctr">
              <a:buNone/>
            </a:pPr>
            <a:endParaRPr lang="en-BG" sz="2000" dirty="0">
              <a:effectLst/>
              <a:latin typeface="Cambria" panose="02040503050406030204" pitchFamily="18" charset="0"/>
              <a:ea typeface="Times New Roman" panose="02020603050405020304" pitchFamily="18" charset="0"/>
            </a:endParaRPr>
          </a:p>
          <a:p>
            <a:pPr marL="342900" indent="-342900" algn="ctr">
              <a:lnSpc>
                <a:spcPct val="107000"/>
              </a:lnSpc>
              <a:spcAft>
                <a:spcPts val="800"/>
              </a:spcAft>
              <a:buFont typeface="+mj-lt"/>
              <a:buAutoNum type="arabicPeriod"/>
            </a:pPr>
            <a:r>
              <a:rPr lang="bg-BG" sz="2000" dirty="0">
                <a:effectLst/>
                <a:latin typeface="Cambria" panose="02040503050406030204" pitchFamily="18" charset="0"/>
                <a:ea typeface="Times New Roman" panose="02020603050405020304" pitchFamily="18" charset="0"/>
                <a:cs typeface="Times New Roman" panose="02020603050405020304" pitchFamily="18" charset="0"/>
              </a:rPr>
              <a:t>Етап: входни данни, дефиниране и инициализация на променливи</a:t>
            </a:r>
            <a:endParaRPr lang="en-BG" sz="2000" dirty="0">
              <a:effectLst/>
              <a:latin typeface="Cambria" panose="02040503050406030204" pitchFamily="18" charset="0"/>
              <a:ea typeface="Times New Roman" panose="02020603050405020304" pitchFamily="18" charset="0"/>
            </a:endParaRPr>
          </a:p>
          <a:p>
            <a:pPr marL="342900" indent="-342900" algn="ctr">
              <a:lnSpc>
                <a:spcPct val="107000"/>
              </a:lnSpc>
              <a:spcAft>
                <a:spcPts val="800"/>
              </a:spcAft>
              <a:buFont typeface="+mj-lt"/>
              <a:buAutoNum type="arabicPeriod"/>
            </a:pPr>
            <a:r>
              <a:rPr lang="bg-BG" sz="2000" dirty="0">
                <a:effectLst/>
                <a:latin typeface="Cambria" panose="02040503050406030204" pitchFamily="18" charset="0"/>
                <a:ea typeface="Times New Roman" panose="02020603050405020304" pitchFamily="18" charset="0"/>
                <a:cs typeface="Times New Roman" panose="02020603050405020304" pitchFamily="18" charset="0"/>
              </a:rPr>
              <a:t>Етап: алгоритъм за намиране на броя бактерии (редица на </a:t>
            </a:r>
            <a:r>
              <a:rPr lang="bg-BG" sz="2000" dirty="0" err="1">
                <a:effectLst/>
                <a:latin typeface="Cambria" panose="02040503050406030204" pitchFamily="18" charset="0"/>
                <a:ea typeface="Times New Roman" panose="02020603050405020304" pitchFamily="18" charset="0"/>
                <a:cs typeface="Times New Roman" panose="02020603050405020304" pitchFamily="18" charset="0"/>
              </a:rPr>
              <a:t>Фибоначи</a:t>
            </a:r>
            <a:r>
              <a:rPr lang="bg-BG" sz="2000" dirty="0">
                <a:effectLst/>
                <a:latin typeface="Cambria" panose="02040503050406030204" pitchFamily="18" charset="0"/>
                <a:ea typeface="Times New Roman" panose="02020603050405020304" pitchFamily="18" charset="0"/>
                <a:cs typeface="Times New Roman" panose="02020603050405020304" pitchFamily="18" charset="0"/>
              </a:rPr>
              <a:t>)</a:t>
            </a:r>
            <a:endParaRPr lang="en-BG" sz="2000" dirty="0">
              <a:effectLst/>
              <a:latin typeface="Cambria" panose="02040503050406030204" pitchFamily="18" charset="0"/>
              <a:ea typeface="Times New Roman" panose="02020603050405020304" pitchFamily="18" charset="0"/>
            </a:endParaRPr>
          </a:p>
          <a:p>
            <a:pPr marL="342900" indent="-342900" algn="ctr">
              <a:lnSpc>
                <a:spcPct val="107000"/>
              </a:lnSpc>
              <a:spcAft>
                <a:spcPts val="800"/>
              </a:spcAft>
              <a:buFont typeface="+mj-lt"/>
              <a:buAutoNum type="arabicPeriod"/>
            </a:pPr>
            <a:r>
              <a:rPr lang="bg-BG" sz="2000" dirty="0">
                <a:effectLst/>
                <a:latin typeface="Cambria" panose="02040503050406030204" pitchFamily="18" charset="0"/>
                <a:ea typeface="Times New Roman" panose="02020603050405020304" pitchFamily="18" charset="0"/>
                <a:cs typeface="Times New Roman" panose="02020603050405020304" pitchFamily="18" charset="0"/>
              </a:rPr>
              <a:t>Етап: извеждане на резултата с подходящо съобщение в конзолата</a:t>
            </a:r>
            <a:endParaRPr lang="en-BG" sz="2000" dirty="0">
              <a:effectLst/>
              <a:latin typeface="Cambria" panose="02040503050406030204" pitchFamily="18" charset="0"/>
              <a:ea typeface="Times New Roman" panose="02020603050405020304" pitchFamily="18" charset="0"/>
              <a:cs typeface="Times New Roman" panose="02020603050405020304" pitchFamily="18" charset="0"/>
            </a:endParaRPr>
          </a:p>
          <a:p>
            <a:pPr marL="0" indent="0">
              <a:buNone/>
            </a:pP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spTree>
    <p:extLst>
      <p:ext uri="{BB962C8B-B14F-4D97-AF65-F5344CB8AC3E}">
        <p14:creationId xmlns:p14="http://schemas.microsoft.com/office/powerpoint/2010/main" val="4170736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Разработка на </a:t>
            </a:r>
            <a:r>
              <a:rPr lang="bg-BG" dirty="0" err="1">
                <a:latin typeface="Cambria" panose="02040503050406030204" pitchFamily="18" charset="0"/>
              </a:rPr>
              <a:t>псевдокод</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p:txBody>
          <a:bodyPr/>
          <a:lstStyle/>
          <a:p>
            <a:pPr marL="0" indent="0" algn="ctr">
              <a:buNone/>
            </a:pPr>
            <a:r>
              <a:rPr lang="bg-BG" sz="1800" dirty="0">
                <a:effectLst/>
                <a:latin typeface="Cambria" panose="02040503050406030204" pitchFamily="18" charset="0"/>
                <a:ea typeface="Times New Roman" panose="02020603050405020304" pitchFamily="18" charset="0"/>
              </a:rPr>
              <a:t>разписване на по-опростено и разбираемо за човека алгоритмично представяне на всеки компонент от програмата, като по този начин се набляга повече на логиката, заложена при реализацията им, отколкото на синтаксиса на съответния програмен език</a:t>
            </a:r>
            <a:endParaRPr lang="en-BG" sz="1800" dirty="0">
              <a:effectLst/>
              <a:latin typeface="Cambria" panose="02040503050406030204" pitchFamily="18" charset="0"/>
              <a:ea typeface="Times New Roman" panose="02020603050405020304" pitchFamily="18" charset="0"/>
            </a:endParaRPr>
          </a:p>
          <a:p>
            <a:pPr marL="0" indent="0" algn="ctr">
              <a:buNone/>
            </a:pP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sp>
        <p:nvSpPr>
          <p:cNvPr id="6" name="TextBox 5">
            <a:extLst>
              <a:ext uri="{FF2B5EF4-FFF2-40B4-BE49-F238E27FC236}">
                <a16:creationId xmlns:a16="http://schemas.microsoft.com/office/drawing/2014/main" id="{800D26AA-9701-FC55-82F9-B1886994983A}"/>
              </a:ext>
            </a:extLst>
          </p:cNvPr>
          <p:cNvSpPr txBox="1"/>
          <p:nvPr/>
        </p:nvSpPr>
        <p:spPr>
          <a:xfrm>
            <a:off x="1199456" y="2415822"/>
            <a:ext cx="5577072" cy="3754874"/>
          </a:xfrm>
          <a:prstGeom prst="rect">
            <a:avLst/>
          </a:prstGeom>
          <a:noFill/>
        </p:spPr>
        <p:txBody>
          <a:bodyPr wrap="square">
            <a:spAutoFit/>
          </a:bodyPr>
          <a:lstStyle/>
          <a:p>
            <a:r>
              <a:rPr lang="bg-BG" sz="1400" dirty="0">
                <a:effectLst/>
                <a:latin typeface="Times New Roman" panose="02020603050405020304" pitchFamily="18" charset="0"/>
                <a:ea typeface="Times New Roman" panose="02020603050405020304" pitchFamily="18" charset="0"/>
              </a:rPr>
              <a:t>входни данни:</a:t>
            </a:r>
            <a:endParaRPr lang="en-BG" sz="1400" dirty="0">
              <a:effectLst/>
              <a:latin typeface="Times New Roman" panose="02020603050405020304" pitchFamily="18" charset="0"/>
              <a:ea typeface="Times New Roman" panose="02020603050405020304" pitchFamily="18" charset="0"/>
            </a:endParaRPr>
          </a:p>
          <a:p>
            <a:r>
              <a:rPr lang="en-US" sz="1400" dirty="0">
                <a:effectLst/>
                <a:latin typeface="Times New Roman" panose="02020603050405020304" pitchFamily="18" charset="0"/>
                <a:ea typeface="Times New Roman" panose="02020603050405020304" pitchFamily="18" charset="0"/>
              </a:rPr>
              <a:t>time – int</a:t>
            </a:r>
            <a:endParaRPr lang="en-BG" sz="1400" dirty="0">
              <a:effectLst/>
              <a:latin typeface="Times New Roman" panose="02020603050405020304" pitchFamily="18" charset="0"/>
              <a:ea typeface="Times New Roman" panose="02020603050405020304" pitchFamily="18" charset="0"/>
            </a:endParaRPr>
          </a:p>
          <a:p>
            <a:r>
              <a:rPr lang="en-US" sz="1400" dirty="0">
                <a:effectLst/>
                <a:latin typeface="Times New Roman" panose="02020603050405020304" pitchFamily="18" charset="0"/>
                <a:ea typeface="Times New Roman" panose="02020603050405020304" pitchFamily="18" charset="0"/>
              </a:rPr>
              <a:t> </a:t>
            </a:r>
            <a:endParaRPr lang="en-BG" sz="1400" dirty="0">
              <a:effectLst/>
              <a:latin typeface="Times New Roman" panose="02020603050405020304" pitchFamily="18" charset="0"/>
              <a:ea typeface="Times New Roman" panose="02020603050405020304" pitchFamily="18" charset="0"/>
            </a:endParaRPr>
          </a:p>
          <a:p>
            <a:r>
              <a:rPr lang="bg-BG" sz="1400" dirty="0">
                <a:effectLst/>
                <a:latin typeface="Times New Roman" panose="02020603050405020304" pitchFamily="18" charset="0"/>
                <a:ea typeface="Times New Roman" panose="02020603050405020304" pitchFamily="18" charset="0"/>
              </a:rPr>
              <a:t>променливи:</a:t>
            </a:r>
            <a:endParaRPr lang="en-BG" sz="1400" dirty="0">
              <a:effectLst/>
              <a:latin typeface="Times New Roman" panose="02020603050405020304" pitchFamily="18" charset="0"/>
              <a:ea typeface="Times New Roman" panose="02020603050405020304" pitchFamily="18" charset="0"/>
            </a:endParaRPr>
          </a:p>
          <a:p>
            <a:r>
              <a:rPr lang="bg-BG" sz="1400" dirty="0" err="1">
                <a:effectLst/>
                <a:latin typeface="Times New Roman" panose="02020603050405020304" pitchFamily="18" charset="0"/>
                <a:ea typeface="Times New Roman" panose="02020603050405020304" pitchFamily="18" charset="0"/>
              </a:rPr>
              <a:t>n</a:t>
            </a:r>
            <a:r>
              <a:rPr lang="en-US" sz="1400" dirty="0">
                <a:effectLst/>
                <a:latin typeface="Times New Roman" panose="02020603050405020304" pitchFamily="18" charset="0"/>
                <a:ea typeface="Times New Roman" panose="02020603050405020304" pitchFamily="18" charset="0"/>
              </a:rPr>
              <a:t>1 = 0</a:t>
            </a:r>
            <a:endParaRPr lang="en-BG" sz="1400" dirty="0">
              <a:effectLst/>
              <a:latin typeface="Times New Roman" panose="02020603050405020304" pitchFamily="18" charset="0"/>
              <a:ea typeface="Times New Roman" panose="02020603050405020304" pitchFamily="18" charset="0"/>
            </a:endParaRPr>
          </a:p>
          <a:p>
            <a:r>
              <a:rPr lang="en-US" sz="1400" dirty="0">
                <a:effectLst/>
                <a:latin typeface="Times New Roman" panose="02020603050405020304" pitchFamily="18" charset="0"/>
                <a:ea typeface="Times New Roman" panose="02020603050405020304" pitchFamily="18" charset="0"/>
              </a:rPr>
              <a:t>n2 = 1</a:t>
            </a:r>
            <a:endParaRPr lang="en-BG" sz="1400" dirty="0">
              <a:effectLst/>
              <a:latin typeface="Times New Roman" panose="02020603050405020304" pitchFamily="18" charset="0"/>
              <a:ea typeface="Times New Roman" panose="02020603050405020304" pitchFamily="18" charset="0"/>
            </a:endParaRPr>
          </a:p>
          <a:p>
            <a:r>
              <a:rPr lang="en-US" sz="1400" dirty="0">
                <a:effectLst/>
                <a:latin typeface="Times New Roman" panose="02020603050405020304" pitchFamily="18" charset="0"/>
                <a:ea typeface="Times New Roman" panose="02020603050405020304" pitchFamily="18" charset="0"/>
              </a:rPr>
              <a:t> </a:t>
            </a:r>
            <a:endParaRPr lang="en-BG" sz="1400" dirty="0">
              <a:effectLst/>
              <a:latin typeface="Times New Roman" panose="02020603050405020304" pitchFamily="18" charset="0"/>
              <a:ea typeface="Times New Roman" panose="02020603050405020304" pitchFamily="18" charset="0"/>
            </a:endParaRPr>
          </a:p>
          <a:p>
            <a:r>
              <a:rPr lang="en-US" sz="1400" dirty="0" err="1">
                <a:effectLst/>
                <a:latin typeface="Times New Roman" panose="02020603050405020304" pitchFamily="18" charset="0"/>
                <a:ea typeface="Times New Roman" panose="02020603050405020304" pitchFamily="18" charset="0"/>
              </a:rPr>
              <a:t>а</a:t>
            </a:r>
            <a:r>
              <a:rPr lang="bg-BG" sz="1400" dirty="0" err="1">
                <a:effectLst/>
                <a:latin typeface="Times New Roman" panose="02020603050405020304" pitchFamily="18" charset="0"/>
                <a:ea typeface="Times New Roman" panose="02020603050405020304" pitchFamily="18" charset="0"/>
              </a:rPr>
              <a:t>лгоритъм</a:t>
            </a:r>
            <a:r>
              <a:rPr lang="bg-BG" sz="1400" dirty="0">
                <a:effectLst/>
                <a:latin typeface="Times New Roman" panose="02020603050405020304" pitchFamily="18" charset="0"/>
                <a:ea typeface="Times New Roman" panose="02020603050405020304" pitchFamily="18" charset="0"/>
              </a:rPr>
              <a:t> за намиране на броя бактерии:</a:t>
            </a:r>
            <a:endParaRPr lang="en-BG" sz="1400" dirty="0">
              <a:effectLst/>
              <a:latin typeface="Times New Roman" panose="02020603050405020304" pitchFamily="18" charset="0"/>
              <a:ea typeface="Times New Roman" panose="02020603050405020304" pitchFamily="18" charset="0"/>
            </a:endParaRPr>
          </a:p>
          <a:p>
            <a:r>
              <a:rPr lang="bg-BG" sz="1400" dirty="0">
                <a:effectLst/>
                <a:latin typeface="Times New Roman" panose="02020603050405020304" pitchFamily="18" charset="0"/>
                <a:ea typeface="Times New Roman" panose="02020603050405020304" pitchFamily="18" charset="0"/>
              </a:rPr>
              <a:t>за всяко </a:t>
            </a:r>
            <a:r>
              <a:rPr lang="en-US" sz="1400" dirty="0" err="1">
                <a:effectLst/>
                <a:latin typeface="Times New Roman" panose="02020603050405020304" pitchFamily="18" charset="0"/>
                <a:ea typeface="Times New Roman" panose="02020603050405020304" pitchFamily="18" charset="0"/>
              </a:rPr>
              <a:t>i</a:t>
            </a:r>
            <a:r>
              <a:rPr lang="en-US" sz="1400" dirty="0">
                <a:effectLst/>
                <a:latin typeface="Times New Roman" panose="02020603050405020304" pitchFamily="18" charset="0"/>
                <a:ea typeface="Times New Roman" panose="02020603050405020304" pitchFamily="18" charset="0"/>
              </a:rPr>
              <a:t> </a:t>
            </a:r>
            <a:r>
              <a:rPr lang="bg-BG" sz="1400" dirty="0">
                <a:effectLst/>
                <a:latin typeface="Times New Roman" panose="02020603050405020304" pitchFamily="18" charset="0"/>
                <a:ea typeface="Times New Roman" panose="02020603050405020304" pitchFamily="18" charset="0"/>
              </a:rPr>
              <a:t>от 2 до </a:t>
            </a:r>
            <a:r>
              <a:rPr lang="bg-BG" sz="1400" dirty="0" err="1">
                <a:effectLst/>
                <a:latin typeface="Times New Roman" panose="02020603050405020304" pitchFamily="18" charset="0"/>
                <a:ea typeface="Times New Roman" panose="02020603050405020304" pitchFamily="18" charset="0"/>
              </a:rPr>
              <a:t>t</a:t>
            </a:r>
            <a:r>
              <a:rPr lang="en-US" sz="1400" dirty="0" err="1">
                <a:effectLst/>
                <a:latin typeface="Times New Roman" panose="02020603050405020304" pitchFamily="18" charset="0"/>
                <a:ea typeface="Times New Roman" panose="02020603050405020304" pitchFamily="18" charset="0"/>
              </a:rPr>
              <a:t>ime</a:t>
            </a:r>
            <a:r>
              <a:rPr lang="en-US" sz="1400" dirty="0">
                <a:effectLst/>
                <a:latin typeface="Times New Roman" panose="02020603050405020304" pitchFamily="18" charset="0"/>
                <a:ea typeface="Times New Roman" panose="02020603050405020304" pitchFamily="18" charset="0"/>
              </a:rPr>
              <a:t>:</a:t>
            </a:r>
            <a:endParaRPr lang="en-BG" sz="1400" dirty="0">
              <a:effectLst/>
              <a:latin typeface="Times New Roman" panose="02020603050405020304" pitchFamily="18" charset="0"/>
              <a:ea typeface="Times New Roman" panose="02020603050405020304" pitchFamily="18" charset="0"/>
            </a:endParaRPr>
          </a:p>
          <a:p>
            <a:r>
              <a:rPr lang="en-US" sz="1400" dirty="0">
                <a:effectLst/>
                <a:latin typeface="Times New Roman" panose="02020603050405020304" pitchFamily="18" charset="0"/>
                <a:ea typeface="Times New Roman" panose="02020603050405020304" pitchFamily="18" charset="0"/>
              </a:rPr>
              <a:t>	temp = n1</a:t>
            </a:r>
            <a:endParaRPr lang="en-BG" sz="1400" dirty="0">
              <a:effectLst/>
              <a:latin typeface="Times New Roman" panose="02020603050405020304" pitchFamily="18" charset="0"/>
              <a:ea typeface="Times New Roman" panose="02020603050405020304" pitchFamily="18" charset="0"/>
            </a:endParaRPr>
          </a:p>
          <a:p>
            <a:r>
              <a:rPr lang="en-US" sz="1400" dirty="0">
                <a:effectLst/>
                <a:latin typeface="Times New Roman" panose="02020603050405020304" pitchFamily="18" charset="0"/>
                <a:ea typeface="Times New Roman" panose="02020603050405020304" pitchFamily="18" charset="0"/>
              </a:rPr>
              <a:t>	n1 = n2</a:t>
            </a:r>
            <a:endParaRPr lang="en-BG" sz="1400" dirty="0">
              <a:effectLst/>
              <a:latin typeface="Times New Roman" panose="02020603050405020304" pitchFamily="18" charset="0"/>
              <a:ea typeface="Times New Roman" panose="02020603050405020304" pitchFamily="18" charset="0"/>
            </a:endParaRPr>
          </a:p>
          <a:p>
            <a:r>
              <a:rPr lang="en-US" sz="1400" dirty="0">
                <a:effectLst/>
                <a:latin typeface="Times New Roman" panose="02020603050405020304" pitchFamily="18" charset="0"/>
                <a:ea typeface="Times New Roman" panose="02020603050405020304" pitchFamily="18" charset="0"/>
              </a:rPr>
              <a:t>	n2 = temp + n1</a:t>
            </a:r>
            <a:endParaRPr lang="en-BG" sz="1400" dirty="0">
              <a:effectLst/>
              <a:latin typeface="Times New Roman" panose="02020603050405020304" pitchFamily="18" charset="0"/>
              <a:ea typeface="Times New Roman" panose="02020603050405020304" pitchFamily="18" charset="0"/>
            </a:endParaRPr>
          </a:p>
          <a:p>
            <a:r>
              <a:rPr lang="bg-BG" sz="1400" dirty="0">
                <a:effectLst/>
                <a:latin typeface="Times New Roman" panose="02020603050405020304" pitchFamily="18" charset="0"/>
                <a:ea typeface="Times New Roman" panose="02020603050405020304" pitchFamily="18" charset="0"/>
              </a:rPr>
              <a:t> </a:t>
            </a:r>
            <a:endParaRPr lang="en-BG" sz="1400" dirty="0">
              <a:effectLst/>
              <a:latin typeface="Times New Roman" panose="02020603050405020304" pitchFamily="18" charset="0"/>
              <a:ea typeface="Times New Roman" panose="02020603050405020304" pitchFamily="18" charset="0"/>
            </a:endParaRPr>
          </a:p>
          <a:p>
            <a:r>
              <a:rPr lang="bg-BG" sz="1400" dirty="0">
                <a:effectLst/>
                <a:latin typeface="Times New Roman" panose="02020603050405020304" pitchFamily="18" charset="0"/>
                <a:ea typeface="Times New Roman" panose="02020603050405020304" pitchFamily="18" charset="0"/>
              </a:rPr>
              <a:t>изходни данни:</a:t>
            </a:r>
            <a:endParaRPr lang="en-BG" sz="1400" dirty="0">
              <a:effectLst/>
              <a:latin typeface="Times New Roman" panose="02020603050405020304" pitchFamily="18" charset="0"/>
              <a:ea typeface="Times New Roman" panose="02020603050405020304" pitchFamily="18" charset="0"/>
            </a:endParaRPr>
          </a:p>
          <a:p>
            <a:r>
              <a:rPr lang="bg-BG" sz="1400" dirty="0">
                <a:effectLst/>
                <a:latin typeface="Times New Roman" panose="02020603050405020304" pitchFamily="18" charset="0"/>
                <a:ea typeface="Times New Roman" panose="02020603050405020304" pitchFamily="18" charset="0"/>
              </a:rPr>
              <a:t>Броят на бактериите след </a:t>
            </a:r>
            <a:r>
              <a:rPr lang="en-US" sz="1400" dirty="0">
                <a:effectLst/>
                <a:latin typeface="Times New Roman" panose="02020603050405020304" pitchFamily="18" charset="0"/>
                <a:ea typeface="Times New Roman" panose="02020603050405020304" pitchFamily="18" charset="0"/>
              </a:rPr>
              <a:t>{time}</a:t>
            </a:r>
            <a:r>
              <a:rPr lang="bg-BG" sz="1400" dirty="0">
                <a:effectLst/>
                <a:latin typeface="Times New Roman" panose="02020603050405020304" pitchFamily="18" charset="0"/>
                <a:ea typeface="Times New Roman" panose="02020603050405020304" pitchFamily="18" charset="0"/>
              </a:rPr>
              <a:t> часа е </a:t>
            </a:r>
            <a:r>
              <a:rPr lang="en-US" sz="1400" dirty="0">
                <a:effectLst/>
                <a:latin typeface="Times New Roman" panose="02020603050405020304" pitchFamily="18" charset="0"/>
                <a:ea typeface="Times New Roman" panose="02020603050405020304" pitchFamily="18" charset="0"/>
              </a:rPr>
              <a:t>{n2}</a:t>
            </a:r>
            <a:r>
              <a:rPr lang="bg-BG" sz="1400" dirty="0">
                <a:effectLst/>
                <a:latin typeface="Times New Roman" panose="02020603050405020304" pitchFamily="18" charset="0"/>
                <a:ea typeface="Times New Roman" panose="02020603050405020304" pitchFamily="18" charset="0"/>
              </a:rPr>
              <a:t>.</a:t>
            </a:r>
            <a:endParaRPr lang="en-BG" sz="1400" dirty="0">
              <a:effectLst/>
              <a:latin typeface="Times New Roman" panose="02020603050405020304" pitchFamily="18" charset="0"/>
              <a:ea typeface="Times New Roman" panose="02020603050405020304" pitchFamily="18" charset="0"/>
            </a:endParaRPr>
          </a:p>
          <a:p>
            <a:r>
              <a:rPr lang="bg-BG" sz="1400" dirty="0">
                <a:effectLst/>
                <a:latin typeface="Times New Roman" panose="02020603050405020304" pitchFamily="18" charset="0"/>
                <a:ea typeface="Times New Roman" panose="02020603050405020304" pitchFamily="18" charset="0"/>
              </a:rPr>
              <a:t> </a:t>
            </a:r>
            <a:endParaRPr lang="en-BG" sz="1400" dirty="0">
              <a:effectLst/>
              <a:latin typeface="Times New Roman" panose="02020603050405020304" pitchFamily="18" charset="0"/>
              <a:ea typeface="Times New Roman" panose="02020603050405020304" pitchFamily="18" charset="0"/>
            </a:endParaRPr>
          </a:p>
          <a:p>
            <a:r>
              <a:rPr lang="bg-BG" sz="1400" dirty="0">
                <a:effectLst/>
                <a:latin typeface="Times New Roman" panose="02020603050405020304" pitchFamily="18" charset="0"/>
                <a:ea typeface="Times New Roman" panose="02020603050405020304" pitchFamily="18" charset="0"/>
              </a:rPr>
              <a:t>При </a:t>
            </a:r>
            <a:r>
              <a:rPr lang="bg-BG" sz="1400" dirty="0" err="1">
                <a:effectLst/>
                <a:latin typeface="Times New Roman" panose="02020603050405020304" pitchFamily="18" charset="0"/>
                <a:ea typeface="Times New Roman" panose="02020603050405020304" pitchFamily="18" charset="0"/>
              </a:rPr>
              <a:t>ti</a:t>
            </a:r>
            <a:r>
              <a:rPr lang="en-US" sz="1400" dirty="0">
                <a:effectLst/>
                <a:latin typeface="Times New Roman" panose="02020603050405020304" pitchFamily="18" charset="0"/>
                <a:ea typeface="Times New Roman" panose="02020603050405020304" pitchFamily="18" charset="0"/>
              </a:rPr>
              <a:t>me &lt;= 0</a:t>
            </a:r>
            <a:r>
              <a:rPr lang="bg-BG" sz="1400" dirty="0">
                <a:effectLst/>
                <a:latin typeface="Times New Roman" panose="02020603050405020304" pitchFamily="18" charset="0"/>
                <a:ea typeface="Times New Roman" panose="02020603050405020304" pitchFamily="18" charset="0"/>
              </a:rPr>
              <a:t>: Невалидни входни данни.</a:t>
            </a:r>
            <a:endParaRPr lang="en-BG" sz="1400" dirty="0">
              <a:effectLst/>
              <a:latin typeface="Times New Roman" panose="02020603050405020304" pitchFamily="18" charset="0"/>
              <a:ea typeface="Times New Roman" panose="02020603050405020304" pitchFamily="18" charset="0"/>
            </a:endParaRPr>
          </a:p>
        </p:txBody>
      </p:sp>
      <p:sp>
        <p:nvSpPr>
          <p:cNvPr id="7" name="Folded Corner 6">
            <a:extLst>
              <a:ext uri="{FF2B5EF4-FFF2-40B4-BE49-F238E27FC236}">
                <a16:creationId xmlns:a16="http://schemas.microsoft.com/office/drawing/2014/main" id="{F9D34D4C-E8C2-4CBD-8D97-27C84196CA46}"/>
              </a:ext>
            </a:extLst>
          </p:cNvPr>
          <p:cNvSpPr/>
          <p:nvPr/>
        </p:nvSpPr>
        <p:spPr>
          <a:xfrm>
            <a:off x="6488496" y="3393159"/>
            <a:ext cx="3600400" cy="1800200"/>
          </a:xfrm>
          <a:prstGeom prst="foldedCorner">
            <a:avLst/>
          </a:prstGeom>
          <a:solidFill>
            <a:srgbClr val="71AD47"/>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bg-BG" dirty="0"/>
              <a:t>Можете да измислите свои наименования на променливите, както и алгоритъм за реализация на програмата.</a:t>
            </a:r>
            <a:endParaRPr lang="en-BG" dirty="0"/>
          </a:p>
        </p:txBody>
      </p:sp>
    </p:spTree>
    <p:extLst>
      <p:ext uri="{BB962C8B-B14F-4D97-AF65-F5344CB8AC3E}">
        <p14:creationId xmlns:p14="http://schemas.microsoft.com/office/powerpoint/2010/main" val="21193399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Имплементация</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p:txBody>
          <a:bodyPr/>
          <a:lstStyle/>
          <a:p>
            <a:pPr marL="0" indent="0" algn="ctr">
              <a:buNone/>
            </a:pPr>
            <a:r>
              <a:rPr lang="bg-BG" sz="1800" dirty="0">
                <a:effectLst/>
                <a:latin typeface="Cambria" panose="02040503050406030204" pitchFamily="18" charset="0"/>
                <a:ea typeface="Times New Roman" panose="02020603050405020304" pitchFamily="18" charset="0"/>
              </a:rPr>
              <a:t>създаване на програмата на базата на изготвения </a:t>
            </a:r>
            <a:r>
              <a:rPr lang="bg-BG" sz="1800" dirty="0" err="1">
                <a:effectLst/>
                <a:latin typeface="Cambria" panose="02040503050406030204" pitchFamily="18" charset="0"/>
                <a:ea typeface="Times New Roman" panose="02020603050405020304" pitchFamily="18" charset="0"/>
              </a:rPr>
              <a:t>псевдокод</a:t>
            </a:r>
            <a:endParaRPr lang="en-BG" sz="1800" dirty="0">
              <a:effectLst/>
              <a:latin typeface="Cambria" panose="02040503050406030204" pitchFamily="18" charset="0"/>
              <a:ea typeface="Times New Roman" panose="02020603050405020304" pitchFamily="18" charset="0"/>
            </a:endParaRPr>
          </a:p>
          <a:p>
            <a:pPr marL="0" indent="0" algn="ctr">
              <a:buNone/>
            </a:pP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9B630F2B-FBD0-058A-DD74-4E7CE6133C3E}"/>
              </a:ext>
            </a:extLst>
          </p:cNvPr>
          <p:cNvPicPr>
            <a:picLocks noChangeAspect="1"/>
          </p:cNvPicPr>
          <p:nvPr/>
        </p:nvPicPr>
        <p:blipFill>
          <a:blip r:embed="rId3"/>
          <a:stretch>
            <a:fillRect/>
          </a:stretch>
        </p:blipFill>
        <p:spPr>
          <a:xfrm>
            <a:off x="2813050" y="2106613"/>
            <a:ext cx="6565900" cy="3708400"/>
          </a:xfrm>
          <a:prstGeom prst="rect">
            <a:avLst/>
          </a:prstGeom>
        </p:spPr>
      </p:pic>
    </p:spTree>
    <p:extLst>
      <p:ext uri="{BB962C8B-B14F-4D97-AF65-F5344CB8AC3E}">
        <p14:creationId xmlns:p14="http://schemas.microsoft.com/office/powerpoint/2010/main" val="27664458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Тестване и отстраняване на грешки</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p:txBody>
          <a:bodyPr/>
          <a:lstStyle/>
          <a:p>
            <a:pPr marL="0" indent="0" algn="ctr">
              <a:buNone/>
            </a:pPr>
            <a:r>
              <a:rPr lang="bg-BG" sz="1800" dirty="0">
                <a:effectLst/>
                <a:latin typeface="Cambria" panose="02040503050406030204" pitchFamily="18" charset="0"/>
                <a:ea typeface="Times New Roman" panose="02020603050405020304" pitchFamily="18" charset="0"/>
              </a:rPr>
              <a:t>разработка на добри тестови примери, обхващащи различни ситуации и гранични случаи за всяка компонента на кода</a:t>
            </a:r>
            <a:endParaRPr lang="en-BG" sz="1800" dirty="0">
              <a:effectLst/>
              <a:latin typeface="Cambria" panose="02040503050406030204" pitchFamily="18" charset="0"/>
              <a:ea typeface="Times New Roman" panose="02020603050405020304" pitchFamily="18" charset="0"/>
            </a:endParaRPr>
          </a:p>
          <a:p>
            <a:pPr marL="0" indent="0">
              <a:buNone/>
            </a:pPr>
            <a:endParaRPr lang="bg-BG" sz="1800" dirty="0">
              <a:effectLst/>
              <a:latin typeface="Cambria" panose="02040503050406030204" pitchFamily="18" charset="0"/>
              <a:ea typeface="Times New Roman" panose="02020603050405020304" pitchFamily="18" charset="0"/>
            </a:endParaRPr>
          </a:p>
          <a:p>
            <a:pPr marL="0" indent="0" algn="ctr">
              <a:buNone/>
            </a:pPr>
            <a:r>
              <a:rPr lang="bg-BG" sz="1800" dirty="0">
                <a:effectLst/>
                <a:latin typeface="Cambria" panose="02040503050406030204" pitchFamily="18" charset="0"/>
                <a:ea typeface="Times New Roman" panose="02020603050405020304" pitchFamily="18" charset="0"/>
              </a:rPr>
              <a:t>Примерен вход №1: 4</a:t>
            </a:r>
            <a:endParaRPr lang="en-BG" sz="1800" dirty="0">
              <a:effectLst/>
              <a:latin typeface="Cambria" panose="02040503050406030204" pitchFamily="18" charset="0"/>
              <a:ea typeface="Times New Roman" panose="02020603050405020304" pitchFamily="18" charset="0"/>
            </a:endParaRPr>
          </a:p>
          <a:p>
            <a:pPr marL="0" indent="0" algn="ctr">
              <a:buNone/>
            </a:pPr>
            <a:r>
              <a:rPr lang="bg-BG" sz="1800" dirty="0">
                <a:effectLst/>
                <a:latin typeface="Cambria" panose="02040503050406030204" pitchFamily="18" charset="0"/>
                <a:ea typeface="Times New Roman" panose="02020603050405020304" pitchFamily="18" charset="0"/>
              </a:rPr>
              <a:t>Примерен изход №1: Броят на бактериите след 4 часа е 5.</a:t>
            </a:r>
            <a:endParaRPr lang="en-BG" sz="1800" dirty="0">
              <a:effectLst/>
              <a:latin typeface="Cambria" panose="02040503050406030204" pitchFamily="18" charset="0"/>
              <a:ea typeface="Times New Roman" panose="02020603050405020304" pitchFamily="18" charset="0"/>
            </a:endParaRPr>
          </a:p>
          <a:p>
            <a:pPr marL="0" indent="0" algn="ctr">
              <a:buNone/>
            </a:pPr>
            <a:endParaRPr lang="bg-BG" sz="1800" dirty="0">
              <a:effectLst/>
              <a:latin typeface="Cambria" panose="02040503050406030204" pitchFamily="18" charset="0"/>
              <a:ea typeface="Times New Roman" panose="02020603050405020304" pitchFamily="18" charset="0"/>
            </a:endParaRPr>
          </a:p>
          <a:p>
            <a:pPr marL="0" indent="0" algn="ctr">
              <a:buNone/>
            </a:pPr>
            <a:r>
              <a:rPr lang="bg-BG" sz="1800" dirty="0">
                <a:effectLst/>
                <a:latin typeface="Cambria" panose="02040503050406030204" pitchFamily="18" charset="0"/>
                <a:ea typeface="Times New Roman" panose="02020603050405020304" pitchFamily="18" charset="0"/>
              </a:rPr>
              <a:t>Примерен вход №2: 1</a:t>
            </a:r>
            <a:endParaRPr lang="en-BG" sz="1800" dirty="0">
              <a:effectLst/>
              <a:latin typeface="Cambria" panose="02040503050406030204" pitchFamily="18" charset="0"/>
              <a:ea typeface="Times New Roman" panose="02020603050405020304" pitchFamily="18" charset="0"/>
            </a:endParaRPr>
          </a:p>
          <a:p>
            <a:pPr marL="0" indent="0" algn="ctr">
              <a:buNone/>
            </a:pPr>
            <a:r>
              <a:rPr lang="bg-BG" sz="1800" dirty="0">
                <a:effectLst/>
                <a:latin typeface="Cambria" panose="02040503050406030204" pitchFamily="18" charset="0"/>
                <a:ea typeface="Times New Roman" panose="02020603050405020304" pitchFamily="18" charset="0"/>
              </a:rPr>
              <a:t>Примерен изход №2: Броят на бактериите след 1 часа е 1.</a:t>
            </a:r>
            <a:endParaRPr lang="en-BG" sz="1800" dirty="0">
              <a:effectLst/>
              <a:latin typeface="Cambria" panose="02040503050406030204" pitchFamily="18" charset="0"/>
              <a:ea typeface="Times New Roman" panose="02020603050405020304" pitchFamily="18" charset="0"/>
            </a:endParaRPr>
          </a:p>
          <a:p>
            <a:pPr marL="0" indent="0" algn="ctr">
              <a:buNone/>
            </a:pPr>
            <a:endParaRPr lang="bg-BG" sz="1800" dirty="0">
              <a:effectLst/>
              <a:latin typeface="Cambria" panose="02040503050406030204" pitchFamily="18" charset="0"/>
              <a:ea typeface="Times New Roman" panose="02020603050405020304" pitchFamily="18" charset="0"/>
            </a:endParaRPr>
          </a:p>
          <a:p>
            <a:pPr marL="0" indent="0" algn="ctr">
              <a:buNone/>
            </a:pPr>
            <a:r>
              <a:rPr lang="bg-BG" sz="1800" dirty="0">
                <a:effectLst/>
                <a:latin typeface="Cambria" panose="02040503050406030204" pitchFamily="18" charset="0"/>
                <a:ea typeface="Times New Roman" panose="02020603050405020304" pitchFamily="18" charset="0"/>
              </a:rPr>
              <a:t>Примерен вход №3: -1</a:t>
            </a:r>
            <a:endParaRPr lang="en-BG" sz="1800" dirty="0">
              <a:effectLst/>
              <a:latin typeface="Cambria" panose="02040503050406030204" pitchFamily="18" charset="0"/>
              <a:ea typeface="Times New Roman" panose="02020603050405020304" pitchFamily="18" charset="0"/>
            </a:endParaRPr>
          </a:p>
          <a:p>
            <a:pPr marL="0" indent="0" algn="ctr">
              <a:buNone/>
            </a:pPr>
            <a:r>
              <a:rPr lang="bg-BG" sz="1800" dirty="0">
                <a:effectLst/>
                <a:latin typeface="Cambria" panose="02040503050406030204" pitchFamily="18" charset="0"/>
                <a:ea typeface="Times New Roman" panose="02020603050405020304" pitchFamily="18" charset="0"/>
              </a:rPr>
              <a:t>Примерен изход №3: Невалидни входни данни.</a:t>
            </a:r>
            <a:endParaRPr lang="en-BG" sz="1800" dirty="0">
              <a:effectLst/>
              <a:latin typeface="Cambria" panose="02040503050406030204" pitchFamily="18" charset="0"/>
              <a:ea typeface="Times New Roman" panose="02020603050405020304" pitchFamily="18" charset="0"/>
            </a:endParaRPr>
          </a:p>
          <a:p>
            <a:pPr marL="0" indent="0" algn="ctr">
              <a:buNone/>
            </a:pP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spTree>
    <p:extLst>
      <p:ext uri="{BB962C8B-B14F-4D97-AF65-F5344CB8AC3E}">
        <p14:creationId xmlns:p14="http://schemas.microsoft.com/office/powerpoint/2010/main" val="36030688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Усъвършенстване и оптимизация</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p:txBody>
          <a:bodyPr/>
          <a:lstStyle/>
          <a:p>
            <a:pPr marL="0" indent="0" algn="ctr">
              <a:buNone/>
            </a:pPr>
            <a:r>
              <a:rPr lang="bg-BG" sz="1800" dirty="0">
                <a:effectLst/>
                <a:latin typeface="Cambria" panose="02040503050406030204" pitchFamily="18" charset="0"/>
                <a:ea typeface="Times New Roman" panose="02020603050405020304" pitchFamily="18" charset="0"/>
              </a:rPr>
              <a:t>проверка за яснота, ефективност и употреба на добри практики</a:t>
            </a:r>
            <a:endParaRPr lang="en-BG" sz="1800" dirty="0">
              <a:effectLst/>
              <a:latin typeface="Cambria" panose="02040503050406030204" pitchFamily="18" charset="0"/>
              <a:ea typeface="Times New Roman" panose="02020603050405020304" pitchFamily="18" charset="0"/>
            </a:endParaRPr>
          </a:p>
          <a:p>
            <a:pPr marL="0" indent="0" algn="ctr">
              <a:buNone/>
            </a:pPr>
            <a:endParaRPr lang="en-BG"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6" name="Graphic 5" descr="Clipboard Mixed with solid fill">
            <a:extLst>
              <a:ext uri="{FF2B5EF4-FFF2-40B4-BE49-F238E27FC236}">
                <a16:creationId xmlns:a16="http://schemas.microsoft.com/office/drawing/2014/main" id="{009200F0-A857-B583-2C3D-7BE5CBDE65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39816" y="2060848"/>
            <a:ext cx="3312368" cy="3312368"/>
          </a:xfrm>
          <a:prstGeom prst="rect">
            <a:avLst/>
          </a:prstGeom>
        </p:spPr>
      </p:pic>
    </p:spTree>
    <p:extLst>
      <p:ext uri="{BB962C8B-B14F-4D97-AF65-F5344CB8AC3E}">
        <p14:creationId xmlns:p14="http://schemas.microsoft.com/office/powerpoint/2010/main" val="1392112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C379-1051-1058-210F-F4613BDFC7E0}"/>
              </a:ext>
            </a:extLst>
          </p:cNvPr>
          <p:cNvSpPr>
            <a:spLocks noGrp="1"/>
          </p:cNvSpPr>
          <p:nvPr>
            <p:ph type="title"/>
          </p:nvPr>
        </p:nvSpPr>
        <p:spPr/>
        <p:txBody>
          <a:bodyPr/>
          <a:lstStyle/>
          <a:p>
            <a:r>
              <a:rPr lang="bg-BG" dirty="0">
                <a:latin typeface="Cambria" panose="02040503050406030204" pitchFamily="18" charset="0"/>
              </a:rPr>
              <a:t>Документация</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AD37666F-546D-FE4E-9371-C8BC4E1D4038}"/>
              </a:ext>
            </a:extLst>
          </p:cNvPr>
          <p:cNvSpPr>
            <a:spLocks noGrp="1"/>
          </p:cNvSpPr>
          <p:nvPr>
            <p:ph idx="1"/>
          </p:nvPr>
        </p:nvSpPr>
        <p:spPr/>
        <p:txBody>
          <a:bodyPr/>
          <a:lstStyle/>
          <a:p>
            <a:pPr marL="0" indent="0" algn="ctr">
              <a:buNone/>
            </a:pPr>
            <a:r>
              <a:rPr lang="bg-BG" sz="1600" dirty="0">
                <a:effectLst/>
                <a:latin typeface="Cambria" panose="02040503050406030204" pitchFamily="18" charset="0"/>
                <a:ea typeface="Times New Roman" panose="02020603050405020304" pitchFamily="18" charset="0"/>
              </a:rPr>
              <a:t>въвеждане на точни и кратки коментари, подпомагащи работата на други разработчици, използващи Вашия скрипт </a:t>
            </a:r>
            <a:endParaRPr lang="en-BG" sz="1600" dirty="0">
              <a:effectLst/>
              <a:latin typeface="Cambria" panose="02040503050406030204" pitchFamily="18" charset="0"/>
              <a:ea typeface="Times New Roman" panose="02020603050405020304" pitchFamily="18" charset="0"/>
            </a:endParaRPr>
          </a:p>
          <a:p>
            <a:pPr marL="0" indent="0" algn="ctr">
              <a:buNone/>
            </a:pPr>
            <a:endParaRPr lang="en-BG" sz="2400" dirty="0">
              <a:latin typeface="Cambria" panose="02040503050406030204" pitchFamily="18" charset="0"/>
            </a:endParaRPr>
          </a:p>
        </p:txBody>
      </p:sp>
      <p:sp>
        <p:nvSpPr>
          <p:cNvPr id="4" name="Footer Placeholder 3">
            <a:extLst>
              <a:ext uri="{FF2B5EF4-FFF2-40B4-BE49-F238E27FC236}">
                <a16:creationId xmlns:a16="http://schemas.microsoft.com/office/drawing/2014/main" id="{3B981528-EDE4-73FA-5A69-B4E514938CD2}"/>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pic>
        <p:nvPicPr>
          <p:cNvPr id="5" name="Picture 4">
            <a:extLst>
              <a:ext uri="{FF2B5EF4-FFF2-40B4-BE49-F238E27FC236}">
                <a16:creationId xmlns:a16="http://schemas.microsoft.com/office/drawing/2014/main" id="{B5717617-9206-EAD7-A27D-6B7ED3578D1F}"/>
              </a:ext>
            </a:extLst>
          </p:cNvPr>
          <p:cNvPicPr>
            <a:picLocks noChangeAspect="1"/>
          </p:cNvPicPr>
          <p:nvPr/>
        </p:nvPicPr>
        <p:blipFill>
          <a:blip r:embed="rId3"/>
          <a:stretch>
            <a:fillRect/>
          </a:stretch>
        </p:blipFill>
        <p:spPr>
          <a:xfrm>
            <a:off x="2716932" y="2119617"/>
            <a:ext cx="6758136" cy="4045687"/>
          </a:xfrm>
          <a:prstGeom prst="rect">
            <a:avLst/>
          </a:prstGeom>
        </p:spPr>
      </p:pic>
    </p:spTree>
    <p:extLst>
      <p:ext uri="{BB962C8B-B14F-4D97-AF65-F5344CB8AC3E}">
        <p14:creationId xmlns:p14="http://schemas.microsoft.com/office/powerpoint/2010/main" val="20014183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Title 5"/>
          <p:cNvSpPr>
            <a:spLocks noGrp="1"/>
          </p:cNvSpPr>
          <p:nvPr>
            <p:ph type="title"/>
          </p:nvPr>
        </p:nvSpPr>
        <p:spPr bwMode="auto"/>
        <p:txBody>
          <a:bodyPr/>
          <a:lstStyle/>
          <a:p>
            <a:pPr>
              <a:defRPr/>
            </a:pPr>
            <a:r>
              <a:rPr lang="bg-BG" dirty="0">
                <a:latin typeface="Cambria" panose="02040503050406030204" pitchFamily="18" charset="0"/>
              </a:rPr>
              <a:t>Благодаря</a:t>
            </a:r>
            <a:endParaRPr lang="en-GB" dirty="0">
              <a:latin typeface="Cambria" panose="02040503050406030204" pitchFamily="18" charset="0"/>
            </a:endParaRPr>
          </a:p>
        </p:txBody>
      </p:sp>
      <p:sp>
        <p:nvSpPr>
          <p:cNvPr id="7" name="Text Placeholder 6"/>
          <p:cNvSpPr>
            <a:spLocks noGrp="1"/>
          </p:cNvSpPr>
          <p:nvPr>
            <p:ph type="body" idx="1"/>
          </p:nvPr>
        </p:nvSpPr>
        <p:spPr bwMode="auto"/>
        <p:txBody>
          <a:bodyPr/>
          <a:lstStyle/>
          <a:p>
            <a:pPr algn="ctr">
              <a:defRPr/>
            </a:pPr>
            <a:r>
              <a:rPr lang="bg-BG" dirty="0">
                <a:latin typeface="Cambria" panose="02040503050406030204" pitchFamily="18" charset="0"/>
              </a:rPr>
              <a:t>За вашето внимание!</a:t>
            </a:r>
            <a:endParaRPr lang="en-GB" dirty="0">
              <a:latin typeface="Cambria" panose="02040503050406030204" pitchFamily="18" charset="0"/>
            </a:endParaRPr>
          </a:p>
        </p:txBody>
      </p:sp>
      <p:sp>
        <p:nvSpPr>
          <p:cNvPr id="5" name="Footer Placeholder 4"/>
          <p:cNvSpPr>
            <a:spLocks noGrp="1"/>
          </p:cNvSpPr>
          <p:nvPr>
            <p:ph type="ftr" sz="quarter" idx="10"/>
          </p:nvPr>
        </p:nvSpPr>
        <p:spPr bwMode="auto"/>
        <p:txBody>
          <a:bodyPr/>
          <a:lstStyle/>
          <a:p>
            <a:pPr>
              <a:defRPr/>
            </a:pPr>
            <a:r>
              <a:rPr lang="ru-RU"/>
              <a:t> Европейска Рамка на дигиталните компетентности</a:t>
            </a:r>
            <a:br>
              <a:rPr lang="en-GB"/>
            </a:br>
            <a:r>
              <a:rPr lang="ru-RU"/>
              <a:t>с петте области на дигитална компетентност и 21 дигитални умения/ компетентности (DigComp 2.1)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p:txBody>
          <a:bodyPr/>
          <a:lstStyle/>
          <a:p>
            <a:r>
              <a:rPr lang="bg-BG" dirty="0">
                <a:latin typeface="Cambria" panose="02040503050406030204" pitchFamily="18" charset="0"/>
              </a:rPr>
              <a:t>Интегрирана среда за програмиране (</a:t>
            </a:r>
            <a:r>
              <a:rPr lang="en-US" dirty="0">
                <a:latin typeface="Cambria" panose="02040503050406030204" pitchFamily="18" charset="0"/>
              </a:rPr>
              <a:t>IDE</a:t>
            </a:r>
            <a:r>
              <a:rPr lang="bg-BG" dirty="0">
                <a:latin typeface="Cambria" panose="02040503050406030204" pitchFamily="18" charset="0"/>
              </a:rPr>
              <a:t>)</a:t>
            </a:r>
            <a:endParaRPr lang="en-BG" dirty="0">
              <a:latin typeface="Cambria" panose="02040503050406030204" pitchFamily="18" charset="0"/>
            </a:endParaRPr>
          </a:p>
        </p:txBody>
      </p:sp>
      <p:sp>
        <p:nvSpPr>
          <p:cNvPr id="3" name="Content Placeholder 2">
            <a:extLst>
              <a:ext uri="{FF2B5EF4-FFF2-40B4-BE49-F238E27FC236}">
                <a16:creationId xmlns:a16="http://schemas.microsoft.com/office/drawing/2014/main" id="{939848DE-23CA-0A41-0342-528708733B54}"/>
              </a:ext>
            </a:extLst>
          </p:cNvPr>
          <p:cNvSpPr>
            <a:spLocks noGrp="1"/>
          </p:cNvSpPr>
          <p:nvPr>
            <p:ph idx="1"/>
          </p:nvPr>
        </p:nvSpPr>
        <p:spPr/>
        <p:txBody>
          <a:bodyPr/>
          <a:lstStyle/>
          <a:p>
            <a:r>
              <a:rPr lang="en-GB" dirty="0"/>
              <a:t>I</a:t>
            </a:r>
            <a:r>
              <a:rPr lang="en-BG" dirty="0"/>
              <a:t>ntegrated Development Environment (IDE)</a:t>
            </a:r>
          </a:p>
          <a:p>
            <a:r>
              <a:rPr lang="bg-BG" dirty="0"/>
              <a:t>Визуална среда за подпомагане на работата на разработчика на програми</a:t>
            </a:r>
          </a:p>
          <a:p>
            <a:pPr lvl="1"/>
            <a:r>
              <a:rPr lang="bg-BG" dirty="0"/>
              <a:t>Текстов редактор</a:t>
            </a:r>
          </a:p>
          <a:p>
            <a:pPr lvl="1"/>
            <a:r>
              <a:rPr lang="bg-BG" dirty="0"/>
              <a:t>Транслатор</a:t>
            </a:r>
          </a:p>
          <a:p>
            <a:pPr lvl="1"/>
            <a:r>
              <a:rPr lang="bg-BG" dirty="0" err="1"/>
              <a:t>Дебъгер</a:t>
            </a:r>
            <a:endParaRPr lang="bg-BG" dirty="0"/>
          </a:p>
          <a:p>
            <a:pPr lvl="1"/>
            <a:r>
              <a:rPr lang="bg-BG" dirty="0"/>
              <a:t>И други полезни функции</a:t>
            </a:r>
            <a:endParaRPr lang="en-US" dirty="0"/>
          </a:p>
          <a:p>
            <a:r>
              <a:rPr lang="bg-BG" dirty="0"/>
              <a:t>Видове среди:</a:t>
            </a:r>
          </a:p>
          <a:p>
            <a:pPr lvl="1"/>
            <a:r>
              <a:rPr lang="bg-BG" dirty="0"/>
              <a:t>Онлайн среда -</a:t>
            </a:r>
            <a:r>
              <a:rPr lang="bg-BG" sz="1800" dirty="0">
                <a:effectLst/>
                <a:latin typeface="Times New Roman" panose="02020603050405020304" pitchFamily="18" charset="0"/>
                <a:ea typeface="Times New Roman" panose="02020603050405020304" pitchFamily="18" charset="0"/>
              </a:rPr>
              <a:t> </a:t>
            </a:r>
            <a:r>
              <a:rPr lang="bg-BG" sz="1800" u="sng" dirty="0">
                <a:solidFill>
                  <a:srgbClr val="0563C1"/>
                </a:solidFill>
                <a:effectLst/>
                <a:latin typeface="Times New Roman" panose="02020603050405020304" pitchFamily="18" charset="0"/>
                <a:ea typeface="SimSun" panose="02010600030101010101" pitchFamily="2" charset="-122"/>
                <a:hlinkClick r:id="rId3"/>
              </a:rPr>
              <a:t>https://www.online-python.com</a:t>
            </a:r>
            <a:r>
              <a:rPr lang="en-BG" dirty="0">
                <a:effectLst/>
              </a:rPr>
              <a:t> </a:t>
            </a:r>
            <a:endParaRPr lang="bg-BG" dirty="0">
              <a:effectLst/>
            </a:endParaRPr>
          </a:p>
          <a:p>
            <a:pPr lvl="1"/>
            <a:r>
              <a:rPr lang="bg-BG" dirty="0"/>
              <a:t>Офлайн среда – I</a:t>
            </a:r>
            <a:r>
              <a:rPr lang="en-US" dirty="0"/>
              <a:t>DLE</a:t>
            </a:r>
          </a:p>
        </p:txBody>
      </p:sp>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spTree>
    <p:extLst>
      <p:ext uri="{BB962C8B-B14F-4D97-AF65-F5344CB8AC3E}">
        <p14:creationId xmlns:p14="http://schemas.microsoft.com/office/powerpoint/2010/main" val="3345370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a:xfrm>
            <a:off x="-1" y="-335590"/>
            <a:ext cx="12192000" cy="1450975"/>
          </a:xfrm>
        </p:spPr>
        <p:txBody>
          <a:bodyPr/>
          <a:lstStyle/>
          <a:p>
            <a:r>
              <a:rPr lang="bg-BG" dirty="0">
                <a:latin typeface="+mn-lt"/>
              </a:rPr>
              <a:t>Онлайн среда</a:t>
            </a:r>
            <a:endParaRPr lang="en-BG" dirty="0">
              <a:latin typeface="+mn-lt"/>
            </a:endParaRPr>
          </a:p>
        </p:txBody>
      </p:sp>
      <p:pic>
        <p:nvPicPr>
          <p:cNvPr id="6" name="Content Placeholder 5" descr="A screenshot of a computer&#10;&#10;Description automatically generated">
            <a:extLst>
              <a:ext uri="{FF2B5EF4-FFF2-40B4-BE49-F238E27FC236}">
                <a16:creationId xmlns:a16="http://schemas.microsoft.com/office/drawing/2014/main" id="{4C7AC212-F5D2-0CE8-A201-0D653637653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18046" y="1450975"/>
            <a:ext cx="6555907" cy="4679950"/>
          </a:xfrm>
        </p:spPr>
      </p:pic>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sp>
        <p:nvSpPr>
          <p:cNvPr id="7" name="Rectangle 6">
            <a:extLst>
              <a:ext uri="{FF2B5EF4-FFF2-40B4-BE49-F238E27FC236}">
                <a16:creationId xmlns:a16="http://schemas.microsoft.com/office/drawing/2014/main" id="{163C3BE2-00C8-253E-4CED-2F441F93168B}"/>
              </a:ext>
            </a:extLst>
          </p:cNvPr>
          <p:cNvSpPr/>
          <p:nvPr/>
        </p:nvSpPr>
        <p:spPr>
          <a:xfrm>
            <a:off x="2818046" y="1450975"/>
            <a:ext cx="6555907" cy="321841"/>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G"/>
          </a:p>
        </p:txBody>
      </p:sp>
      <p:sp>
        <p:nvSpPr>
          <p:cNvPr id="8" name="Rectangle 7">
            <a:extLst>
              <a:ext uri="{FF2B5EF4-FFF2-40B4-BE49-F238E27FC236}">
                <a16:creationId xmlns:a16="http://schemas.microsoft.com/office/drawing/2014/main" id="{BBD307E0-B982-0AC7-A82D-A2F51D1A6FD3}"/>
              </a:ext>
            </a:extLst>
          </p:cNvPr>
          <p:cNvSpPr/>
          <p:nvPr/>
        </p:nvSpPr>
        <p:spPr>
          <a:xfrm>
            <a:off x="580931" y="1340768"/>
            <a:ext cx="1656184" cy="5422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bg-BG" dirty="0"/>
              <a:t>Лента с инструменти</a:t>
            </a:r>
            <a:endParaRPr lang="en-BG" dirty="0"/>
          </a:p>
        </p:txBody>
      </p:sp>
      <p:sp>
        <p:nvSpPr>
          <p:cNvPr id="9" name="Rectangle 8">
            <a:extLst>
              <a:ext uri="{FF2B5EF4-FFF2-40B4-BE49-F238E27FC236}">
                <a16:creationId xmlns:a16="http://schemas.microsoft.com/office/drawing/2014/main" id="{A7032CE2-A129-2CC9-2FFC-D48AA486135E}"/>
              </a:ext>
            </a:extLst>
          </p:cNvPr>
          <p:cNvSpPr/>
          <p:nvPr/>
        </p:nvSpPr>
        <p:spPr>
          <a:xfrm>
            <a:off x="9930179" y="2869530"/>
            <a:ext cx="1656184" cy="5422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bg-BG" dirty="0"/>
              <a:t>Текстово поле</a:t>
            </a:r>
            <a:endParaRPr lang="en-BG" dirty="0"/>
          </a:p>
        </p:txBody>
      </p:sp>
      <p:sp>
        <p:nvSpPr>
          <p:cNvPr id="10" name="Rectangle 9">
            <a:extLst>
              <a:ext uri="{FF2B5EF4-FFF2-40B4-BE49-F238E27FC236}">
                <a16:creationId xmlns:a16="http://schemas.microsoft.com/office/drawing/2014/main" id="{2243E172-A369-9A6F-B90F-B8A03B3D480B}"/>
              </a:ext>
            </a:extLst>
          </p:cNvPr>
          <p:cNvSpPr/>
          <p:nvPr/>
        </p:nvSpPr>
        <p:spPr>
          <a:xfrm>
            <a:off x="605636" y="5246104"/>
            <a:ext cx="1656184" cy="5422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bg-BG" dirty="0"/>
              <a:t>Конзола</a:t>
            </a:r>
            <a:endParaRPr lang="en-BG" dirty="0"/>
          </a:p>
        </p:txBody>
      </p:sp>
      <p:cxnSp>
        <p:nvCxnSpPr>
          <p:cNvPr id="12" name="Straight Arrow Connector 11">
            <a:extLst>
              <a:ext uri="{FF2B5EF4-FFF2-40B4-BE49-F238E27FC236}">
                <a16:creationId xmlns:a16="http://schemas.microsoft.com/office/drawing/2014/main" id="{A5DED8BB-B103-98D3-5379-034A45A7BACD}"/>
              </a:ext>
            </a:extLst>
          </p:cNvPr>
          <p:cNvCxnSpPr>
            <a:stCxn id="8" idx="3"/>
          </p:cNvCxnSpPr>
          <p:nvPr/>
        </p:nvCxnSpPr>
        <p:spPr>
          <a:xfrm flipV="1">
            <a:off x="2237115" y="1611895"/>
            <a:ext cx="58093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D8D6081-36FF-71B3-EE00-4D096CE67EFB}"/>
              </a:ext>
            </a:extLst>
          </p:cNvPr>
          <p:cNvCxnSpPr>
            <a:stCxn id="9" idx="1"/>
          </p:cNvCxnSpPr>
          <p:nvPr/>
        </p:nvCxnSpPr>
        <p:spPr>
          <a:xfrm flipH="1" flipV="1">
            <a:off x="9373953" y="3140657"/>
            <a:ext cx="55622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3C034F3-E262-6928-5D44-21C566BF32C1}"/>
              </a:ext>
            </a:extLst>
          </p:cNvPr>
          <p:cNvCxnSpPr>
            <a:stCxn id="10" idx="3"/>
          </p:cNvCxnSpPr>
          <p:nvPr/>
        </p:nvCxnSpPr>
        <p:spPr>
          <a:xfrm>
            <a:off x="2261820" y="5517232"/>
            <a:ext cx="5562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665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4694-EB44-6C87-8231-E06FDFC95E93}"/>
              </a:ext>
            </a:extLst>
          </p:cNvPr>
          <p:cNvSpPr>
            <a:spLocks noGrp="1"/>
          </p:cNvSpPr>
          <p:nvPr>
            <p:ph type="title"/>
          </p:nvPr>
        </p:nvSpPr>
        <p:spPr>
          <a:xfrm>
            <a:off x="0" y="0"/>
            <a:ext cx="12192000" cy="1450757"/>
          </a:xfrm>
        </p:spPr>
        <p:txBody>
          <a:bodyPr anchor="b">
            <a:normAutofit/>
          </a:bodyPr>
          <a:lstStyle/>
          <a:p>
            <a:r>
              <a:rPr lang="en-US" dirty="0" err="1">
                <a:latin typeface="+mn-lt"/>
              </a:rPr>
              <a:t>О</a:t>
            </a:r>
            <a:r>
              <a:rPr lang="bg-BG" dirty="0" err="1">
                <a:latin typeface="+mn-lt"/>
              </a:rPr>
              <a:t>флайн</a:t>
            </a:r>
            <a:r>
              <a:rPr lang="bg-BG" dirty="0">
                <a:latin typeface="+mn-lt"/>
              </a:rPr>
              <a:t> среда - I</a:t>
            </a:r>
            <a:r>
              <a:rPr lang="en-US" dirty="0">
                <a:latin typeface="+mn-lt"/>
              </a:rPr>
              <a:t>DLE</a:t>
            </a:r>
            <a:endParaRPr lang="en-BG" dirty="0">
              <a:latin typeface="+mn-lt"/>
            </a:endParaRPr>
          </a:p>
        </p:txBody>
      </p:sp>
      <p:sp>
        <p:nvSpPr>
          <p:cNvPr id="11" name="Content Placeholder 2">
            <a:extLst>
              <a:ext uri="{FF2B5EF4-FFF2-40B4-BE49-F238E27FC236}">
                <a16:creationId xmlns:a16="http://schemas.microsoft.com/office/drawing/2014/main" id="{B5566CC1-B3C1-4C4C-DE9C-BB54656C2DF8}"/>
              </a:ext>
            </a:extLst>
          </p:cNvPr>
          <p:cNvSpPr>
            <a:spLocks noGrp="1"/>
          </p:cNvSpPr>
          <p:nvPr>
            <p:ph sz="half" idx="1"/>
          </p:nvPr>
        </p:nvSpPr>
        <p:spPr>
          <a:xfrm>
            <a:off x="47328" y="2178000"/>
            <a:ext cx="6035039" cy="4680000"/>
          </a:xfrm>
        </p:spPr>
        <p:txBody>
          <a:bodyPr/>
          <a:lstStyle/>
          <a:p>
            <a:r>
              <a:rPr lang="bg-BG" dirty="0"/>
              <a:t>Хипервръзка за инсталиране на средата - </a:t>
            </a:r>
            <a:r>
              <a:rPr lang="bg-BG" sz="2400" u="sng" dirty="0">
                <a:solidFill>
                  <a:srgbClr val="0563C1"/>
                </a:solidFill>
                <a:effectLst/>
                <a:ea typeface="SimSun" panose="02010600030101010101" pitchFamily="2" charset="-122"/>
                <a:hlinkClick r:id="rId3"/>
              </a:rPr>
              <a:t>https://www.python.org/downloads/</a:t>
            </a:r>
            <a:r>
              <a:rPr lang="bg-BG" sz="2400" dirty="0">
                <a:effectLst/>
                <a:ea typeface="Times New Roman" panose="02020603050405020304" pitchFamily="18" charset="0"/>
              </a:rPr>
              <a:t> </a:t>
            </a:r>
          </a:p>
          <a:p>
            <a:r>
              <a:rPr lang="bg-BG" dirty="0"/>
              <a:t>Подробни инструкции за употреба - </a:t>
            </a:r>
            <a:r>
              <a:rPr lang="bg-BG" dirty="0">
                <a:effectLst/>
                <a:ea typeface="Times New Roman" panose="02020603050405020304" pitchFamily="18" charset="0"/>
              </a:rPr>
              <a:t>във видео файла „I</a:t>
            </a:r>
            <a:r>
              <a:rPr lang="en-US" dirty="0">
                <a:effectLst/>
                <a:ea typeface="Times New Roman" panose="02020603050405020304" pitchFamily="18" charset="0"/>
              </a:rPr>
              <a:t>DLE – </a:t>
            </a:r>
            <a:r>
              <a:rPr lang="bg-BG" dirty="0">
                <a:effectLst/>
                <a:ea typeface="Times New Roman" panose="02020603050405020304" pitchFamily="18" charset="0"/>
              </a:rPr>
              <a:t>инструкции за </a:t>
            </a:r>
            <a:r>
              <a:rPr lang="bg-BG" dirty="0" err="1">
                <a:effectLst/>
                <a:ea typeface="Times New Roman" panose="02020603050405020304" pitchFamily="18" charset="0"/>
              </a:rPr>
              <a:t>работа.m</a:t>
            </a:r>
            <a:r>
              <a:rPr lang="en-US" dirty="0">
                <a:effectLst/>
                <a:ea typeface="Times New Roman" panose="02020603050405020304" pitchFamily="18" charset="0"/>
              </a:rPr>
              <a:t>p4</a:t>
            </a:r>
            <a:r>
              <a:rPr lang="bg-BG" dirty="0">
                <a:effectLst/>
                <a:ea typeface="Times New Roman" panose="02020603050405020304" pitchFamily="18" charset="0"/>
              </a:rPr>
              <a:t>“</a:t>
            </a:r>
            <a:endParaRPr lang="en-US" sz="4000" dirty="0"/>
          </a:p>
        </p:txBody>
      </p:sp>
      <p:pic>
        <p:nvPicPr>
          <p:cNvPr id="6" name="Content Placeholder 5" descr="A screenshot of a computer program&#10;&#10;Description automatically generated">
            <a:extLst>
              <a:ext uri="{FF2B5EF4-FFF2-40B4-BE49-F238E27FC236}">
                <a16:creationId xmlns:a16="http://schemas.microsoft.com/office/drawing/2014/main" id="{6CD0F5BC-E4E4-9F8D-D58E-1F590C12532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023992" y="1765752"/>
            <a:ext cx="5974080" cy="4390948"/>
          </a:xfrm>
          <a:noFill/>
        </p:spPr>
      </p:pic>
      <p:sp>
        <p:nvSpPr>
          <p:cNvPr id="4" name="Footer Placeholder 3">
            <a:extLst>
              <a:ext uri="{FF2B5EF4-FFF2-40B4-BE49-F238E27FC236}">
                <a16:creationId xmlns:a16="http://schemas.microsoft.com/office/drawing/2014/main" id="{5696FB63-988A-A3EA-3FBF-1C08B6952746}"/>
              </a:ext>
            </a:extLst>
          </p:cNvPr>
          <p:cNvSpPr>
            <a:spLocks noGrp="1"/>
          </p:cNvSpPr>
          <p:nvPr>
            <p:ph type="ftr" sz="quarter" idx="10"/>
          </p:nvPr>
        </p:nvSpPr>
        <p:spPr>
          <a:xfrm>
            <a:off x="0" y="6459538"/>
            <a:ext cx="10671175" cy="365125"/>
          </a:xfrm>
        </p:spPr>
        <p:txBody>
          <a:bodyPr anchor="ctr">
            <a:normAutofit/>
          </a:bodyPr>
          <a:lstStyle/>
          <a:p>
            <a:pPr>
              <a:spcAft>
                <a:spcPts val="600"/>
              </a:spcAft>
              <a:defRPr/>
            </a:pPr>
            <a:r>
              <a:rPr lang="ru-RU"/>
              <a:t> Европейска Рамка на дигиталните компетентности с петте области на дигитална компетентност и 21 дигитални умения/ компетентности (</a:t>
            </a:r>
            <a:r>
              <a:rPr lang="en-GB"/>
              <a:t>DigComp 2.1)</a:t>
            </a:r>
          </a:p>
        </p:txBody>
      </p:sp>
    </p:spTree>
    <p:extLst>
      <p:ext uri="{BB962C8B-B14F-4D97-AF65-F5344CB8AC3E}">
        <p14:creationId xmlns:p14="http://schemas.microsoft.com/office/powerpoint/2010/main" val="656032765"/>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Calibri-Cambria">
      <a:majorFont>
        <a:latin typeface="Calibri"/>
        <a:ea typeface="Arial"/>
        <a:cs typeface="Arial"/>
      </a:majorFont>
      <a:minorFont>
        <a:latin typeface="Cambria"/>
        <a:ea typeface="Arial"/>
        <a:cs typeface="Arial"/>
      </a:minorFont>
    </a:fontScheme>
    <a:fmtScheme name="Retrospect">
      <a:fillStyleLst>
        <a:solidFill>
          <a:schemeClr val="phClr"/>
        </a:solidFill>
        <a:gradFill>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gradFill>
        <a:gradFill>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0000"/>
            <a:shade val="97000"/>
            <a:satMod val="130000"/>
          </a:schemeClr>
        </a:solidFill>
        <a:gradFill>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1637</TotalTime>
  <Words>9113</Words>
  <Application>Microsoft Macintosh PowerPoint</Application>
  <DocSecurity>0</DocSecurity>
  <PresentationFormat>Widescreen</PresentationFormat>
  <Paragraphs>745</Paragraphs>
  <Slides>68</Slides>
  <Notes>66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Arial</vt:lpstr>
      <vt:lpstr>Calibri</vt:lpstr>
      <vt:lpstr>Calibri Light</vt:lpstr>
      <vt:lpstr>Cambria</vt:lpstr>
      <vt:lpstr>Symbol</vt:lpstr>
      <vt:lpstr>Times New Roman</vt:lpstr>
      <vt:lpstr>Retrospect</vt:lpstr>
      <vt:lpstr>Тема 3.4. Програмиране</vt:lpstr>
      <vt:lpstr>Съдържание</vt:lpstr>
      <vt:lpstr>1. Въведение в темата</vt:lpstr>
      <vt:lpstr>2. Основни понятия и инструменти за работа. Програмният език Python</vt:lpstr>
      <vt:lpstr>Програмиране</vt:lpstr>
      <vt:lpstr>Програмният език Python</vt:lpstr>
      <vt:lpstr>Интегрирана среда за програмиране (IDE)</vt:lpstr>
      <vt:lpstr>Онлайн среда</vt:lpstr>
      <vt:lpstr>Офлайн среда - IDLE</vt:lpstr>
      <vt:lpstr>Задача №1 – Реализация на първа програма </vt:lpstr>
      <vt:lpstr>3. Първи стъпки в програмирането</vt:lpstr>
      <vt:lpstr>Типове данни</vt:lpstr>
      <vt:lpstr>Променливи</vt:lpstr>
      <vt:lpstr>Оператори за вход и изход</vt:lpstr>
      <vt:lpstr>Оператори за вход и изход</vt:lpstr>
      <vt:lpstr>Коментари</vt:lpstr>
      <vt:lpstr>4. Първи стъпки в програмирането. Упражнение</vt:lpstr>
      <vt:lpstr>Задача №1 - Валутен калкулатор</vt:lpstr>
      <vt:lpstr>Задача №2 – Сметка в ресторант</vt:lpstr>
      <vt:lpstr>Задача №3 – Магазин за плодове и зеленчуци</vt:lpstr>
      <vt:lpstr>5. Примитивни типове данни</vt:lpstr>
      <vt:lpstr>Целочислени типове данни (int)</vt:lpstr>
      <vt:lpstr>Числа с плаваща запетая (float)</vt:lpstr>
      <vt:lpstr>Символен низ (str)</vt:lpstr>
      <vt:lpstr>Булеви типове данни (bool)</vt:lpstr>
      <vt:lpstr>6. Примитивни типове данни. Упражнение</vt:lpstr>
      <vt:lpstr>Задача №1 - Палиндром</vt:lpstr>
      <vt:lpstr>Задача №2 – Форматиране на име</vt:lpstr>
      <vt:lpstr>Задача №3 – Онлайн поръчка</vt:lpstr>
      <vt:lpstr>Задача №4 - Банкноти</vt:lpstr>
      <vt:lpstr>7. Разклонени конструкции</vt:lpstr>
      <vt:lpstr>Въведение</vt:lpstr>
      <vt:lpstr>PowerPoint Presentation</vt:lpstr>
      <vt:lpstr>8. Разклонени конструкции. Упражнение</vt:lpstr>
      <vt:lpstr>Задача №1 - Гласуване</vt:lpstr>
      <vt:lpstr>Задача №2 – Сравняване на 3 числа</vt:lpstr>
      <vt:lpstr>Задача №3 – Скала за оценяване</vt:lpstr>
      <vt:lpstr>Задача №4 – Високосна година</vt:lpstr>
      <vt:lpstr>9. Циклични конструкции</vt:lpstr>
      <vt:lpstr>Въведение</vt:lpstr>
      <vt:lpstr>Циклични конструкции с предусловие</vt:lpstr>
      <vt:lpstr>Циклични конструкции, управлявани от брояч</vt:lpstr>
      <vt:lpstr>Специални думи при работа с циклични конструкции</vt:lpstr>
      <vt:lpstr>10. Циклични конструкции. Упражнение</vt:lpstr>
      <vt:lpstr>Задача №1 – Базова задача</vt:lpstr>
      <vt:lpstr>Задача №2 – Калориен калкулатор</vt:lpstr>
      <vt:lpstr>Задача №3 – Обръщане на число</vt:lpstr>
      <vt:lpstr>Задача №4 – Финансово приложение</vt:lpstr>
      <vt:lpstr>Задача №4 – Финансово приложение</vt:lpstr>
      <vt:lpstr>Задача №4 – Финансово приложение</vt:lpstr>
      <vt:lpstr>11. Съставни типове данни. Списъци. Речници</vt:lpstr>
      <vt:lpstr>Въведение</vt:lpstr>
      <vt:lpstr>Списъци (list)</vt:lpstr>
      <vt:lpstr>Речници (dict)</vt:lpstr>
      <vt:lpstr>Задачи</vt:lpstr>
      <vt:lpstr>Задачи</vt:lpstr>
      <vt:lpstr>Задачи</vt:lpstr>
      <vt:lpstr>12. Планиране и реализиране на по-сложни програми </vt:lpstr>
      <vt:lpstr>Въведение</vt:lpstr>
      <vt:lpstr>Определяне на проблема</vt:lpstr>
      <vt:lpstr>Проектиране на решението</vt:lpstr>
      <vt:lpstr>Разбиване на задачата на отделни компоненти</vt:lpstr>
      <vt:lpstr>Разработка на псевдокод</vt:lpstr>
      <vt:lpstr>Имплементация</vt:lpstr>
      <vt:lpstr>Тестване и отстраняване на грешки</vt:lpstr>
      <vt:lpstr>Усъвършенстване и оптимизация</vt:lpstr>
      <vt:lpstr>Документация</vt:lpstr>
      <vt:lpstr>Благодаря</vt:lpstr>
    </vt:vector>
  </TitlesOfParts>
  <Manager/>
  <Company>Hewlett-Packard Company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Irena Avdjieva</dc:creator>
  <cp:keywords/>
  <dc:description/>
  <cp:lastModifiedBy>Violeta Sekulova</cp:lastModifiedBy>
  <cp:revision>121</cp:revision>
  <dcterms:created xsi:type="dcterms:W3CDTF">2023-01-03T13:46:11Z</dcterms:created>
  <dcterms:modified xsi:type="dcterms:W3CDTF">2023-07-17T11:58:31Z</dcterms:modified>
  <cp:category/>
  <dc:identifier/>
  <cp:contentStatus/>
  <dc:language/>
  <cp:version/>
</cp:coreProperties>
</file>