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1"/>
  </p:notesMasterIdLst>
  <p:handoutMasterIdLst>
    <p:handoutMasterId r:id="rId82"/>
  </p:handoutMasterIdLst>
  <p:sldIdLst>
    <p:sldId id="256" r:id="rId2"/>
    <p:sldId id="257" r:id="rId3"/>
    <p:sldId id="266" r:id="rId4"/>
    <p:sldId id="267" r:id="rId5"/>
    <p:sldId id="269" r:id="rId6"/>
    <p:sldId id="268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8" r:id="rId28"/>
    <p:sldId id="290" r:id="rId29"/>
    <p:sldId id="261" r:id="rId30"/>
    <p:sldId id="291" r:id="rId31"/>
    <p:sldId id="292" r:id="rId32"/>
    <p:sldId id="293" r:id="rId33"/>
    <p:sldId id="294" r:id="rId34"/>
    <p:sldId id="295" r:id="rId35"/>
    <p:sldId id="296" r:id="rId36"/>
    <p:sldId id="299" r:id="rId37"/>
    <p:sldId id="297" r:id="rId38"/>
    <p:sldId id="300" r:id="rId39"/>
    <p:sldId id="259" r:id="rId40"/>
    <p:sldId id="301" r:id="rId41"/>
    <p:sldId id="303" r:id="rId42"/>
    <p:sldId id="304" r:id="rId43"/>
    <p:sldId id="305" r:id="rId44"/>
    <p:sldId id="302" r:id="rId45"/>
    <p:sldId id="306" r:id="rId46"/>
    <p:sldId id="307" r:id="rId47"/>
    <p:sldId id="308" r:id="rId48"/>
    <p:sldId id="309" r:id="rId49"/>
    <p:sldId id="310" r:id="rId50"/>
    <p:sldId id="311" r:id="rId51"/>
    <p:sldId id="314" r:id="rId52"/>
    <p:sldId id="312" r:id="rId53"/>
    <p:sldId id="313" r:id="rId54"/>
    <p:sldId id="315" r:id="rId55"/>
    <p:sldId id="316" r:id="rId56"/>
    <p:sldId id="318" r:id="rId57"/>
    <p:sldId id="317" r:id="rId58"/>
    <p:sldId id="319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262" r:id="rId70"/>
    <p:sldId id="331" r:id="rId71"/>
    <p:sldId id="332" r:id="rId72"/>
    <p:sldId id="333" r:id="rId73"/>
    <p:sldId id="334" r:id="rId74"/>
    <p:sldId id="265" r:id="rId75"/>
    <p:sldId id="335" r:id="rId76"/>
    <p:sldId id="336" r:id="rId77"/>
    <p:sldId id="337" r:id="rId78"/>
    <p:sldId id="338" r:id="rId79"/>
    <p:sldId id="258" r:id="rId80"/>
  </p:sldIdLst>
  <p:sldSz cx="12192000" cy="6858000"/>
  <p:notesSz cx="6858000" cy="9144000"/>
  <p:embeddedFontLst>
    <p:embeddedFont>
      <p:font typeface="Cambria" panose="02040503050406030204" pitchFamily="18" charset="0"/>
      <p:regular r:id="rId83"/>
      <p:bold r:id="rId84"/>
      <p:italic r:id="rId85"/>
      <p:boldItalic r:id="rId86"/>
    </p:embeddedFont>
    <p:embeddedFont>
      <p:font typeface="Calibri" panose="020F0502020204030204" pitchFamily="34" charset="0"/>
      <p:regular r:id="rId87"/>
      <p:bold r:id="rId88"/>
      <p:italic r:id="rId89"/>
      <p:boldItalic r:id="rId9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C8D"/>
    <a:srgbClr val="76305C"/>
    <a:srgbClr val="E85781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1" y="32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8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2F37F-76A6-41D6-AAA7-758B133FA64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57A9-9997-459F-9D72-80052D13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36087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046"/>
            <a:ext cx="8363516" cy="5331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на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 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480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92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9050" y="1638232"/>
            <a:ext cx="603504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870" y="1638232"/>
            <a:ext cx="597408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50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ocr.com/" TargetMode="External"/><Relationship Id="rId2" Type="http://schemas.openxmlformats.org/officeDocument/2006/relationships/hyperlink" Target="https://ivytechnoweb.net/copyfish-ocr-too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freeocr.com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3.2. Интегриране и преработване на дигитално </a:t>
            </a:r>
            <a:r>
              <a:rPr lang="bg-BG" dirty="0" smtClean="0"/>
              <a:t>съдържание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mtClean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Структуриране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Home/Styles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/>
              <a:t>Поддържа различни изгледи за различни стилови структури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/>
              <a:t>Позволява редакция на съществуващи и добавяне на нови стилове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683" y="1173018"/>
            <a:ext cx="7732339" cy="3805381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4222683" y="333431"/>
            <a:ext cx="1919499" cy="558800"/>
          </a:xfrm>
          <a:prstGeom prst="wedgeRectCallout">
            <a:avLst>
              <a:gd name="adj1" fmla="val -20987"/>
              <a:gd name="adj2" fmla="val 9390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Активен стил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564583" y="1302328"/>
            <a:ext cx="1034473" cy="3971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4582" y="1745672"/>
            <a:ext cx="1034473" cy="37869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53746" y="822098"/>
            <a:ext cx="196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1"/>
                </a:solidFill>
              </a:rPr>
              <a:t>Изглед на стила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9857" y="1925781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B050"/>
                </a:solidFill>
              </a:rPr>
              <a:t>Име на стила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4582" y="3820081"/>
            <a:ext cx="1490009" cy="1015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Редакция на стилове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4231919" y="3829316"/>
            <a:ext cx="4831908" cy="101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7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Позициониране на изображения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Погрешна практика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Прекъсване </a:t>
            </a:r>
            <a:r>
              <a:rPr lang="bg-BG" dirty="0"/>
              <a:t>на абзаца </a:t>
            </a:r>
            <a:endParaRPr lang="bg-BG" dirty="0" smtClean="0"/>
          </a:p>
          <a:p>
            <a:r>
              <a:rPr lang="bg-BG" dirty="0" smtClean="0"/>
              <a:t>Нарушаване на пропорциите</a:t>
            </a:r>
          </a:p>
          <a:p>
            <a:r>
              <a:rPr lang="bg-BG" dirty="0" smtClean="0"/>
              <a:t>Проблеми при преместване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Защо това е проблем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Изображенията пречат на видимостта и разположението </a:t>
            </a:r>
            <a:br>
              <a:rPr lang="bg-BG" dirty="0" smtClean="0"/>
            </a:br>
            <a:r>
              <a:rPr lang="bg-BG" dirty="0" smtClean="0"/>
              <a:t>на съседни обекти</a:t>
            </a:r>
            <a:endParaRPr lang="bg-BG" dirty="0"/>
          </a:p>
          <a:p>
            <a:r>
              <a:rPr lang="bg-BG" dirty="0" smtClean="0"/>
              <a:t>Изображенията са с влошено качество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Запазване </a:t>
            </a:r>
            <a:r>
              <a:rPr lang="ru-RU" dirty="0"/>
              <a:t>на </a:t>
            </a:r>
            <a:r>
              <a:rPr lang="ru-RU" dirty="0" smtClean="0"/>
              <a:t>пропорциите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Picture Tools/Size </a:t>
            </a:r>
            <a:endParaRPr lang="bg-BG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Lock aspect ratio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687" y="0"/>
            <a:ext cx="3982917" cy="682466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132320" y="925159"/>
            <a:ext cx="344245" cy="344245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521" y="955801"/>
            <a:ext cx="289711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776" y="3052670"/>
            <a:ext cx="24686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521" y="5169912"/>
            <a:ext cx="2897110" cy="1402534"/>
          </a:xfrm>
          <a:prstGeom prst="rect">
            <a:avLst/>
          </a:prstGeom>
        </p:spPr>
      </p:pic>
      <p:sp>
        <p:nvSpPr>
          <p:cNvPr id="15" name="Bent Arrow 14"/>
          <p:cNvSpPr/>
          <p:nvPr/>
        </p:nvSpPr>
        <p:spPr>
          <a:xfrm rot="16200000" flipH="1">
            <a:off x="6680502" y="1027033"/>
            <a:ext cx="451819" cy="473332"/>
          </a:xfrm>
          <a:prstGeom prst="ben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5602" y="1547035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Правилни</a:t>
            </a:r>
            <a:br>
              <a:rPr lang="bg-BG" dirty="0" smtClean="0"/>
            </a:br>
            <a:r>
              <a:rPr lang="bg-BG" dirty="0" smtClean="0"/>
              <a:t>пропорции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297343" y="3540803"/>
            <a:ext cx="181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Деформация </a:t>
            </a:r>
            <a:br>
              <a:rPr lang="bg-BG" dirty="0" smtClean="0"/>
            </a:br>
            <a:r>
              <a:rPr lang="bg-BG" dirty="0" smtClean="0"/>
              <a:t>по </a:t>
            </a:r>
            <a:r>
              <a:rPr lang="bg-BG" dirty="0" smtClean="0"/>
              <a:t>хоризонтала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416670" y="5534571"/>
            <a:ext cx="1580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Деформация </a:t>
            </a:r>
            <a:br>
              <a:rPr lang="bg-BG" dirty="0" smtClean="0"/>
            </a:br>
            <a:r>
              <a:rPr lang="bg-BG" dirty="0" smtClean="0"/>
              <a:t>по </a:t>
            </a:r>
            <a:r>
              <a:rPr lang="bg-BG" dirty="0" smtClean="0"/>
              <a:t>вертикала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97342" y="380340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chemeClr val="accent1"/>
                </a:solidFill>
              </a:rPr>
              <a:t>ПРИМЕР: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73356" y="4412428"/>
            <a:ext cx="344245" cy="344245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Позициониране спрямо текста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688" y="4176"/>
            <a:ext cx="2973837" cy="659026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n-US" sz="2400" dirty="0">
                <a:solidFill>
                  <a:prstClr val="white"/>
                </a:solidFill>
              </a:rPr>
              <a:t>Picture </a:t>
            </a:r>
            <a:r>
              <a:rPr lang="en-US" sz="2400" dirty="0" smtClean="0">
                <a:solidFill>
                  <a:prstClr val="white"/>
                </a:solidFill>
              </a:rPr>
              <a:t>Tools/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Arrange /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Wrap Text </a:t>
            </a:r>
            <a:endParaRPr lang="bg-BG" sz="24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33381" y="1323190"/>
            <a:ext cx="60147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accent1"/>
                </a:solidFill>
              </a:rPr>
              <a:t>Изображението се възприема като дума от абзаца</a:t>
            </a:r>
          </a:p>
          <a:p>
            <a:endParaRPr lang="bg-BG" sz="2000" dirty="0" smtClean="0">
              <a:solidFill>
                <a:schemeClr val="accent1"/>
              </a:solidFill>
            </a:endParaRPr>
          </a:p>
          <a:p>
            <a:endParaRPr lang="bg-BG" sz="2000" dirty="0">
              <a:solidFill>
                <a:schemeClr val="accent1"/>
              </a:solidFill>
            </a:endParaRPr>
          </a:p>
          <a:p>
            <a:r>
              <a:rPr lang="bg-BG" sz="2000" dirty="0" smtClean="0">
                <a:solidFill>
                  <a:schemeClr val="accent1"/>
                </a:solidFill>
              </a:rPr>
              <a:t>Изображението се третира като отделен обект, </a:t>
            </a:r>
            <a:br>
              <a:rPr lang="bg-BG" sz="2000" dirty="0" smtClean="0">
                <a:solidFill>
                  <a:schemeClr val="accent1"/>
                </a:solidFill>
              </a:rPr>
            </a:br>
            <a:r>
              <a:rPr lang="bg-BG" sz="2000" dirty="0" smtClean="0">
                <a:solidFill>
                  <a:schemeClr val="accent1"/>
                </a:solidFill>
              </a:rPr>
              <a:t>около който се разполага текста</a:t>
            </a:r>
          </a:p>
          <a:p>
            <a:endParaRPr lang="bg-BG" sz="2000" dirty="0" smtClean="0">
              <a:solidFill>
                <a:schemeClr val="accent1"/>
              </a:solidFill>
            </a:endParaRPr>
          </a:p>
          <a:p>
            <a:endParaRPr lang="bg-BG" sz="2000" dirty="0">
              <a:solidFill>
                <a:schemeClr val="accent1"/>
              </a:solidFill>
            </a:endParaRPr>
          </a:p>
          <a:p>
            <a:r>
              <a:rPr lang="bg-BG" sz="2000" dirty="0" smtClean="0">
                <a:solidFill>
                  <a:schemeClr val="accent1"/>
                </a:solidFill>
              </a:rPr>
              <a:t>Изображението се възприема като слой 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70033" y="1731981"/>
            <a:ext cx="722196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70032" y="3422725"/>
            <a:ext cx="722196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8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Обектна </a:t>
            </a:r>
            <a:br>
              <a:rPr lang="bg-BG" dirty="0" smtClean="0"/>
            </a:br>
            <a:r>
              <a:rPr lang="bg-BG" dirty="0" smtClean="0"/>
              <a:t>котва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dirty="0" smtClean="0"/>
              <a:t>Определя към кой абзац </a:t>
            </a:r>
            <a:br>
              <a:rPr lang="bg-BG" sz="2000" dirty="0" smtClean="0"/>
            </a:br>
            <a:r>
              <a:rPr lang="bg-BG" sz="2000" dirty="0" smtClean="0"/>
              <a:t>от текста е „закотвено“ изображението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675" y="1721223"/>
            <a:ext cx="7842325" cy="38082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49675" y="2872292"/>
            <a:ext cx="344245" cy="342453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68838" y="2952973"/>
            <a:ext cx="3100028" cy="1344705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 rot="16200000">
            <a:off x="6229576" y="1411938"/>
            <a:ext cx="602431" cy="4297680"/>
          </a:xfrm>
          <a:prstGeom prst="ben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Пояснения към фигури, таблици и диаграми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Погрешна практика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Липса на пояснения</a:t>
            </a:r>
          </a:p>
          <a:p>
            <a:r>
              <a:rPr lang="bg-BG" dirty="0" smtClean="0"/>
              <a:t>Неструктурирани пояснения:</a:t>
            </a:r>
          </a:p>
          <a:p>
            <a:pPr lvl="1"/>
            <a:r>
              <a:rPr lang="bg-BG" dirty="0" smtClean="0"/>
              <a:t>Част от текста</a:t>
            </a:r>
          </a:p>
          <a:p>
            <a:pPr lvl="1"/>
            <a:r>
              <a:rPr lang="bg-BG" dirty="0" smtClean="0"/>
              <a:t>Текстови кутии</a:t>
            </a:r>
          </a:p>
          <a:p>
            <a:pPr lvl="1"/>
            <a:r>
              <a:rPr lang="bg-BG" dirty="0" smtClean="0"/>
              <a:t>Редове в таблица</a:t>
            </a:r>
          </a:p>
          <a:p>
            <a:pPr lvl="1"/>
            <a:r>
              <a:rPr lang="bg-BG" dirty="0" smtClean="0"/>
              <a:t>...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Защо това е проблем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Поясненията не се отличават</a:t>
            </a:r>
          </a:p>
          <a:p>
            <a:r>
              <a:rPr lang="bg-BG" dirty="0" smtClean="0"/>
              <a:t>Поясненията не се номерират автоматично</a:t>
            </a:r>
          </a:p>
          <a:p>
            <a:r>
              <a:rPr lang="bg-BG" dirty="0" smtClean="0"/>
              <a:t>Поясненията не се разпознават</a:t>
            </a:r>
            <a:br>
              <a:rPr lang="bg-BG" dirty="0" smtClean="0"/>
            </a:br>
            <a:r>
              <a:rPr lang="bg-BG" dirty="0" smtClean="0"/>
              <a:t>от програмата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Пояснения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Маркирайте обекта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Изберете </a:t>
            </a:r>
            <a:r>
              <a:rPr lang="en-US" sz="2000" dirty="0"/>
              <a:t>References/ Insert Caption </a:t>
            </a:r>
            <a:endParaRPr lang="bg-BG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Изберете етикет от списъка 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Добавете нов етикет, ако няма подходящ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Изберете позиция на пояснението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Напишете текста на пояснението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64" y="1593951"/>
            <a:ext cx="5261628" cy="3543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9380"/>
          <a:stretch/>
        </p:blipFill>
        <p:spPr>
          <a:xfrm>
            <a:off x="5560564" y="83765"/>
            <a:ext cx="5261629" cy="1368138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rot="16200000" flipH="1" flipV="1">
            <a:off x="8234545" y="979146"/>
            <a:ext cx="1437668" cy="695277"/>
          </a:xfrm>
          <a:prstGeom prst="ben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9301018" y="2878569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7652081" y="37472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 flipH="1">
            <a:off x="10620022" y="3238788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5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564" y="5279064"/>
            <a:ext cx="2933700" cy="1419225"/>
          </a:xfrm>
          <a:prstGeom prst="rect">
            <a:avLst/>
          </a:prstGeom>
        </p:spPr>
      </p:pic>
      <p:sp>
        <p:nvSpPr>
          <p:cNvPr id="13" name="Curved Right Arrow 12"/>
          <p:cNvSpPr/>
          <p:nvPr/>
        </p:nvSpPr>
        <p:spPr>
          <a:xfrm>
            <a:off x="5098471" y="4221018"/>
            <a:ext cx="609600" cy="15794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accent1"/>
                </a:solidFill>
              </a:rPr>
              <a:t>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</a:t>
            </a:r>
            <a:r>
              <a:rPr lang="bg-BG" dirty="0" smtClean="0"/>
              <a:t>шаблони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Персонализиране и редакция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7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Създаване на нова тема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Промяна на шрифтовата </a:t>
            </a:r>
            <a:r>
              <a:rPr lang="bg-BG" dirty="0" smtClean="0"/>
              <a:t>комбинация</a:t>
            </a:r>
          </a:p>
          <a:p>
            <a:r>
              <a:rPr lang="bg-BG" dirty="0"/>
              <a:t>Промяна на цветовата </a:t>
            </a:r>
            <a:r>
              <a:rPr lang="bg-BG" dirty="0" smtClean="0"/>
              <a:t>палитра</a:t>
            </a:r>
          </a:p>
          <a:p>
            <a:r>
              <a:rPr lang="bg-BG" dirty="0"/>
              <a:t>Промяна на стиловата </a:t>
            </a:r>
            <a:r>
              <a:rPr lang="bg-BG" dirty="0" smtClean="0"/>
              <a:t>колекция</a:t>
            </a:r>
          </a:p>
          <a:p>
            <a:r>
              <a:rPr lang="bg-BG" dirty="0" smtClean="0"/>
              <a:t>Запазване </a:t>
            </a:r>
            <a:r>
              <a:rPr lang="bg-BG" dirty="0"/>
              <a:t>като нова </a:t>
            </a:r>
            <a:r>
              <a:rPr lang="bg-BG" dirty="0" smtClean="0"/>
              <a:t>тема:</a:t>
            </a:r>
          </a:p>
          <a:p>
            <a:pPr lvl="1"/>
            <a:r>
              <a:rPr lang="en-US" dirty="0" smtClean="0"/>
              <a:t>Design/Themes/Save </a:t>
            </a:r>
            <a:r>
              <a:rPr lang="en-US" dirty="0"/>
              <a:t>Current </a:t>
            </a:r>
            <a:r>
              <a:rPr lang="en-US" dirty="0" smtClean="0"/>
              <a:t>Theme</a:t>
            </a:r>
            <a:endParaRPr lang="bg-BG" dirty="0" smtClean="0"/>
          </a:p>
          <a:p>
            <a:pPr lvl="1"/>
            <a:r>
              <a:rPr lang="bg-BG" dirty="0"/>
              <a:t>Ф</a:t>
            </a:r>
            <a:r>
              <a:rPr lang="bg-BG" dirty="0" smtClean="0"/>
              <a:t>ормат </a:t>
            </a:r>
            <a:r>
              <a:rPr lang="bg-BG" dirty="0"/>
              <a:t>thmx </a:t>
            </a:r>
            <a:endParaRPr lang="bg-BG" dirty="0"/>
          </a:p>
          <a:p>
            <a:pPr lvl="1"/>
            <a:r>
              <a:rPr lang="bg-BG" dirty="0" smtClean="0"/>
              <a:t>Локация - </a:t>
            </a:r>
            <a:r>
              <a:rPr lang="bg-BG" dirty="0"/>
              <a:t>„Теми на документ“ </a:t>
            </a:r>
            <a:endParaRPr lang="bg-BG" dirty="0" smtClean="0"/>
          </a:p>
          <a:p>
            <a:pPr lvl="1"/>
            <a:r>
              <a:rPr lang="bg-BG" dirty="0" smtClean="0"/>
              <a:t>Добавя се автоматично към списъка с теми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6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Шрифтова комбинация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Font </a:t>
            </a:r>
            <a:r>
              <a:rPr lang="bg-BG" sz="2000" dirty="0"/>
              <a:t>/</a:t>
            </a:r>
            <a:r>
              <a:rPr lang="en-US" sz="2000" dirty="0" smtClean="0"/>
              <a:t>Customize </a:t>
            </a:r>
            <a:r>
              <a:rPr lang="en-US" sz="2000" dirty="0"/>
              <a:t>Fonts</a:t>
            </a:r>
            <a:r>
              <a:rPr lang="bg-BG" sz="2000" dirty="0"/>
              <a:t> </a:t>
            </a:r>
            <a:endParaRPr lang="bg-BG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bg-BG" sz="2000" dirty="0"/>
              <a:t>Ш</a:t>
            </a:r>
            <a:r>
              <a:rPr lang="bg-BG" sz="2000" dirty="0" smtClean="0"/>
              <a:t>рифт </a:t>
            </a:r>
            <a:r>
              <a:rPr lang="bg-BG" sz="2000" dirty="0"/>
              <a:t>за заглавие (</a:t>
            </a:r>
            <a:r>
              <a:rPr lang="en-US" sz="2000" dirty="0"/>
              <a:t>Heading</a:t>
            </a:r>
            <a:r>
              <a:rPr lang="bg-BG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Шрифт </a:t>
            </a:r>
            <a:r>
              <a:rPr lang="bg-BG" sz="2000" dirty="0"/>
              <a:t>за основен текст (</a:t>
            </a:r>
            <a:r>
              <a:rPr lang="en-US" sz="2000" dirty="0"/>
              <a:t>Body</a:t>
            </a:r>
            <a:r>
              <a:rPr lang="bg-BG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Именуване на новата комбинация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851" y="279699"/>
            <a:ext cx="2819400" cy="3629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67" y="4049955"/>
            <a:ext cx="6003648" cy="254448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716015" y="463638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>
            <a:off x="4716015" y="532219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 flipH="1">
            <a:off x="9037139" y="5699464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</a:t>
            </a:r>
            <a:endParaRPr lang="en-GB" dirty="0"/>
          </a:p>
        </p:txBody>
      </p:sp>
      <p:sp>
        <p:nvSpPr>
          <p:cNvPr id="15" name="Curved Right Arrow 14"/>
          <p:cNvSpPr/>
          <p:nvPr/>
        </p:nvSpPr>
        <p:spPr>
          <a:xfrm>
            <a:off x="6128058" y="768846"/>
            <a:ext cx="763793" cy="3139878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>
            <a:off x="8581124" y="3525034"/>
            <a:ext cx="663888" cy="935199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Добри практики </a:t>
            </a:r>
            <a:r>
              <a:rPr lang="bg-BG" dirty="0" smtClean="0"/>
              <a:t>при създаване</a:t>
            </a:r>
            <a:br>
              <a:rPr lang="bg-BG" dirty="0" smtClean="0"/>
            </a:br>
            <a:r>
              <a:rPr lang="bg-BG" dirty="0" smtClean="0"/>
              <a:t> на дигитално съдържани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200" dirty="0"/>
              <a:t>Правилният подход зависи от:</a:t>
            </a:r>
            <a:endParaRPr lang="en-US" sz="3200" dirty="0"/>
          </a:p>
          <a:p>
            <a:pPr lvl="1"/>
            <a:r>
              <a:rPr lang="bg-BG" sz="2800" dirty="0"/>
              <a:t>Изходния материал, с който работим;</a:t>
            </a:r>
            <a:endParaRPr lang="en-US" sz="2800" dirty="0"/>
          </a:p>
          <a:p>
            <a:pPr lvl="1"/>
            <a:r>
              <a:rPr lang="bg-BG" sz="2800" dirty="0"/>
              <a:t>Приложенията за редакция, с които разполагаме, и техните ограничения;</a:t>
            </a:r>
            <a:endParaRPr lang="en-US" sz="2800" dirty="0"/>
          </a:p>
          <a:p>
            <a:pPr lvl="1"/>
            <a:r>
              <a:rPr lang="bg-BG" sz="2800" dirty="0"/>
              <a:t>Крайния продукт, който целим и;</a:t>
            </a:r>
            <a:endParaRPr lang="en-US" sz="2800" dirty="0"/>
          </a:p>
          <a:p>
            <a:pPr lvl="1"/>
            <a:r>
              <a:rPr lang="bg-BG" sz="2800" dirty="0"/>
              <a:t>Целевата аудитория, за която е </a:t>
            </a:r>
            <a:r>
              <a:rPr lang="bg-BG" sz="2800" dirty="0" smtClean="0"/>
              <a:t>предназначен</a:t>
            </a:r>
          </a:p>
          <a:p>
            <a:r>
              <a:rPr lang="bg-BG" sz="3200" dirty="0" smtClean="0"/>
              <a:t>Универсално решение </a:t>
            </a:r>
            <a:r>
              <a:rPr lang="bg-BG" sz="3200" b="1" dirty="0" smtClean="0">
                <a:solidFill>
                  <a:schemeClr val="accent1"/>
                </a:solidFill>
              </a:rPr>
              <a:t>не съществува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Цветова </a:t>
            </a:r>
            <a:r>
              <a:rPr lang="bg-BG" dirty="0"/>
              <a:t>палитра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Color </a:t>
            </a:r>
            <a:r>
              <a:rPr lang="en-US" sz="2000" dirty="0"/>
              <a:t>/</a:t>
            </a:r>
            <a:r>
              <a:rPr lang="bg-BG" sz="2000" dirty="0" smtClean="0"/>
              <a:t> </a:t>
            </a:r>
            <a:r>
              <a:rPr lang="en-US" sz="2000" dirty="0"/>
              <a:t>Customize Colors 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512" y="1382880"/>
            <a:ext cx="2886075" cy="421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363" y="1382880"/>
            <a:ext cx="4817419" cy="4922324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>
            <a:off x="6529991" y="1785769"/>
            <a:ext cx="861078" cy="3700631"/>
          </a:xfrm>
          <a:prstGeom prst="ben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6200000" flipH="1" flipV="1">
            <a:off x="3570760" y="2722465"/>
            <a:ext cx="3872753" cy="1698153"/>
          </a:xfrm>
          <a:prstGeom prst="bentArrow">
            <a:avLst>
              <a:gd name="adj1" fmla="val 12330"/>
              <a:gd name="adj2" fmla="val 15498"/>
              <a:gd name="adj3" fmla="val 20566"/>
              <a:gd name="adj4" fmla="val 4375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Промяна на стиловата колекция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</a:t>
            </a:r>
            <a:r>
              <a:rPr lang="bg-BG" dirty="0" smtClean="0"/>
              <a:t>ромените </a:t>
            </a:r>
            <a:r>
              <a:rPr lang="bg-BG" dirty="0"/>
              <a:t>в шрифтовата комбинация и цветовата палитра </a:t>
            </a:r>
            <a:r>
              <a:rPr lang="bg-BG" b="1" dirty="0"/>
              <a:t>се отразяват </a:t>
            </a:r>
            <a:r>
              <a:rPr lang="bg-BG" b="1" dirty="0" smtClean="0"/>
              <a:t>директно</a:t>
            </a:r>
            <a:br>
              <a:rPr lang="bg-BG" b="1" dirty="0" smtClean="0"/>
            </a:br>
            <a:r>
              <a:rPr lang="bg-BG" dirty="0" smtClean="0"/>
              <a:t>в </a:t>
            </a:r>
            <a:r>
              <a:rPr lang="bg-BG" dirty="0"/>
              <a:t>стиловата </a:t>
            </a:r>
            <a:r>
              <a:rPr lang="bg-BG" dirty="0" smtClean="0"/>
              <a:t>колекция</a:t>
            </a:r>
          </a:p>
          <a:p>
            <a:r>
              <a:rPr lang="bg-BG" dirty="0" smtClean="0"/>
              <a:t>Допълнително </a:t>
            </a:r>
            <a:r>
              <a:rPr lang="bg-BG" dirty="0"/>
              <a:t>може да се </a:t>
            </a:r>
            <a:r>
              <a:rPr lang="bg-BG" dirty="0" smtClean="0"/>
              <a:t>смени:</a:t>
            </a:r>
          </a:p>
          <a:p>
            <a:pPr lvl="1"/>
            <a:r>
              <a:rPr lang="bg-BG" dirty="0" smtClean="0"/>
              <a:t>Подравняване на абзаците</a:t>
            </a:r>
          </a:p>
          <a:p>
            <a:pPr lvl="1"/>
            <a:r>
              <a:rPr lang="bg-BG" dirty="0" smtClean="0"/>
              <a:t>Разстояния и междуредия</a:t>
            </a:r>
          </a:p>
          <a:p>
            <a:pPr lvl="1"/>
            <a:r>
              <a:rPr lang="bg-BG" dirty="0" smtClean="0"/>
              <a:t>Ефекти върху изображения</a:t>
            </a:r>
          </a:p>
          <a:p>
            <a:r>
              <a:rPr lang="bg-BG" dirty="0" smtClean="0"/>
              <a:t>Запазване:</a:t>
            </a:r>
          </a:p>
          <a:p>
            <a:pPr lvl="1"/>
            <a:r>
              <a:rPr lang="bg-BG" dirty="0" smtClean="0"/>
              <a:t>като </a:t>
            </a:r>
            <a:r>
              <a:rPr lang="bg-BG" dirty="0"/>
              <a:t>файл – шаблон (</a:t>
            </a:r>
            <a:r>
              <a:rPr lang="en-US" dirty="0" err="1"/>
              <a:t>dotx</a:t>
            </a:r>
            <a:r>
              <a:rPr lang="en-US" dirty="0"/>
              <a:t> </a:t>
            </a:r>
            <a:r>
              <a:rPr lang="bg-BG" dirty="0"/>
              <a:t>за </a:t>
            </a:r>
            <a:r>
              <a:rPr lang="en-US" dirty="0"/>
              <a:t>Word</a:t>
            </a:r>
            <a:r>
              <a:rPr lang="bg-BG" dirty="0" smtClean="0"/>
              <a:t>)</a:t>
            </a:r>
          </a:p>
          <a:p>
            <a:pPr lvl="1"/>
            <a:r>
              <a:rPr lang="en-US" dirty="0" smtClean="0"/>
              <a:t>Design/Document </a:t>
            </a:r>
            <a:r>
              <a:rPr lang="en-US" dirty="0"/>
              <a:t>Formatting/Save As New Style Set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8869"/>
          <a:stretch/>
        </p:blipFill>
        <p:spPr bwMode="auto">
          <a:xfrm>
            <a:off x="470694" y="2257402"/>
            <a:ext cx="3162300" cy="387560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59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стилова структура за текст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Home/Styles </a:t>
            </a:r>
            <a:endParaRPr lang="bg-BG" dirty="0" smtClean="0"/>
          </a:p>
          <a:p>
            <a:r>
              <a:rPr lang="bg-BG" dirty="0"/>
              <a:t>И</a:t>
            </a:r>
            <a:r>
              <a:rPr lang="en-US" dirty="0" err="1" smtClean="0"/>
              <a:t>менуван</a:t>
            </a:r>
            <a:r>
              <a:rPr lang="bg-BG" dirty="0" smtClean="0"/>
              <a:t>ето съответства на</a:t>
            </a:r>
            <a:r>
              <a:rPr lang="en-US" dirty="0" smtClean="0"/>
              <a:t> </a:t>
            </a:r>
            <a:r>
              <a:rPr lang="en-US" dirty="0" err="1" smtClean="0"/>
              <a:t>структурата</a:t>
            </a: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 smtClean="0"/>
              <a:t>текста</a:t>
            </a:r>
            <a:endParaRPr lang="bg-BG" dirty="0" smtClean="0"/>
          </a:p>
          <a:p>
            <a:r>
              <a:rPr lang="bg-BG" dirty="0" smtClean="0"/>
              <a:t>Стиловете </a:t>
            </a:r>
            <a:r>
              <a:rPr lang="bg-BG" b="1" dirty="0" smtClean="0"/>
              <a:t>се </a:t>
            </a:r>
            <a:r>
              <a:rPr lang="bg-BG" b="1" dirty="0"/>
              <a:t>разпознават и индексират </a:t>
            </a:r>
            <a:r>
              <a:rPr lang="bg-BG" dirty="0"/>
              <a:t>от други инструменти в текстообработващата </a:t>
            </a:r>
            <a:r>
              <a:rPr lang="bg-BG" dirty="0" smtClean="0"/>
              <a:t>програма.</a:t>
            </a:r>
          </a:p>
          <a:p>
            <a:r>
              <a:rPr lang="bg-BG" dirty="0" smtClean="0"/>
              <a:t>Видове редакции:</a:t>
            </a:r>
          </a:p>
          <a:p>
            <a:pPr lvl="1"/>
            <a:r>
              <a:rPr lang="bg-BG" dirty="0"/>
              <a:t>Модифициране на съществуващ стил така, че да съответства на форматиран </a:t>
            </a:r>
            <a:r>
              <a:rPr lang="bg-BG" dirty="0" smtClean="0"/>
              <a:t>текст</a:t>
            </a:r>
          </a:p>
          <a:p>
            <a:pPr lvl="1"/>
            <a:r>
              <a:rPr lang="bg-BG" dirty="0"/>
              <a:t>Модифициране на стил от диалогов </a:t>
            </a:r>
            <a:r>
              <a:rPr lang="bg-BG" dirty="0" smtClean="0"/>
              <a:t>прозорец</a:t>
            </a:r>
          </a:p>
          <a:p>
            <a:pPr lvl="1"/>
            <a:r>
              <a:rPr lang="bg-BG" dirty="0"/>
              <a:t>Създаване на изцяло нов стил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82162"/>
          <a:stretch/>
        </p:blipFill>
        <p:spPr bwMode="auto">
          <a:xfrm>
            <a:off x="607929" y="2406374"/>
            <a:ext cx="2826205" cy="375571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82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Модифициране на съществуващ стил така</a:t>
            </a:r>
            <a:r>
              <a:rPr lang="bg-BG" dirty="0" smtClean="0"/>
              <a:t>,</a:t>
            </a:r>
            <a:br>
              <a:rPr lang="bg-BG" dirty="0" smtClean="0"/>
            </a:br>
            <a:r>
              <a:rPr lang="bg-BG" dirty="0" smtClean="0"/>
              <a:t>че </a:t>
            </a:r>
            <a:r>
              <a:rPr lang="bg-BG" dirty="0"/>
              <a:t>да съответства на форматиран </a:t>
            </a:r>
            <a:r>
              <a:rPr lang="bg-BG" dirty="0" smtClean="0"/>
              <a:t>текст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1621226"/>
            <a:ext cx="5217460" cy="4680000"/>
          </a:xfrm>
        </p:spPr>
        <p:txBody>
          <a:bodyPr/>
          <a:lstStyle/>
          <a:p>
            <a:r>
              <a:rPr lang="bg-BG" dirty="0"/>
              <a:t>М</a:t>
            </a:r>
            <a:r>
              <a:rPr lang="bg-BG" dirty="0" smtClean="0"/>
              <a:t>аркирайте </a:t>
            </a:r>
            <a:r>
              <a:rPr lang="bg-BG" dirty="0"/>
              <a:t>и </a:t>
            </a:r>
            <a:r>
              <a:rPr lang="bg-BG" dirty="0" smtClean="0"/>
              <a:t>форматирайте</a:t>
            </a:r>
            <a:br>
              <a:rPr lang="bg-BG" dirty="0" smtClean="0"/>
            </a:br>
            <a:r>
              <a:rPr lang="bg-BG" dirty="0" smtClean="0"/>
              <a:t> </a:t>
            </a:r>
            <a:r>
              <a:rPr lang="bg-BG" dirty="0"/>
              <a:t>така, както </a:t>
            </a:r>
            <a:r>
              <a:rPr lang="bg-BG" dirty="0" smtClean="0"/>
              <a:t>желаете;</a:t>
            </a:r>
          </a:p>
          <a:p>
            <a:r>
              <a:rPr lang="bg-BG" dirty="0"/>
              <a:t>Щ</a:t>
            </a:r>
            <a:r>
              <a:rPr lang="bg-BG" dirty="0" smtClean="0"/>
              <a:t>ракнете </a:t>
            </a:r>
            <a:r>
              <a:rPr lang="bg-BG" dirty="0"/>
              <a:t>с десния бутон на мишката върху стила, </a:t>
            </a:r>
            <a:r>
              <a:rPr lang="bg-BG" dirty="0" smtClean="0"/>
              <a:t>който</a:t>
            </a:r>
            <a:br>
              <a:rPr lang="bg-BG" dirty="0" smtClean="0"/>
            </a:br>
            <a:r>
              <a:rPr lang="bg-BG" dirty="0" smtClean="0"/>
              <a:t> </a:t>
            </a:r>
            <a:r>
              <a:rPr lang="bg-BG" dirty="0"/>
              <a:t>искате да </a:t>
            </a:r>
            <a:r>
              <a:rPr lang="bg-BG" dirty="0" smtClean="0"/>
              <a:t>промените;</a:t>
            </a:r>
          </a:p>
          <a:p>
            <a:r>
              <a:rPr lang="bg-BG" dirty="0"/>
              <a:t>И</a:t>
            </a:r>
            <a:r>
              <a:rPr lang="bg-BG" dirty="0" smtClean="0"/>
              <a:t>зберете </a:t>
            </a:r>
            <a:br>
              <a:rPr lang="bg-BG" dirty="0" smtClean="0"/>
            </a:br>
            <a:r>
              <a:rPr lang="en-US" b="1" dirty="0" smtClean="0">
                <a:solidFill>
                  <a:schemeClr val="accent1"/>
                </a:solidFill>
              </a:rPr>
              <a:t>Update</a:t>
            </a:r>
            <a:r>
              <a:rPr lang="bg-BG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to match </a:t>
            </a:r>
            <a:r>
              <a:rPr lang="en-US" b="1" dirty="0" smtClean="0">
                <a:solidFill>
                  <a:schemeClr val="accent1"/>
                </a:solidFill>
              </a:rPr>
              <a:t>selection</a:t>
            </a:r>
            <a:r>
              <a:rPr lang="bg-BG" dirty="0" smtClean="0"/>
              <a:t>;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42" y="1781192"/>
            <a:ext cx="6337158" cy="36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Модифициране на стил от диалогов прозорец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Не е задължително</a:t>
            </a:r>
            <a:br>
              <a:rPr lang="bg-BG" sz="2000" dirty="0" smtClean="0"/>
            </a:br>
            <a:r>
              <a:rPr lang="bg-BG" sz="2000" dirty="0" smtClean="0"/>
              <a:t> да има текст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/>
              <a:t>Н</a:t>
            </a:r>
            <a:r>
              <a:rPr lang="bg-BG" sz="2000" dirty="0" smtClean="0"/>
              <a:t>атиснете </a:t>
            </a:r>
            <a:r>
              <a:rPr lang="bg-BG" sz="2000" dirty="0"/>
              <a:t>върху </a:t>
            </a:r>
            <a:r>
              <a:rPr lang="bg-BG" sz="2000" dirty="0" smtClean="0"/>
              <a:t>стила, който искате да промените, </a:t>
            </a:r>
            <a:r>
              <a:rPr lang="bg-BG" sz="2000" dirty="0"/>
              <a:t>с десния бутон на </a:t>
            </a:r>
            <a:r>
              <a:rPr lang="bg-BG" sz="2000" dirty="0" smtClean="0"/>
              <a:t>мишката, </a:t>
            </a:r>
            <a:r>
              <a:rPr lang="bg-BG" sz="2000" dirty="0"/>
              <a:t>и изберете </a:t>
            </a:r>
            <a:r>
              <a:rPr lang="en-US" sz="2000" b="1" dirty="0" smtClean="0"/>
              <a:t>Modify</a:t>
            </a:r>
            <a:endParaRPr lang="bg-BG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Редактирайте в диалоговия прозорец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5" y="96248"/>
            <a:ext cx="7450191" cy="672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изцяло нов </a:t>
            </a:r>
            <a:r>
              <a:rPr lang="bg-BG" dirty="0" smtClean="0"/>
              <a:t>стил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719090" cy="389883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Форматирайте произволен текст така, както искате да изглежда новия стил, и го </a:t>
            </a:r>
            <a:r>
              <a:rPr lang="bg-BG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маркирайте.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лентата </a:t>
            </a:r>
            <a:r>
              <a:rPr lang="en-US" sz="2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Styles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изберете </a:t>
            </a:r>
            <a:r>
              <a:rPr lang="en-US" sz="2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</a:t>
            </a:r>
            <a:r>
              <a:rPr lang="en-US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endParaRPr lang="bg-BG" sz="2000" b="1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bg-BG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диалоговия прозорец именувайте новия стил </a:t>
            </a:r>
            <a:r>
              <a:rPr lang="bg-BG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потвърдете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016" y="594359"/>
            <a:ext cx="57912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016" y="3961504"/>
            <a:ext cx="5773909" cy="2632934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6687779" y="2546088"/>
            <a:ext cx="1599801" cy="1892629"/>
          </a:xfrm>
          <a:prstGeom prst="bentArrow">
            <a:avLst>
              <a:gd name="adj1" fmla="val 13569"/>
              <a:gd name="adj2" fmla="val 18948"/>
              <a:gd name="adj3" fmla="val 29035"/>
              <a:gd name="adj4" fmla="val 4375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стил за таблица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Table Tools/Design/Table </a:t>
            </a:r>
            <a:r>
              <a:rPr lang="en-US" sz="2000" dirty="0" smtClean="0"/>
              <a:t>Style</a:t>
            </a:r>
            <a:endParaRPr lang="bg-BG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Modify </a:t>
            </a:r>
            <a:r>
              <a:rPr lang="en-US" sz="2000" dirty="0"/>
              <a:t>Table Style – </a:t>
            </a:r>
            <a:r>
              <a:rPr lang="bg-BG" sz="2000" dirty="0"/>
              <a:t>редакция на съществуващ </a:t>
            </a:r>
            <a:r>
              <a:rPr lang="bg-BG" sz="2000" dirty="0" smtClean="0"/>
              <a:t>стил</a:t>
            </a:r>
            <a:endParaRPr lang="bg-BG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New </a:t>
            </a:r>
            <a:r>
              <a:rPr lang="en-US" sz="2000" dirty="0"/>
              <a:t>Table Style </a:t>
            </a:r>
            <a:r>
              <a:rPr lang="bg-BG" sz="2000" dirty="0"/>
              <a:t>– създаване на нов стил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8" y="0"/>
            <a:ext cx="5267325" cy="2466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43835" y="754155"/>
            <a:ext cx="5694381" cy="607050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Brace 7"/>
          <p:cNvSpPr/>
          <p:nvPr/>
        </p:nvSpPr>
        <p:spPr>
          <a:xfrm>
            <a:off x="5766100" y="1635163"/>
            <a:ext cx="720767" cy="656216"/>
          </a:xfrm>
          <a:prstGeom prst="rightBrace">
            <a:avLst>
              <a:gd name="adj1" fmla="val 0"/>
              <a:gd name="adj2" fmla="val 50000"/>
            </a:avLst>
          </a:prstGeom>
          <a:ln w="38100">
            <a:headEnd type="oval" w="med" len="med"/>
            <a:tailEnd type="oval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6250412" y="1796527"/>
            <a:ext cx="386845" cy="333487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шаблон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шаблон за презентация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200" b="1" dirty="0" smtClean="0"/>
              <a:t>Защо</a:t>
            </a:r>
            <a:r>
              <a:rPr lang="bg-BG" sz="3200" dirty="0" smtClean="0"/>
              <a:t>?</a:t>
            </a:r>
          </a:p>
          <a:p>
            <a:pPr lvl="1"/>
            <a:r>
              <a:rPr lang="bg-BG" sz="2800" dirty="0" smtClean="0"/>
              <a:t>Готовите шаблони </a:t>
            </a:r>
            <a:r>
              <a:rPr lang="bg-BG" sz="2800" dirty="0"/>
              <a:t>за </a:t>
            </a:r>
            <a:r>
              <a:rPr lang="bg-BG" sz="2800" dirty="0" smtClean="0"/>
              <a:t>презентации са </a:t>
            </a:r>
            <a:r>
              <a:rPr lang="bg-BG" sz="2800" dirty="0"/>
              <a:t>краен </a:t>
            </a:r>
            <a:r>
              <a:rPr lang="bg-BG" sz="2800" dirty="0" smtClean="0"/>
              <a:t>брой</a:t>
            </a:r>
          </a:p>
          <a:p>
            <a:pPr lvl="1"/>
            <a:r>
              <a:rPr lang="bg-BG" sz="2800" dirty="0" smtClean="0"/>
              <a:t>Нямат индивидуалност</a:t>
            </a:r>
          </a:p>
          <a:p>
            <a:pPr lvl="1"/>
            <a:r>
              <a:rPr lang="bg-BG" sz="2800" dirty="0" smtClean="0"/>
              <a:t>Не </a:t>
            </a:r>
            <a:r>
              <a:rPr lang="bg-BG" sz="2800" dirty="0"/>
              <a:t>винаги включват необходимите </a:t>
            </a:r>
            <a:r>
              <a:rPr lang="bg-BG" sz="2800" dirty="0" smtClean="0"/>
              <a:t>изгледи</a:t>
            </a:r>
          </a:p>
          <a:p>
            <a:r>
              <a:rPr lang="bg-BG" sz="3200" b="1" dirty="0" smtClean="0"/>
              <a:t>Как?</a:t>
            </a:r>
          </a:p>
          <a:p>
            <a:pPr lvl="1"/>
            <a:r>
              <a:rPr lang="bg-BG" sz="2800" dirty="0" smtClean="0"/>
              <a:t>Редакция през изгледа </a:t>
            </a:r>
            <a:r>
              <a:rPr lang="en-US" sz="2800" b="1" dirty="0"/>
              <a:t>Slide </a:t>
            </a:r>
            <a:r>
              <a:rPr lang="en-US" sz="2800" b="1" dirty="0" smtClean="0"/>
              <a:t>Master</a:t>
            </a:r>
            <a:r>
              <a:rPr lang="bg-BG" sz="2800" b="1" dirty="0" smtClean="0"/>
              <a:t>:</a:t>
            </a:r>
          </a:p>
          <a:p>
            <a:pPr lvl="2"/>
            <a:r>
              <a:rPr lang="bg-BG" sz="2200" dirty="0" smtClean="0"/>
              <a:t>Модифициране на съществуващи шаблони (например премахване на графични елементи)</a:t>
            </a:r>
          </a:p>
          <a:p>
            <a:pPr lvl="2"/>
            <a:r>
              <a:rPr lang="bg-BG" sz="2200" dirty="0" smtClean="0"/>
              <a:t>Създаване на частично или изцяло нови шаблони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Меню </a:t>
            </a:r>
            <a:r>
              <a:rPr lang="en-US" dirty="0" smtClean="0"/>
              <a:t>Slide Master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Отваря се от </a:t>
            </a:r>
            <a:r>
              <a:rPr lang="en-US" dirty="0"/>
              <a:t>View/Master </a:t>
            </a:r>
            <a:r>
              <a:rPr lang="en-US" dirty="0" smtClean="0"/>
              <a:t>Views</a:t>
            </a:r>
            <a:r>
              <a:rPr lang="bg-BG" dirty="0" smtClean="0"/>
              <a:t>:</a:t>
            </a:r>
          </a:p>
          <a:p>
            <a:pPr lvl="1"/>
            <a:r>
              <a:rPr lang="bg-BG" dirty="0" smtClean="0"/>
              <a:t>Всички </a:t>
            </a:r>
            <a:r>
              <a:rPr lang="bg-BG" dirty="0"/>
              <a:t>елементи от слайдовете могат да се редактират, изтриват, както и да се добавят нови. </a:t>
            </a:r>
            <a:endParaRPr lang="bg-BG" dirty="0" smtClean="0"/>
          </a:p>
          <a:p>
            <a:pPr lvl="1"/>
            <a:r>
              <a:rPr lang="bg-BG" dirty="0" smtClean="0"/>
              <a:t>Могат </a:t>
            </a:r>
            <a:r>
              <a:rPr lang="bg-BG" dirty="0"/>
              <a:t>да се </a:t>
            </a:r>
            <a:r>
              <a:rPr lang="bg-BG" dirty="0" smtClean="0"/>
              <a:t>добавят </a:t>
            </a:r>
            <a:r>
              <a:rPr lang="bg-BG" dirty="0"/>
              <a:t>нови изгледи на слайдове с различни контейнери за </a:t>
            </a:r>
            <a:r>
              <a:rPr lang="bg-BG" dirty="0" smtClean="0"/>
              <a:t>съдържание.</a:t>
            </a:r>
          </a:p>
          <a:p>
            <a:pPr lvl="1"/>
            <a:r>
              <a:rPr lang="bg-BG" dirty="0" smtClean="0"/>
              <a:t>Съдържанието </a:t>
            </a:r>
            <a:r>
              <a:rPr lang="bg-BG" dirty="0"/>
              <a:t>в контейнерите, текстът и фонът на слайда, както и графични обекти, се добавят и форматират </a:t>
            </a:r>
            <a:r>
              <a:rPr lang="bg-BG" dirty="0" smtClean="0"/>
              <a:t>от </a:t>
            </a:r>
            <a:r>
              <a:rPr lang="bg-BG" dirty="0"/>
              <a:t>останалите </a:t>
            </a:r>
            <a:r>
              <a:rPr lang="bg-BG" dirty="0" smtClean="0"/>
              <a:t>менюта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0" y="4399877"/>
            <a:ext cx="11685083" cy="17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Работа с текст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често срещани грешки при </a:t>
            </a:r>
            <a:r>
              <a:rPr lang="bg-BG" dirty="0" smtClean="0"/>
              <a:t>форматиране</a:t>
            </a:r>
            <a:br>
              <a:rPr lang="bg-BG" dirty="0" smtClean="0"/>
            </a:br>
            <a:r>
              <a:rPr lang="bg-BG" dirty="0" smtClean="0"/>
              <a:t> </a:t>
            </a:r>
            <a:r>
              <a:rPr lang="bg-BG" dirty="0"/>
              <a:t>на текстови документи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Режим </a:t>
            </a:r>
            <a:r>
              <a:rPr lang="en-US" dirty="0" smtClean="0"/>
              <a:t>Slide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b="1" dirty="0" smtClean="0"/>
              <a:t>Основен </a:t>
            </a:r>
            <a:r>
              <a:rPr lang="bg-BG" b="1" dirty="0"/>
              <a:t>изглед (</a:t>
            </a:r>
            <a:r>
              <a:rPr lang="en-US" b="1" dirty="0"/>
              <a:t>Master Layout</a:t>
            </a:r>
            <a:r>
              <a:rPr lang="bg-BG" b="1" dirty="0" smtClean="0"/>
              <a:t>): </a:t>
            </a:r>
            <a:r>
              <a:rPr lang="en-US" dirty="0" err="1" smtClean="0"/>
              <a:t>съдържа</a:t>
            </a:r>
            <a:r>
              <a:rPr lang="en-US" dirty="0" smtClean="0"/>
              <a:t> </a:t>
            </a:r>
            <a:r>
              <a:rPr lang="en-US" dirty="0" err="1"/>
              <a:t>основните</a:t>
            </a:r>
            <a:r>
              <a:rPr lang="en-US" dirty="0"/>
              <a:t> </a:t>
            </a:r>
            <a:r>
              <a:rPr lang="en-US" dirty="0" err="1"/>
              <a:t>контейнери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слайд</a:t>
            </a:r>
            <a:r>
              <a:rPr lang="en-US" dirty="0"/>
              <a:t> – </a:t>
            </a:r>
            <a:r>
              <a:rPr lang="en-US" dirty="0" err="1"/>
              <a:t>заглавие</a:t>
            </a:r>
            <a:r>
              <a:rPr lang="en-US" dirty="0"/>
              <a:t>,</a:t>
            </a:r>
            <a:r>
              <a:rPr lang="bg-BG" dirty="0"/>
              <a:t> съдържание, поле за дата, номер и долен колонтитул, </a:t>
            </a:r>
            <a:r>
              <a:rPr lang="bg-BG" dirty="0" smtClean="0"/>
              <a:t>евентуално </a:t>
            </a:r>
            <a:r>
              <a:rPr lang="bg-BG" dirty="0"/>
              <a:t>графични </a:t>
            </a:r>
            <a:r>
              <a:rPr lang="bg-BG" dirty="0" smtClean="0"/>
              <a:t>елементи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b="1" dirty="0" smtClean="0"/>
              <a:t>Второстепенни изгледи:  </a:t>
            </a:r>
            <a:r>
              <a:rPr lang="bg-BG" dirty="0" smtClean="0"/>
              <a:t>подчинени </a:t>
            </a:r>
            <a:r>
              <a:rPr lang="bg-BG" dirty="0"/>
              <a:t>на </a:t>
            </a:r>
            <a:r>
              <a:rPr lang="bg-BG" dirty="0" smtClean="0"/>
              <a:t>основния – всяка промяна </a:t>
            </a:r>
            <a:r>
              <a:rPr lang="bg-BG" dirty="0"/>
              <a:t>в </a:t>
            </a:r>
            <a:r>
              <a:rPr lang="bg-BG" dirty="0" smtClean="0"/>
              <a:t>него </a:t>
            </a:r>
            <a:r>
              <a:rPr lang="bg-BG" dirty="0"/>
              <a:t>изглед засяга аналогичните контейнери и в останалите </a:t>
            </a:r>
            <a:r>
              <a:rPr lang="bg-BG" dirty="0" smtClean="0"/>
              <a:t>изгледи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b="1" dirty="0" smtClean="0"/>
              <a:t>Редакции</a:t>
            </a:r>
            <a:r>
              <a:rPr lang="bg-BG" dirty="0" smtClean="0"/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dirty="0"/>
              <a:t>Маркира се изгледът, който ще се </a:t>
            </a:r>
            <a:r>
              <a:rPr lang="bg-BG" dirty="0" smtClean="0"/>
              <a:t>редактира 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dirty="0"/>
              <a:t>Маркира се контейнерът, който ще се форматира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dirty="0"/>
              <a:t>С менютата за редакция се извършват </a:t>
            </a:r>
            <a:r>
              <a:rPr lang="bg-BG" dirty="0" smtClean="0"/>
              <a:t>промените; при нужда </a:t>
            </a:r>
            <a:r>
              <a:rPr lang="bg-BG" dirty="0"/>
              <a:t>се добавят или изтриват елементи и </a:t>
            </a:r>
            <a:r>
              <a:rPr lang="bg-BG" dirty="0" smtClean="0"/>
              <a:t>контейнери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b="1" dirty="0" smtClean="0"/>
              <a:t>Нови изгледи:</a:t>
            </a:r>
            <a:r>
              <a:rPr lang="bg-BG" dirty="0" smtClean="0"/>
              <a:t> - основни и второстепенни: </a:t>
            </a:r>
            <a:r>
              <a:rPr lang="en-US" dirty="0"/>
              <a:t>Slide Master/Edit Master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57263"/>
            <a:ext cx="12185650" cy="53689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68941"/>
            <a:ext cx="12192000" cy="1182034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Slide Master </a:t>
            </a:r>
            <a:r>
              <a:rPr lang="bg-BG" dirty="0" smtClean="0"/>
              <a:t>изглед на темата </a:t>
            </a:r>
            <a:r>
              <a:rPr lang="en-US" b="1" dirty="0" smtClean="0"/>
              <a:t>Facet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683623" y="4525844"/>
            <a:ext cx="3675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Маркирани </a:t>
            </a:r>
            <a:r>
              <a:rPr lang="ru-RU" b="1" dirty="0">
                <a:solidFill>
                  <a:schemeClr val="accent1"/>
                </a:solidFill>
              </a:rPr>
              <a:t>са обектите, образуващи фоновата </a:t>
            </a:r>
            <a:r>
              <a:rPr lang="ru-RU" b="1" dirty="0" smtClean="0">
                <a:solidFill>
                  <a:schemeClr val="accent1"/>
                </a:solidFill>
              </a:rPr>
              <a:t>графика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9779" y="1584325"/>
            <a:ext cx="1220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Основен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изглед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192221" y="4341178"/>
            <a:ext cx="2907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Второстепенни изгледи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Редакции </a:t>
            </a:r>
            <a:r>
              <a:rPr lang="bg-BG" dirty="0"/>
              <a:t>по изгледа на текста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b="1" dirty="0" smtClean="0"/>
              <a:t>Редакциите се извършват върху маркиран примерен текст </a:t>
            </a:r>
            <a:r>
              <a:rPr lang="bg-BG" b="1" dirty="0"/>
              <a:t>в съответния </a:t>
            </a:r>
            <a:r>
              <a:rPr lang="bg-BG" b="1" dirty="0" smtClean="0"/>
              <a:t>контейнер:</a:t>
            </a:r>
          </a:p>
          <a:p>
            <a:r>
              <a:rPr lang="bg-BG" dirty="0" smtClean="0"/>
              <a:t>Промяна </a:t>
            </a:r>
            <a:r>
              <a:rPr lang="bg-BG" dirty="0"/>
              <a:t>на </a:t>
            </a:r>
            <a:r>
              <a:rPr lang="bg-BG" dirty="0" smtClean="0"/>
              <a:t>шрифта – чрез редакция на шрифтовата комбинация, освен ако се добавя акцент</a:t>
            </a:r>
          </a:p>
          <a:p>
            <a:r>
              <a:rPr lang="bg-BG" dirty="0" smtClean="0"/>
              <a:t>Промяна на </a:t>
            </a:r>
            <a:r>
              <a:rPr lang="bg-BG" dirty="0"/>
              <a:t>размерите и </a:t>
            </a:r>
            <a:r>
              <a:rPr lang="bg-BG" dirty="0" smtClean="0"/>
              <a:t>вида </a:t>
            </a:r>
            <a:r>
              <a:rPr lang="bg-BG" dirty="0"/>
              <a:t>му (удебеляване, подчертаване и др</a:t>
            </a:r>
            <a:r>
              <a:rPr lang="bg-BG" dirty="0" smtClean="0"/>
              <a:t>.)</a:t>
            </a:r>
          </a:p>
          <a:p>
            <a:r>
              <a:rPr lang="bg-BG" dirty="0" smtClean="0"/>
              <a:t>Промяна </a:t>
            </a:r>
            <a:r>
              <a:rPr lang="bg-BG" dirty="0"/>
              <a:t>на абзаца – позиция, отстъпи, </a:t>
            </a:r>
            <a:r>
              <a:rPr lang="bg-BG" dirty="0" smtClean="0"/>
              <a:t>междуредия, списъци.</a:t>
            </a:r>
          </a:p>
          <a:p>
            <a:r>
              <a:rPr lang="bg-BG" dirty="0" smtClean="0"/>
              <a:t>Промяна </a:t>
            </a:r>
            <a:r>
              <a:rPr lang="bg-BG" dirty="0"/>
              <a:t>на примерния текст – например заместването му с текст на български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Редакция </a:t>
            </a:r>
            <a:r>
              <a:rPr lang="bg-BG" dirty="0"/>
              <a:t>на контейнерите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Промяна на формата, размерите и фона на </a:t>
            </a:r>
            <a:r>
              <a:rPr lang="bg-BG" dirty="0" smtClean="0"/>
              <a:t>контейнера</a:t>
            </a:r>
          </a:p>
          <a:p>
            <a:pPr lvl="0"/>
            <a:r>
              <a:rPr lang="bg-BG" dirty="0" smtClean="0"/>
              <a:t>Промяна </a:t>
            </a:r>
            <a:r>
              <a:rPr lang="bg-BG" dirty="0"/>
              <a:t>на разположението </a:t>
            </a:r>
            <a:r>
              <a:rPr lang="bg-BG" dirty="0" smtClean="0"/>
              <a:t>спрямо </a:t>
            </a:r>
            <a:r>
              <a:rPr lang="bg-BG" dirty="0"/>
              <a:t>слайда и другите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контейнери </a:t>
            </a:r>
            <a:r>
              <a:rPr lang="bg-BG" dirty="0"/>
              <a:t>в него.</a:t>
            </a:r>
            <a:endParaRPr lang="en-US" dirty="0"/>
          </a:p>
          <a:p>
            <a:pPr lvl="0"/>
            <a:r>
              <a:rPr lang="bg-BG" dirty="0"/>
              <a:t>Добавяне на нови </a:t>
            </a:r>
            <a:r>
              <a:rPr lang="bg-BG" dirty="0" smtClean="0"/>
              <a:t>контейнери:</a:t>
            </a:r>
            <a:br>
              <a:rPr lang="bg-BG" dirty="0" smtClean="0"/>
            </a:br>
            <a:r>
              <a:rPr lang="en-US" b="1" dirty="0" smtClean="0">
                <a:solidFill>
                  <a:schemeClr val="accent1"/>
                </a:solidFill>
              </a:rPr>
              <a:t>Slide </a:t>
            </a:r>
            <a:r>
              <a:rPr lang="en-US" b="1" dirty="0">
                <a:solidFill>
                  <a:schemeClr val="accent1"/>
                </a:solidFill>
              </a:rPr>
              <a:t>Master/Master Layout/Insert Placeholder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Редакция на други елементи от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Добавяне на фон -  едноцветен, многоцветен или изображение</a:t>
            </a:r>
            <a:endParaRPr lang="en-US" dirty="0"/>
          </a:p>
          <a:p>
            <a:pPr lvl="0"/>
            <a:r>
              <a:rPr lang="bg-BG" dirty="0"/>
              <a:t>Добавяне на нередактируеми елементи – текстове и изображения, които да не могат да бъдат премахнати в стандартните режими за редакция, се добавят като обикновени обекти, а не като контейнери:</a:t>
            </a:r>
            <a:endParaRPr lang="en-US" dirty="0"/>
          </a:p>
          <a:p>
            <a:pPr lvl="1"/>
            <a:r>
              <a:rPr lang="bg-BG" dirty="0"/>
              <a:t>Изчертаване на геометрични </a:t>
            </a:r>
            <a:r>
              <a:rPr lang="bg-BG" dirty="0" smtClean="0"/>
              <a:t>форми</a:t>
            </a:r>
            <a:br>
              <a:rPr lang="bg-BG" dirty="0" smtClean="0"/>
            </a:br>
            <a:r>
              <a:rPr lang="bg-BG" dirty="0" smtClean="0"/>
              <a:t>(например </a:t>
            </a:r>
            <a:r>
              <a:rPr lang="bg-BG" dirty="0"/>
              <a:t>хоризонтална винетка, разделяща заглавието от текста)</a:t>
            </a:r>
            <a:endParaRPr lang="en-US" dirty="0"/>
          </a:p>
          <a:p>
            <a:pPr lvl="1"/>
            <a:r>
              <a:rPr lang="bg-BG" dirty="0"/>
              <a:t>Вмъкване на </a:t>
            </a:r>
            <a:r>
              <a:rPr lang="bg-BG" dirty="0" smtClean="0"/>
              <a:t>изображения</a:t>
            </a:r>
            <a:br>
              <a:rPr lang="bg-BG" dirty="0" smtClean="0"/>
            </a:br>
            <a:r>
              <a:rPr lang="bg-BG" dirty="0" smtClean="0"/>
              <a:t>(например </a:t>
            </a:r>
            <a:r>
              <a:rPr lang="bg-BG" dirty="0"/>
              <a:t>лого или декоративен акцент)</a:t>
            </a:r>
            <a:endParaRPr lang="en-US" dirty="0"/>
          </a:p>
          <a:p>
            <a:pPr lvl="1"/>
            <a:r>
              <a:rPr lang="bg-BG" dirty="0"/>
              <a:t>Вмъкване на текст в текстова </a:t>
            </a:r>
            <a:r>
              <a:rPr lang="bg-BG" dirty="0" smtClean="0"/>
              <a:t>кутия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</a:t>
            </a:r>
            <a:r>
              <a:rPr lang="bg-BG" dirty="0" smtClean="0"/>
              <a:t>риключване </a:t>
            </a:r>
            <a:r>
              <a:rPr lang="bg-BG" dirty="0"/>
              <a:t>на редактирането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Затваря се </a:t>
            </a:r>
            <a:r>
              <a:rPr lang="bg-BG" dirty="0"/>
              <a:t>режимът </a:t>
            </a:r>
            <a:r>
              <a:rPr lang="en-US" dirty="0"/>
              <a:t>Slide </a:t>
            </a:r>
            <a:r>
              <a:rPr lang="en-US" dirty="0" smtClean="0"/>
              <a:t>Master</a:t>
            </a:r>
            <a:r>
              <a:rPr lang="bg-BG" dirty="0" smtClean="0"/>
              <a:t>;</a:t>
            </a:r>
          </a:p>
          <a:p>
            <a:r>
              <a:rPr lang="bg-BG" dirty="0" smtClean="0"/>
              <a:t>Проверява се </a:t>
            </a:r>
            <a:r>
              <a:rPr lang="bg-BG" dirty="0"/>
              <a:t>как се отразяват редакциите в </a:t>
            </a:r>
            <a:r>
              <a:rPr lang="bg-BG" dirty="0" smtClean="0"/>
              <a:t>презентацията;</a:t>
            </a:r>
          </a:p>
          <a:p>
            <a:r>
              <a:rPr lang="bg-BG" dirty="0" smtClean="0"/>
              <a:t>Проверява се разположението </a:t>
            </a:r>
            <a:r>
              <a:rPr lang="bg-BG" dirty="0"/>
              <a:t>на еднотипните </a:t>
            </a:r>
            <a:r>
              <a:rPr lang="bg-BG" dirty="0" smtClean="0"/>
              <a:t>елементи:</a:t>
            </a:r>
          </a:p>
          <a:p>
            <a:pPr lvl="1"/>
            <a:r>
              <a:rPr lang="bg-BG" dirty="0"/>
              <a:t>Т</a:t>
            </a:r>
            <a:r>
              <a:rPr lang="bg-BG" dirty="0" smtClean="0"/>
              <a:t>рябва </a:t>
            </a:r>
            <a:r>
              <a:rPr lang="bg-BG" dirty="0"/>
              <a:t>да са на едно и също място и да изглеждат по един и същи начин в отделните </a:t>
            </a:r>
            <a:r>
              <a:rPr lang="bg-BG" dirty="0" smtClean="0"/>
              <a:t>изгледи</a:t>
            </a:r>
          </a:p>
          <a:p>
            <a:pPr lvl="1"/>
            <a:r>
              <a:rPr lang="bg-BG" dirty="0" smtClean="0"/>
              <a:t>Когато </a:t>
            </a:r>
            <a:r>
              <a:rPr lang="bg-BG" dirty="0"/>
              <a:t>в един слайд има няколко контейнера, тяхното взаимно разположение също трябва да се провери дали е </a:t>
            </a:r>
            <a:r>
              <a:rPr lang="bg-BG" dirty="0" smtClean="0"/>
              <a:t>подредено.</a:t>
            </a:r>
          </a:p>
          <a:p>
            <a:pPr lvl="1"/>
            <a:r>
              <a:rPr lang="bg-BG" dirty="0" smtClean="0"/>
              <a:t>Ако </a:t>
            </a:r>
            <a:r>
              <a:rPr lang="bg-BG" dirty="0"/>
              <a:t>е нужно допълнително редактиране, то се извършва отново в режим </a:t>
            </a:r>
            <a:r>
              <a:rPr lang="en-US" dirty="0"/>
              <a:t>Slide Master</a:t>
            </a:r>
            <a:r>
              <a:rPr lang="bg-BG" dirty="0"/>
              <a:t>. </a:t>
            </a:r>
            <a:endParaRPr lang="bg-BG" dirty="0" smtClean="0"/>
          </a:p>
          <a:p>
            <a:r>
              <a:rPr lang="bg-BG" dirty="0"/>
              <a:t>Г</a:t>
            </a:r>
            <a:r>
              <a:rPr lang="bg-BG" dirty="0" smtClean="0"/>
              <a:t>отовият </a:t>
            </a:r>
            <a:r>
              <a:rPr lang="bg-BG" dirty="0"/>
              <a:t>шаблон се записва като презентация (</a:t>
            </a:r>
            <a:r>
              <a:rPr lang="en-US" dirty="0" err="1"/>
              <a:t>pptx</a:t>
            </a:r>
            <a:r>
              <a:rPr lang="bg-BG" dirty="0"/>
              <a:t>)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 smtClean="0"/>
              <a:t>шаблон</a:t>
            </a:r>
            <a:r>
              <a:rPr lang="en-US" dirty="0" smtClean="0"/>
              <a:t> </a:t>
            </a:r>
            <a:r>
              <a:rPr lang="bg-BG" dirty="0"/>
              <a:t>(</a:t>
            </a:r>
            <a:r>
              <a:rPr lang="en-US" dirty="0" err="1"/>
              <a:t>potx</a:t>
            </a:r>
            <a:r>
              <a:rPr lang="bg-BG" dirty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формуляр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От текстов документ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3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електронен формуляр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Защо?</a:t>
            </a:r>
          </a:p>
          <a:p>
            <a:pPr lvl="1"/>
            <a:r>
              <a:rPr lang="bg-BG" dirty="0" smtClean="0"/>
              <a:t>Стандартните формуляри трудно се попълват електронно: изискват отпечатвате или редакция във файла</a:t>
            </a:r>
          </a:p>
          <a:p>
            <a:pPr lvl="1"/>
            <a:r>
              <a:rPr lang="bg-BG" dirty="0" smtClean="0"/>
              <a:t>Риск от затруднена четимост и обработка</a:t>
            </a:r>
          </a:p>
          <a:p>
            <a:pPr lvl="1"/>
            <a:r>
              <a:rPr lang="bg-BG" dirty="0" smtClean="0"/>
              <a:t>Риск от повреждане на текста или файла на формуляра</a:t>
            </a:r>
          </a:p>
          <a:p>
            <a:r>
              <a:rPr lang="bg-BG" dirty="0" smtClean="0"/>
              <a:t>Как? </a:t>
            </a:r>
          </a:p>
          <a:p>
            <a:pPr lvl="1"/>
            <a:r>
              <a:rPr lang="bg-BG" dirty="0"/>
              <a:t>Електронните формуляри </a:t>
            </a:r>
            <a:r>
              <a:rPr lang="bg-BG" dirty="0" smtClean="0"/>
              <a:t>позволяват </a:t>
            </a:r>
            <a:r>
              <a:rPr lang="bg-BG" dirty="0"/>
              <a:t>попълване на данните </a:t>
            </a:r>
            <a:r>
              <a:rPr lang="bg-BG" dirty="0" smtClean="0"/>
              <a:t>директно в бланката.</a:t>
            </a:r>
          </a:p>
          <a:p>
            <a:pPr lvl="1"/>
            <a:r>
              <a:rPr lang="bg-BG" dirty="0" smtClean="0"/>
              <a:t>Полетата за попълване имат контрол </a:t>
            </a:r>
            <a:r>
              <a:rPr lang="bg-BG" dirty="0"/>
              <a:t>на </a:t>
            </a:r>
            <a:r>
              <a:rPr lang="bg-BG" dirty="0" smtClean="0"/>
              <a:t>съдържанието</a:t>
            </a:r>
          </a:p>
          <a:p>
            <a:pPr lvl="1"/>
            <a:r>
              <a:rPr lang="bg-BG" dirty="0" smtClean="0"/>
              <a:t>Файлът може да включва допълнителни защити и ограничения на достъпа</a:t>
            </a:r>
          </a:p>
          <a:p>
            <a:pPr marL="200025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формуляр от текстов документ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Отворете документа с текстообработваща програма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Отворете менюто </a:t>
            </a:r>
            <a:r>
              <a:rPr lang="en-US" dirty="0" smtClean="0"/>
              <a:t>Developer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Добавете </a:t>
            </a:r>
            <a:r>
              <a:rPr lang="bg-BG" dirty="0"/>
              <a:t>полета и </a:t>
            </a:r>
            <a:r>
              <a:rPr lang="bg-BG" dirty="0" smtClean="0"/>
              <a:t>контроли: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текстови полета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падащи списъци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квадратчета </a:t>
            </a:r>
            <a:r>
              <a:rPr lang="bg-BG" dirty="0"/>
              <a:t>за отметки и </a:t>
            </a:r>
            <a:r>
              <a:rPr lang="bg-BG" dirty="0" smtClean="0"/>
              <a:t>др.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Редактирайте полетата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Добавете защити, ако е нужно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Експортирайте като </a:t>
            </a:r>
            <a:r>
              <a:rPr lang="en-US" b="1" dirty="0" err="1" smtClean="0"/>
              <a:t>docx</a:t>
            </a:r>
            <a:r>
              <a:rPr lang="bg-BG" dirty="0"/>
              <a:t> </a:t>
            </a:r>
            <a:r>
              <a:rPr lang="bg-BG" dirty="0" smtClean="0"/>
              <a:t>за редакция или като </a:t>
            </a:r>
            <a:r>
              <a:rPr lang="en-US" b="1" dirty="0" smtClean="0"/>
              <a:t>pdf</a:t>
            </a:r>
            <a:r>
              <a:rPr lang="bg-BG" dirty="0" smtClean="0"/>
              <a:t> за попълване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Меню </a:t>
            </a:r>
            <a:r>
              <a:rPr lang="en-US" dirty="0" smtClean="0"/>
              <a:t>Developer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643" y="547909"/>
            <a:ext cx="7578725" cy="40875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/>
              <a:t>File/Options</a:t>
            </a:r>
            <a:r>
              <a:rPr lang="en-US" sz="2000" b="1" dirty="0" smtClean="0"/>
              <a:t>/</a:t>
            </a:r>
            <a:endParaRPr lang="bg-BG" sz="2000" b="1" dirty="0" smtClean="0"/>
          </a:p>
          <a:p>
            <a:pPr algn="ctr"/>
            <a:r>
              <a:rPr lang="en-US" sz="2000" b="1" dirty="0" smtClean="0"/>
              <a:t>Customize </a:t>
            </a:r>
            <a:r>
              <a:rPr lang="en-US" sz="2000" b="1" dirty="0"/>
              <a:t>Ribbon</a:t>
            </a:r>
            <a:r>
              <a:rPr lang="en-US" dirty="0"/>
              <a:t>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43" y="5053666"/>
            <a:ext cx="7578725" cy="107830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507915" y="2237592"/>
            <a:ext cx="3883511" cy="448482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05826" y="4303060"/>
            <a:ext cx="699247" cy="2366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1398" y="547909"/>
            <a:ext cx="6131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Активиране на менюто </a:t>
            </a:r>
            <a:r>
              <a:rPr lang="en-US" b="1" dirty="0" smtClean="0">
                <a:solidFill>
                  <a:schemeClr val="accent1"/>
                </a:solidFill>
              </a:rPr>
              <a:t>Developer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1398" y="4635489"/>
            <a:ext cx="6131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chemeClr val="accent1"/>
                </a:solidFill>
              </a:rPr>
              <a:t>Изглед н</a:t>
            </a:r>
            <a:r>
              <a:rPr lang="ru-RU" b="1" dirty="0" smtClean="0">
                <a:solidFill>
                  <a:schemeClr val="accent1"/>
                </a:solidFill>
              </a:rPr>
              <a:t>а менюто </a:t>
            </a:r>
            <a:r>
              <a:rPr lang="en-US" b="1" dirty="0" smtClean="0">
                <a:solidFill>
                  <a:schemeClr val="accent1"/>
                </a:solidFill>
              </a:rPr>
              <a:t>Developer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Разстояния и отстъпи в документа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Погрешна практика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/>
              <a:t>П</a:t>
            </a:r>
            <a:r>
              <a:rPr lang="bg-BG" dirty="0" smtClean="0"/>
              <a:t>разни </a:t>
            </a:r>
            <a:r>
              <a:rPr lang="bg-BG" dirty="0"/>
              <a:t>нови </a:t>
            </a:r>
            <a:r>
              <a:rPr lang="bg-BG" dirty="0" smtClean="0"/>
              <a:t>редове между абзаците</a:t>
            </a:r>
          </a:p>
          <a:p>
            <a:r>
              <a:rPr lang="bg-BG" dirty="0"/>
              <a:t>П</a:t>
            </a:r>
            <a:r>
              <a:rPr lang="bg-BG" dirty="0" smtClean="0"/>
              <a:t>оредици </a:t>
            </a:r>
            <a:r>
              <a:rPr lang="bg-BG" dirty="0"/>
              <a:t>от </a:t>
            </a:r>
            <a:r>
              <a:rPr lang="bg-BG" dirty="0" smtClean="0"/>
              <a:t>интервали вместо отстъп</a:t>
            </a:r>
          </a:p>
          <a:p>
            <a:r>
              <a:rPr lang="bg-BG" dirty="0"/>
              <a:t>И</a:t>
            </a:r>
            <a:r>
              <a:rPr lang="bg-BG" dirty="0" smtClean="0"/>
              <a:t>нтервали между буквите на една дума в заглавието</a:t>
            </a:r>
          </a:p>
          <a:p>
            <a:r>
              <a:rPr lang="bg-BG" dirty="0" smtClean="0"/>
              <a:t>Поредици от </a:t>
            </a:r>
            <a:r>
              <a:rPr lang="bg-BG" dirty="0"/>
              <a:t>табулации </a:t>
            </a:r>
            <a:r>
              <a:rPr lang="bg-BG" dirty="0" smtClean="0"/>
              <a:t>за разделяне на думи в реда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Защо това е проблем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Не </a:t>
            </a:r>
            <a:r>
              <a:rPr lang="bg-BG" dirty="0"/>
              <a:t>позволява прецизни </a:t>
            </a:r>
            <a:r>
              <a:rPr lang="bg-BG" dirty="0" smtClean="0"/>
              <a:t>настройки</a:t>
            </a:r>
          </a:p>
          <a:p>
            <a:r>
              <a:rPr lang="bg-BG" dirty="0" smtClean="0"/>
              <a:t>Повтарящите се символи могат да бъдат интерпретирани погрешно от други програми</a:t>
            </a:r>
          </a:p>
          <a:p>
            <a:r>
              <a:rPr lang="bg-BG" dirty="0" smtClean="0"/>
              <a:t>Може </a:t>
            </a:r>
            <a:r>
              <a:rPr lang="bg-BG" dirty="0"/>
              <a:t>да предизвика проблем при </a:t>
            </a:r>
            <a:r>
              <a:rPr lang="bg-BG" dirty="0" smtClean="0"/>
              <a:t>отпечатване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Добавяне на полета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z="2400" dirty="0"/>
              <a:t>RTF текст (Rich Text Content Control) или Текстово поле (Plain Text Content Control) – за въвеждане на текст;</a:t>
            </a:r>
            <a:endParaRPr lang="en-US" sz="2400" dirty="0"/>
          </a:p>
          <a:p>
            <a:pPr lvl="0"/>
            <a:r>
              <a:rPr lang="bg-BG" sz="2400" dirty="0"/>
              <a:t>Изображение (Picture Content Control)</a:t>
            </a:r>
            <a:endParaRPr lang="en-US" sz="2400" dirty="0"/>
          </a:p>
          <a:p>
            <a:pPr lvl="0"/>
            <a:r>
              <a:rPr lang="bg-BG" sz="2400" dirty="0"/>
              <a:t>Контролна кутия (Check Box Content Control);</a:t>
            </a:r>
            <a:endParaRPr lang="en-US" sz="2400" dirty="0"/>
          </a:p>
          <a:p>
            <a:pPr lvl="0"/>
            <a:r>
              <a:rPr lang="bg-BG" sz="2400" dirty="0"/>
              <a:t>Разгъващ се списък (Drop-Down List Content Control);</a:t>
            </a:r>
            <a:endParaRPr lang="en-US" sz="2400" dirty="0"/>
          </a:p>
          <a:p>
            <a:pPr lvl="0"/>
            <a:r>
              <a:rPr lang="bg-BG" sz="2400" dirty="0"/>
              <a:t>Дата (Data Picker Content Control</a:t>
            </a:r>
            <a:r>
              <a:rPr lang="bg-BG" sz="2400" dirty="0" smtClean="0"/>
              <a:t>) и </a:t>
            </a:r>
            <a:r>
              <a:rPr lang="bg-BG" sz="2400" dirty="0"/>
              <a:t>др</a:t>
            </a:r>
            <a:r>
              <a:rPr lang="bg-BG" sz="2400" dirty="0" smtClean="0"/>
              <a:t>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6" y="4507456"/>
            <a:ext cx="11463649" cy="16310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4327" y="4496696"/>
            <a:ext cx="4907072" cy="16459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54588" y="4492590"/>
            <a:ext cx="5233387" cy="16459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Редактиране на полета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mode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/>
              <a:t>Р</a:t>
            </a:r>
            <a:r>
              <a:rPr lang="bg-BG" dirty="0" smtClean="0"/>
              <a:t>едактира се текстът </a:t>
            </a:r>
            <a:r>
              <a:rPr lang="bg-BG" dirty="0"/>
              <a:t>по подразбиране на </a:t>
            </a:r>
            <a:r>
              <a:rPr lang="bg-BG" dirty="0" smtClean="0"/>
              <a:t>полето</a:t>
            </a:r>
          </a:p>
          <a:p>
            <a:r>
              <a:rPr lang="bg-BG" dirty="0" smtClean="0"/>
              <a:t>Могат </a:t>
            </a:r>
            <a:r>
              <a:rPr lang="bg-BG" dirty="0"/>
              <a:t>да се добавят инструкции за попълването му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Форматира </a:t>
            </a:r>
            <a:r>
              <a:rPr lang="bg-BG" dirty="0"/>
              <a:t>и контролира съдържанието на </a:t>
            </a:r>
            <a:r>
              <a:rPr lang="bg-BG" dirty="0" smtClean="0"/>
              <a:t>полето</a:t>
            </a:r>
          </a:p>
          <a:p>
            <a:r>
              <a:rPr lang="bg-BG" dirty="0" smtClean="0"/>
              <a:t>Определя изглед </a:t>
            </a:r>
            <a:r>
              <a:rPr lang="bg-BG" dirty="0"/>
              <a:t>и </a:t>
            </a:r>
            <a:r>
              <a:rPr lang="bg-BG" dirty="0" smtClean="0"/>
              <a:t>ограничения</a:t>
            </a:r>
            <a:endParaRPr lang="bg-BG" dirty="0"/>
          </a:p>
          <a:p>
            <a:r>
              <a:rPr lang="bg-BG" dirty="0" smtClean="0"/>
              <a:t>Може </a:t>
            </a:r>
            <a:r>
              <a:rPr lang="bg-BG" dirty="0"/>
              <a:t>да се </a:t>
            </a:r>
            <a:r>
              <a:rPr lang="bg-BG" dirty="0" smtClean="0"/>
              <a:t>именува </a:t>
            </a:r>
            <a:r>
              <a:rPr lang="bg-BG" dirty="0"/>
              <a:t>самото </a:t>
            </a:r>
            <a:r>
              <a:rPr lang="bg-BG" dirty="0" smtClean="0"/>
              <a:t>поле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4701091"/>
            <a:ext cx="6952394" cy="1342017"/>
          </a:xfrm>
          <a:prstGeom prst="rect">
            <a:avLst/>
          </a:prstGeom>
        </p:spPr>
      </p:pic>
      <p:sp>
        <p:nvSpPr>
          <p:cNvPr id="10" name="Bent Arrow 9"/>
          <p:cNvSpPr/>
          <p:nvPr/>
        </p:nvSpPr>
        <p:spPr>
          <a:xfrm flipV="1">
            <a:off x="839095" y="4220113"/>
            <a:ext cx="2312894" cy="1492196"/>
          </a:xfrm>
          <a:prstGeom prst="bentArrow">
            <a:avLst>
              <a:gd name="adj1" fmla="val 15628"/>
              <a:gd name="adj2" fmla="val 19593"/>
              <a:gd name="adj3" fmla="val 32930"/>
              <a:gd name="adj4" fmla="val 4375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5400000" flipV="1">
            <a:off x="4422803" y="3089384"/>
            <a:ext cx="839627" cy="2793638"/>
          </a:xfrm>
          <a:prstGeom prst="bentArrow">
            <a:avLst>
              <a:gd name="adj1" fmla="val 25878"/>
              <a:gd name="adj2" fmla="val 36249"/>
              <a:gd name="adj3" fmla="val 48305"/>
              <a:gd name="adj4" fmla="val 4375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Добавяне на защити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Developer/ Protect/ Restrict Editing</a:t>
            </a:r>
          </a:p>
          <a:p>
            <a:pPr marL="657225" lvl="1" indent="-457200">
              <a:buFont typeface="+mj-lt"/>
              <a:buAutoNum type="arabicPeriod"/>
            </a:pPr>
            <a:r>
              <a:rPr lang="bg-BG" dirty="0" smtClean="0"/>
              <a:t>Ограничаване на допустимите стилове за форматиране</a:t>
            </a:r>
          </a:p>
          <a:p>
            <a:pPr marL="657225" lvl="1" indent="-457200">
              <a:buFont typeface="+mj-lt"/>
              <a:buAutoNum type="arabicPeriod"/>
            </a:pPr>
            <a:r>
              <a:rPr lang="bg-BG" dirty="0" smtClean="0"/>
              <a:t>Ограничаване на редакциите</a:t>
            </a:r>
          </a:p>
          <a:p>
            <a:pPr marL="841375" lvl="2" indent="-457200">
              <a:buFont typeface="+mj-lt"/>
              <a:buAutoNum type="arabicPeriod"/>
            </a:pPr>
            <a:r>
              <a:rPr lang="bg-BG" dirty="0" smtClean="0"/>
              <a:t>Проследяване на редакции </a:t>
            </a:r>
          </a:p>
          <a:p>
            <a:pPr marL="841375" lvl="2" indent="-457200">
              <a:buFont typeface="+mj-lt"/>
              <a:buAutoNum type="arabicPeriod"/>
            </a:pPr>
            <a:r>
              <a:rPr lang="bg-BG" dirty="0" smtClean="0"/>
              <a:t>Коментари</a:t>
            </a:r>
          </a:p>
          <a:p>
            <a:pPr marL="841375" lvl="2" indent="-457200">
              <a:buFont typeface="+mj-lt"/>
              <a:buAutoNum type="arabicPeriod"/>
            </a:pPr>
            <a:r>
              <a:rPr lang="bg-BG" b="1" dirty="0" smtClean="0"/>
              <a:t>Попълване само на полетата на формуляра</a:t>
            </a:r>
          </a:p>
          <a:p>
            <a:pPr marL="841375" lvl="2" indent="-457200">
              <a:buFont typeface="+mj-lt"/>
              <a:buAutoNum type="arabicPeriod"/>
            </a:pPr>
            <a:r>
              <a:rPr lang="bg-BG" dirty="0" smtClean="0"/>
              <a:t>Без редакции</a:t>
            </a:r>
          </a:p>
          <a:p>
            <a:pPr marL="657225" lvl="1" indent="-457200">
              <a:buFont typeface="+mj-lt"/>
              <a:buAutoNum type="arabicPeriod"/>
            </a:pPr>
            <a:r>
              <a:rPr lang="bg-BG" dirty="0" smtClean="0"/>
              <a:t>Потребителски ограничения</a:t>
            </a:r>
          </a:p>
          <a:p>
            <a:pPr marL="657225" lvl="1" indent="-457200">
              <a:buFont typeface="+mj-lt"/>
              <a:buAutoNum type="arabicPeriod"/>
            </a:pPr>
            <a:r>
              <a:rPr lang="bg-BG" dirty="0" smtClean="0"/>
              <a:t>Прилагане на ограниченията</a:t>
            </a:r>
          </a:p>
          <a:p>
            <a:pPr marL="841375" lvl="2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0481" y="1655763"/>
            <a:ext cx="5629275" cy="46101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1" name="Right Arrow 10"/>
          <p:cNvSpPr/>
          <p:nvPr/>
        </p:nvSpPr>
        <p:spPr>
          <a:xfrm>
            <a:off x="5802379" y="1912772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1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5802379" y="372257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3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flipH="1">
            <a:off x="8416780" y="3199691"/>
            <a:ext cx="2749657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Избрана е опция 2.4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5802379" y="268163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5802870" y="5251948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8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Извличане на текст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От изображения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0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Разпознаване и извличане на </a:t>
            </a:r>
            <a:br>
              <a:rPr lang="bg-BG" dirty="0" smtClean="0"/>
            </a:br>
            <a:r>
              <a:rPr lang="bg-BG" dirty="0" smtClean="0"/>
              <a:t>текст от изображения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Защо?</a:t>
            </a:r>
          </a:p>
          <a:p>
            <a:pPr lvl="1"/>
            <a:r>
              <a:rPr lang="bg-BG" dirty="0" smtClean="0"/>
              <a:t>Стари отпечатани документи</a:t>
            </a:r>
          </a:p>
          <a:p>
            <a:pPr lvl="1"/>
            <a:r>
              <a:rPr lang="bg-BG" dirty="0" smtClean="0"/>
              <a:t>Сканирани документи</a:t>
            </a:r>
          </a:p>
          <a:p>
            <a:pPr lvl="1"/>
            <a:r>
              <a:rPr lang="bg-BG" dirty="0" smtClean="0"/>
              <a:t>Дигитализиране на архиви</a:t>
            </a:r>
          </a:p>
          <a:p>
            <a:r>
              <a:rPr lang="bg-BG" dirty="0" smtClean="0"/>
              <a:t>Как?</a:t>
            </a:r>
          </a:p>
          <a:p>
            <a:pPr lvl="1"/>
            <a:r>
              <a:rPr lang="bg-BG" dirty="0"/>
              <a:t>О</a:t>
            </a:r>
            <a:r>
              <a:rPr lang="bg-BG" dirty="0" smtClean="0"/>
              <a:t>птично </a:t>
            </a:r>
            <a:r>
              <a:rPr lang="bg-BG" dirty="0"/>
              <a:t>разпознаване на символи (</a:t>
            </a:r>
            <a:r>
              <a:rPr lang="en-GB" dirty="0"/>
              <a:t>OCR – optical character </a:t>
            </a:r>
            <a:r>
              <a:rPr lang="en-GB" dirty="0" err="1" smtClean="0"/>
              <a:t>recogninition</a:t>
            </a:r>
            <a:r>
              <a:rPr lang="en-GB" dirty="0" smtClean="0"/>
              <a:t>)</a:t>
            </a:r>
            <a:endParaRPr lang="bg-BG" dirty="0" smtClean="0"/>
          </a:p>
          <a:p>
            <a:pPr lvl="1"/>
            <a:r>
              <a:rPr lang="bg-BG" dirty="0" smtClean="0"/>
              <a:t>А</a:t>
            </a:r>
            <a:r>
              <a:rPr lang="en-GB" dirty="0" err="1" smtClean="0"/>
              <a:t>втоматизирано</a:t>
            </a:r>
            <a:r>
              <a:rPr lang="en-GB" dirty="0" smtClean="0"/>
              <a:t> </a:t>
            </a:r>
            <a:r>
              <a:rPr lang="en-GB" dirty="0" err="1"/>
              <a:t>извличане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данни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печатен</a:t>
            </a:r>
            <a:r>
              <a:rPr lang="en-GB" dirty="0"/>
              <a:t> </a:t>
            </a:r>
            <a:r>
              <a:rPr lang="en-GB" dirty="0" err="1"/>
              <a:t>или</a:t>
            </a:r>
            <a:r>
              <a:rPr lang="en-GB" dirty="0"/>
              <a:t> </a:t>
            </a:r>
            <a:r>
              <a:rPr lang="en-GB" dirty="0" err="1"/>
              <a:t>писмен</a:t>
            </a:r>
            <a:r>
              <a:rPr lang="en-GB" dirty="0"/>
              <a:t> </a:t>
            </a:r>
            <a:r>
              <a:rPr lang="en-GB" dirty="0" err="1" smtClean="0"/>
              <a:t>текст</a:t>
            </a:r>
            <a:endParaRPr lang="bg-BG" dirty="0" smtClean="0"/>
          </a:p>
          <a:p>
            <a:pPr lvl="1"/>
            <a:r>
              <a:rPr lang="en-GB" dirty="0" err="1" smtClean="0"/>
              <a:t>Полученият</a:t>
            </a:r>
            <a:r>
              <a:rPr lang="en-GB" dirty="0" smtClean="0"/>
              <a:t> </a:t>
            </a:r>
            <a:r>
              <a:rPr lang="en-GB" dirty="0" err="1"/>
              <a:t>текст</a:t>
            </a:r>
            <a:r>
              <a:rPr lang="en-GB" dirty="0"/>
              <a:t> </a:t>
            </a:r>
            <a:r>
              <a:rPr lang="bg-BG" dirty="0" smtClean="0"/>
              <a:t>може</a:t>
            </a:r>
            <a:r>
              <a:rPr lang="en-GB" dirty="0" smtClean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en-GB" dirty="0" err="1"/>
              <a:t>бъде</a:t>
            </a:r>
            <a:r>
              <a:rPr lang="en-GB" dirty="0"/>
              <a:t> </a:t>
            </a:r>
            <a:r>
              <a:rPr lang="bg-BG" dirty="0" smtClean="0"/>
              <a:t>машинно</a:t>
            </a:r>
            <a:r>
              <a:rPr lang="en-GB" dirty="0" smtClean="0"/>
              <a:t> </a:t>
            </a:r>
            <a:r>
              <a:rPr lang="en-GB" dirty="0"/>
              <a:t>и </a:t>
            </a:r>
            <a:r>
              <a:rPr lang="bg-BG" dirty="0" smtClean="0"/>
              <a:t>обработван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Предимства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OCR </a:t>
            </a:r>
            <a:r>
              <a:rPr lang="en-GB" dirty="0" err="1" smtClean="0"/>
              <a:t>технологията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Премахване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ръчно</a:t>
            </a:r>
            <a:r>
              <a:rPr lang="en-US" dirty="0"/>
              <a:t> </a:t>
            </a:r>
            <a:r>
              <a:rPr lang="en-US" dirty="0" err="1"/>
              <a:t>въвеждане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данни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Спестяване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ресурси</a:t>
            </a:r>
            <a:r>
              <a:rPr lang="en-US" dirty="0"/>
              <a:t> </a:t>
            </a:r>
            <a:r>
              <a:rPr lang="en-US" dirty="0" err="1"/>
              <a:t>поради</a:t>
            </a:r>
            <a:r>
              <a:rPr lang="en-US" dirty="0"/>
              <a:t> </a:t>
            </a:r>
            <a:r>
              <a:rPr lang="en-US" dirty="0" err="1"/>
              <a:t>възможността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обработка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повече</a:t>
            </a:r>
            <a:r>
              <a:rPr lang="en-US" dirty="0"/>
              <a:t> </a:t>
            </a:r>
            <a:r>
              <a:rPr lang="en-US" dirty="0" err="1"/>
              <a:t>данни</a:t>
            </a:r>
            <a:r>
              <a:rPr lang="en-US" dirty="0"/>
              <a:t> </a:t>
            </a:r>
            <a:r>
              <a:rPr lang="en-US" dirty="0" err="1"/>
              <a:t>по-бързо</a:t>
            </a:r>
            <a:r>
              <a:rPr lang="en-US" dirty="0"/>
              <a:t> и с </a:t>
            </a:r>
            <a:r>
              <a:rPr lang="en-US" dirty="0" err="1"/>
              <a:t>по-малко</a:t>
            </a:r>
            <a:r>
              <a:rPr lang="en-US" dirty="0"/>
              <a:t> </a:t>
            </a:r>
            <a:r>
              <a:rPr lang="en-US" dirty="0" err="1"/>
              <a:t>ресурси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Намаляване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грешките</a:t>
            </a:r>
            <a:r>
              <a:rPr lang="bg-BG" dirty="0"/>
              <a:t> при пренабиране на данни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Преразпределение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физическо</a:t>
            </a:r>
            <a:r>
              <a:rPr lang="en-US" dirty="0"/>
              <a:t> </a:t>
            </a:r>
            <a:r>
              <a:rPr lang="en-US" dirty="0" err="1"/>
              <a:t>пространство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съхранение</a:t>
            </a:r>
            <a:r>
              <a:rPr lang="en-US" dirty="0"/>
              <a:t>;</a:t>
            </a:r>
          </a:p>
          <a:p>
            <a:r>
              <a:rPr lang="en-US" dirty="0" err="1"/>
              <a:t>Подобрена</a:t>
            </a:r>
            <a:r>
              <a:rPr lang="en-US" dirty="0"/>
              <a:t> </a:t>
            </a:r>
            <a:r>
              <a:rPr lang="en-US" dirty="0" err="1" smtClean="0"/>
              <a:t>производителн</a:t>
            </a:r>
            <a:r>
              <a:rPr lang="bg-BG" dirty="0" smtClean="0"/>
              <a:t>ост</a:t>
            </a:r>
          </a:p>
          <a:p>
            <a:r>
              <a:rPr lang="bg-BG" b="1" dirty="0" smtClean="0">
                <a:solidFill>
                  <a:schemeClr val="accent1"/>
                </a:solidFill>
              </a:rPr>
              <a:t>Задължително е сравняване на изходния текст с резултата и проверка за липсващи и/или неправилно интерпретирани думи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Извличане на текст с </a:t>
            </a:r>
            <a:r>
              <a:rPr lang="en-US" dirty="0" smtClean="0"/>
              <a:t>Google Lens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70" y="1620838"/>
            <a:ext cx="10109659" cy="4679950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flipV="1">
            <a:off x="3625121" y="2022438"/>
            <a:ext cx="7616620" cy="3205780"/>
          </a:xfrm>
          <a:prstGeom prst="bentConnector3">
            <a:avLst>
              <a:gd name="adj1" fmla="val 23023"/>
            </a:avLst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Метод и ограничения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Images/Search by Image</a:t>
            </a:r>
          </a:p>
          <a:p>
            <a:r>
              <a:rPr lang="bg-BG" dirty="0" smtClean="0"/>
              <a:t>Ако </a:t>
            </a:r>
            <a:r>
              <a:rPr lang="bg-BG" dirty="0"/>
              <a:t>в изображението присъства текст, той автоматично се разпознава и </a:t>
            </a:r>
            <a:r>
              <a:rPr lang="bg-BG" dirty="0" smtClean="0"/>
              <a:t>може </a:t>
            </a:r>
            <a:r>
              <a:rPr lang="bg-BG" dirty="0"/>
              <a:t>да бъде избран (целият или само част), разчетен и </a:t>
            </a:r>
            <a:r>
              <a:rPr lang="bg-BG" dirty="0" smtClean="0"/>
              <a:t>копиран.</a:t>
            </a:r>
            <a:endParaRPr lang="en-US" dirty="0" smtClean="0"/>
          </a:p>
          <a:p>
            <a:r>
              <a:rPr lang="bg-BG" dirty="0" smtClean="0"/>
              <a:t>Разпознава се</a:t>
            </a:r>
            <a:r>
              <a:rPr lang="en-US" dirty="0" smtClean="0"/>
              <a:t> </a:t>
            </a:r>
            <a:r>
              <a:rPr lang="bg-BG" dirty="0" smtClean="0"/>
              <a:t>текст </a:t>
            </a:r>
            <a:r>
              <a:rPr lang="bg-BG" dirty="0"/>
              <a:t>на </a:t>
            </a:r>
            <a:r>
              <a:rPr lang="bg-BG" dirty="0" smtClean="0"/>
              <a:t>кирилица</a:t>
            </a:r>
            <a:endParaRPr lang="en-US" dirty="0" smtClean="0"/>
          </a:p>
          <a:p>
            <a:r>
              <a:rPr lang="bg-BG" dirty="0" smtClean="0"/>
              <a:t>Разпознава се ръкописен </a:t>
            </a:r>
            <a:r>
              <a:rPr lang="bg-BG" dirty="0"/>
              <a:t>текст (макар и понякога с грешки</a:t>
            </a:r>
            <a:r>
              <a:rPr lang="bg-BG" dirty="0" smtClean="0"/>
              <a:t>)</a:t>
            </a:r>
          </a:p>
          <a:p>
            <a:r>
              <a:rPr lang="bg-BG" dirty="0" smtClean="0"/>
              <a:t>Подходящ метод за за </a:t>
            </a:r>
            <a:r>
              <a:rPr lang="bg-BG" dirty="0"/>
              <a:t>дигитализиране на </a:t>
            </a:r>
            <a:r>
              <a:rPr lang="bg-BG" dirty="0" smtClean="0"/>
              <a:t>записки</a:t>
            </a:r>
          </a:p>
          <a:p>
            <a:r>
              <a:rPr lang="bg-BG" dirty="0" smtClean="0"/>
              <a:t>Текстът</a:t>
            </a:r>
            <a:r>
              <a:rPr lang="en-US" dirty="0" smtClean="0"/>
              <a:t> </a:t>
            </a:r>
            <a:r>
              <a:rPr lang="bg-BG" dirty="0"/>
              <a:t>не е форматиран, с изключение на разпознатите нови </a:t>
            </a:r>
            <a:r>
              <a:rPr lang="bg-BG" dirty="0" smtClean="0"/>
              <a:t>редове</a:t>
            </a:r>
          </a:p>
          <a:p>
            <a:r>
              <a:rPr lang="bg-BG" dirty="0"/>
              <a:t>Т</a:t>
            </a:r>
            <a:r>
              <a:rPr lang="bg-BG" dirty="0" smtClean="0"/>
              <a:t>рябва </a:t>
            </a:r>
            <a:r>
              <a:rPr lang="bg-BG" dirty="0"/>
              <a:t>да бъде </a:t>
            </a:r>
            <a:r>
              <a:rPr lang="bg-BG" dirty="0" smtClean="0"/>
              <a:t>копиран </a:t>
            </a:r>
            <a:r>
              <a:rPr lang="bg-BG" dirty="0"/>
              <a:t>в текстообработваща програма за допълнителна </a:t>
            </a:r>
            <a:r>
              <a:rPr lang="bg-BG" dirty="0" smtClean="0"/>
              <a:t>редакция и запазване като файл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Извличане на текст от </a:t>
            </a:r>
            <a:r>
              <a:rPr lang="en-US" dirty="0"/>
              <a:t>PDF </a:t>
            </a:r>
            <a:r>
              <a:rPr lang="bg-BG" dirty="0"/>
              <a:t>документ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Текстообработващите програми могат да отварят </a:t>
            </a:r>
            <a:r>
              <a:rPr lang="en-US" dirty="0"/>
              <a:t>pdf </a:t>
            </a:r>
            <a:r>
              <a:rPr lang="bg-BG" dirty="0"/>
              <a:t>документи </a:t>
            </a:r>
            <a:r>
              <a:rPr lang="bg-BG" dirty="0" smtClean="0"/>
              <a:t>директно</a:t>
            </a:r>
          </a:p>
          <a:p>
            <a:r>
              <a:rPr lang="bg-BG" dirty="0" smtClean="0"/>
              <a:t>Конвертирането </a:t>
            </a:r>
            <a:r>
              <a:rPr lang="bg-BG" dirty="0"/>
              <a:t>се извърша в програмата, стига текстът да не е сканиран като </a:t>
            </a:r>
            <a:r>
              <a:rPr lang="bg-BG" dirty="0" smtClean="0"/>
              <a:t>изображение</a:t>
            </a:r>
          </a:p>
          <a:p>
            <a:r>
              <a:rPr lang="bg-BG" dirty="0" smtClean="0"/>
              <a:t>Ако </a:t>
            </a:r>
            <a:r>
              <a:rPr lang="bg-BG" dirty="0"/>
              <a:t>в документа се съдържа само текст</a:t>
            </a:r>
            <a:r>
              <a:rPr lang="en-US" dirty="0" smtClean="0"/>
              <a:t>, </a:t>
            </a:r>
            <a:r>
              <a:rPr lang="en-US" dirty="0" err="1"/>
              <a:t>крайният</a:t>
            </a:r>
            <a:r>
              <a:rPr lang="en-US" dirty="0"/>
              <a:t> </a:t>
            </a:r>
            <a:r>
              <a:rPr lang="en-US" dirty="0" err="1"/>
              <a:t>резултат</a:t>
            </a:r>
            <a:r>
              <a:rPr lang="en-US" dirty="0"/>
              <a:t> е </a:t>
            </a:r>
            <a:r>
              <a:rPr lang="en-US" dirty="0" err="1"/>
              <a:t>почти</a:t>
            </a:r>
            <a:r>
              <a:rPr lang="en-US" dirty="0"/>
              <a:t> </a:t>
            </a:r>
            <a:r>
              <a:rPr lang="en-US" dirty="0" err="1"/>
              <a:t>идентичен</a:t>
            </a:r>
            <a:r>
              <a:rPr lang="en-US" dirty="0"/>
              <a:t>, </a:t>
            </a:r>
            <a:r>
              <a:rPr lang="en-US" dirty="0" err="1"/>
              <a:t>включително</a:t>
            </a:r>
            <a:r>
              <a:rPr lang="en-US" dirty="0"/>
              <a:t> </a:t>
            </a:r>
            <a:r>
              <a:rPr lang="en-US" dirty="0" err="1"/>
              <a:t>форматирането</a:t>
            </a:r>
            <a:r>
              <a:rPr lang="bg-BG" dirty="0" smtClean="0"/>
              <a:t>.</a:t>
            </a:r>
          </a:p>
          <a:p>
            <a:r>
              <a:rPr lang="bg-BG" dirty="0" smtClean="0"/>
              <a:t>Наличието </a:t>
            </a:r>
            <a:r>
              <a:rPr lang="bg-BG" dirty="0"/>
              <a:t>на изображения във файла и на текст в колонтитулите изисква допълнителна редакция. </a:t>
            </a:r>
            <a:endParaRPr lang="bg-BG" dirty="0" smtClean="0"/>
          </a:p>
          <a:p>
            <a:r>
              <a:rPr lang="bg-BG" dirty="0" smtClean="0"/>
              <a:t>Методът е особено успешен при </a:t>
            </a:r>
            <a:r>
              <a:rPr lang="en-US" dirty="0" smtClean="0"/>
              <a:t>pdf </a:t>
            </a:r>
            <a:r>
              <a:rPr lang="bg-BG" dirty="0" smtClean="0"/>
              <a:t>документи, които са създадени на базата на текстов документ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Метод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Отваряне и конвертиране на </a:t>
            </a:r>
            <a:r>
              <a:rPr lang="en-US" dirty="0" smtClean="0"/>
              <a:t>PDF 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bg-BG" dirty="0" smtClean="0"/>
              <a:t>Отварянето в режим редакция изисква повторно потвърждаване на същия диалогов прозорец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9" y="2203526"/>
            <a:ext cx="113347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38" t="6808" r="4001" b="3761"/>
          <a:stretch/>
        </p:blipFill>
        <p:spPr>
          <a:xfrm>
            <a:off x="7543738" y="1319156"/>
            <a:ext cx="4707538" cy="49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24" t="8786" r="2545" b="2597"/>
          <a:stretch/>
        </p:blipFill>
        <p:spPr>
          <a:xfrm>
            <a:off x="0" y="1333469"/>
            <a:ext cx="4731290" cy="4967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0938"/>
          </a:xfrm>
        </p:spPr>
        <p:txBody>
          <a:bodyPr/>
          <a:lstStyle/>
          <a:p>
            <a:r>
              <a:rPr lang="bg-BG" dirty="0" smtClean="0"/>
              <a:t>Показване на форматиращи символи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418" y="1620838"/>
            <a:ext cx="6650182" cy="4679950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>
                <a:solidFill>
                  <a:schemeClr val="accent1"/>
                </a:solidFill>
              </a:rPr>
              <a:t>Включете</a:t>
            </a:r>
            <a:br>
              <a:rPr lang="bg-BG" dirty="0" smtClean="0">
                <a:solidFill>
                  <a:schemeClr val="accent1"/>
                </a:solidFill>
              </a:rPr>
            </a:br>
            <a:r>
              <a:rPr lang="bg-BG" dirty="0" smtClean="0">
                <a:solidFill>
                  <a:schemeClr val="accent1"/>
                </a:solidFill>
              </a:rPr>
              <a:t>бутона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8413" y="2071021"/>
            <a:ext cx="309489" cy="365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9163688">
            <a:off x="438125" y="3551199"/>
            <a:ext cx="3581723" cy="4248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atin typeface="+mj-lt"/>
              </a:rPr>
              <a:t>Без включени символи</a:t>
            </a:r>
            <a:endParaRPr lang="en-US" sz="2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rot="18977689">
            <a:off x="8387742" y="3455920"/>
            <a:ext cx="3164866" cy="4248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atin typeface="+mj-lt"/>
              </a:rPr>
              <a:t>С включени символи</a:t>
            </a:r>
            <a:endParaRPr lang="en-US" sz="24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7526" y="3841080"/>
            <a:ext cx="2576945" cy="9144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Празни нови редове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7526" y="2676922"/>
            <a:ext cx="2576945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Излишни интервали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7526" y="5005238"/>
            <a:ext cx="2576945" cy="914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Поредица от табулации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80947" y="1282212"/>
            <a:ext cx="1320800" cy="3016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02257" y="5927640"/>
            <a:ext cx="1868917" cy="3016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60613" y="1475129"/>
            <a:ext cx="374074" cy="3740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58243" y="5628477"/>
            <a:ext cx="374074" cy="3740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58243" y="5046398"/>
            <a:ext cx="374074" cy="3740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</a:t>
            </a:r>
            <a:r>
              <a:rPr lang="bg-BG" dirty="0" smtClean="0"/>
              <a:t>приложения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u="sng" dirty="0" err="1">
                <a:hlinkClick r:id="rId2"/>
              </a:rPr>
              <a:t>Copyfish</a:t>
            </a:r>
            <a:r>
              <a:rPr lang="en-US" sz="2400" dirty="0"/>
              <a:t> е </a:t>
            </a:r>
            <a:r>
              <a:rPr lang="en-US" sz="2400" dirty="0" err="1"/>
              <a:t>разширение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интернет</a:t>
            </a:r>
            <a:r>
              <a:rPr lang="en-US" sz="2400" dirty="0"/>
              <a:t> </a:t>
            </a:r>
            <a:r>
              <a:rPr lang="en-US" sz="2400" dirty="0" err="1"/>
              <a:t>браузъри</a:t>
            </a:r>
            <a:r>
              <a:rPr lang="en-US" sz="2400" dirty="0"/>
              <a:t>, </a:t>
            </a:r>
            <a:r>
              <a:rPr lang="en-US" sz="2400" dirty="0" err="1"/>
              <a:t>което</a:t>
            </a:r>
            <a:r>
              <a:rPr lang="en-US" sz="2400" dirty="0"/>
              <a:t> </a:t>
            </a:r>
            <a:r>
              <a:rPr lang="en-US" sz="2400" dirty="0" err="1"/>
              <a:t>оптически</a:t>
            </a:r>
            <a:r>
              <a:rPr lang="en-US" sz="2400" dirty="0"/>
              <a:t> </a:t>
            </a:r>
            <a:r>
              <a:rPr lang="en-US" sz="2400" dirty="0" err="1"/>
              <a:t>разпознава</a:t>
            </a:r>
            <a:r>
              <a:rPr lang="en-US" sz="2400" dirty="0"/>
              <a:t>, </a:t>
            </a:r>
            <a:r>
              <a:rPr lang="en-US" sz="2400" dirty="0" err="1"/>
              <a:t>разчита</a:t>
            </a:r>
            <a:r>
              <a:rPr lang="en-US" sz="2400" dirty="0"/>
              <a:t> и </a:t>
            </a:r>
            <a:r>
              <a:rPr lang="en-US" sz="2400" dirty="0" err="1"/>
              <a:t>дава</a:t>
            </a:r>
            <a:r>
              <a:rPr lang="en-US" sz="2400" dirty="0"/>
              <a:t> </a:t>
            </a:r>
            <a:r>
              <a:rPr lang="en-US" sz="2400" dirty="0" err="1"/>
              <a:t>възможност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копиране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текст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всяко</a:t>
            </a:r>
            <a:r>
              <a:rPr lang="en-US" sz="2400" dirty="0"/>
              <a:t> </a:t>
            </a:r>
            <a:r>
              <a:rPr lang="en-US" sz="2400" dirty="0" err="1"/>
              <a:t>изображение</a:t>
            </a:r>
            <a:r>
              <a:rPr lang="en-US" sz="2400" dirty="0"/>
              <a:t> в </a:t>
            </a:r>
            <a:r>
              <a:rPr lang="en-US" sz="2400" dirty="0" err="1"/>
              <a:t>браузъра</a:t>
            </a:r>
            <a:r>
              <a:rPr lang="en-US" sz="2400" dirty="0"/>
              <a:t>.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да</a:t>
            </a:r>
            <a:r>
              <a:rPr lang="en-US" sz="2400" dirty="0"/>
              <a:t> </a:t>
            </a:r>
            <a:r>
              <a:rPr lang="en-US" sz="2400" dirty="0" err="1"/>
              <a:t>копира</a:t>
            </a:r>
            <a:r>
              <a:rPr lang="en-US" sz="2400" dirty="0"/>
              <a:t> </a:t>
            </a:r>
            <a:r>
              <a:rPr lang="en-US" sz="2400" dirty="0" err="1"/>
              <a:t>текст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кирилица</a:t>
            </a:r>
            <a:r>
              <a:rPr lang="en-US" sz="2400" dirty="0"/>
              <a:t>, </a:t>
            </a:r>
            <a:r>
              <a:rPr lang="en-US" sz="2400" dirty="0" err="1"/>
              <a:t>поради</a:t>
            </a:r>
            <a:r>
              <a:rPr lang="en-US" sz="2400" dirty="0"/>
              <a:t> </a:t>
            </a:r>
            <a:r>
              <a:rPr lang="en-US" sz="2400" dirty="0" err="1"/>
              <a:t>липса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опция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български</a:t>
            </a:r>
            <a:r>
              <a:rPr lang="en-US" sz="2400" dirty="0"/>
              <a:t> </a:t>
            </a:r>
            <a:r>
              <a:rPr lang="en-US" sz="2400" dirty="0" err="1"/>
              <a:t>език</a:t>
            </a:r>
            <a:r>
              <a:rPr lang="en-US" sz="2400" dirty="0"/>
              <a:t>, </a:t>
            </a:r>
            <a:r>
              <a:rPr lang="en-US" sz="2400" dirty="0" err="1"/>
              <a:t>трябва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използва</a:t>
            </a:r>
            <a:r>
              <a:rPr lang="en-US" sz="2400" dirty="0"/>
              <a:t> </a:t>
            </a:r>
            <a:r>
              <a:rPr lang="en-US" sz="2400" dirty="0" err="1"/>
              <a:t>опцията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руски</a:t>
            </a:r>
            <a:r>
              <a:rPr lang="en-US" sz="2400" dirty="0"/>
              <a:t> </a:t>
            </a:r>
            <a:r>
              <a:rPr lang="en-US" sz="2400" dirty="0" err="1"/>
              <a:t>език</a:t>
            </a:r>
            <a:r>
              <a:rPr lang="en-US" sz="2400" dirty="0"/>
              <a:t>, </a:t>
            </a:r>
            <a:r>
              <a:rPr lang="en-US" sz="2400" dirty="0" err="1"/>
              <a:t>която</a:t>
            </a:r>
            <a:r>
              <a:rPr lang="en-US" sz="2400" dirty="0"/>
              <a:t> </a:t>
            </a:r>
            <a:r>
              <a:rPr lang="en-US" sz="2400" dirty="0" err="1"/>
              <a:t>разпознава</a:t>
            </a:r>
            <a:r>
              <a:rPr lang="en-US" sz="2400" dirty="0"/>
              <a:t> </a:t>
            </a:r>
            <a:r>
              <a:rPr lang="en-US" sz="2400" dirty="0" err="1"/>
              <a:t>всички</a:t>
            </a:r>
            <a:r>
              <a:rPr lang="en-US" sz="2400" dirty="0"/>
              <a:t> </a:t>
            </a:r>
            <a:r>
              <a:rPr lang="en-US" sz="2400" dirty="0" err="1"/>
              <a:t>български</a:t>
            </a:r>
            <a:r>
              <a:rPr lang="en-US" sz="2400" dirty="0"/>
              <a:t> </a:t>
            </a:r>
            <a:r>
              <a:rPr lang="en-US" sz="2400" dirty="0" err="1"/>
              <a:t>букви</a:t>
            </a:r>
            <a:r>
              <a:rPr lang="en-US" sz="2400" dirty="0"/>
              <a:t>.</a:t>
            </a:r>
          </a:p>
          <a:p>
            <a:pPr lvl="0"/>
            <a:r>
              <a:rPr lang="en-US" sz="2400" u="sng" dirty="0">
                <a:hlinkClick r:id="rId3"/>
              </a:rPr>
              <a:t>I2OCR</a:t>
            </a:r>
            <a:r>
              <a:rPr lang="en-US" sz="2400" dirty="0"/>
              <a:t> е </a:t>
            </a:r>
            <a:r>
              <a:rPr lang="en-US" sz="2400" dirty="0" err="1"/>
              <a:t>безплатна</a:t>
            </a:r>
            <a:r>
              <a:rPr lang="en-US" sz="2400" dirty="0"/>
              <a:t> </a:t>
            </a:r>
            <a:r>
              <a:rPr lang="en-US" sz="2400" dirty="0" err="1"/>
              <a:t>услуга</a:t>
            </a:r>
            <a:r>
              <a:rPr lang="en-US" sz="2400" dirty="0"/>
              <a:t>, </a:t>
            </a:r>
            <a:r>
              <a:rPr lang="en-US" sz="2400" dirty="0" err="1"/>
              <a:t>която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изисква</a:t>
            </a:r>
            <a:r>
              <a:rPr lang="en-US" sz="2400" dirty="0"/>
              <a:t> </a:t>
            </a:r>
            <a:r>
              <a:rPr lang="en-US" sz="2400" dirty="0" err="1"/>
              <a:t>регистрация</a:t>
            </a:r>
            <a:r>
              <a:rPr lang="en-US" sz="2400" dirty="0"/>
              <a:t> и </a:t>
            </a:r>
            <a:r>
              <a:rPr lang="en-US" sz="2400" dirty="0" err="1"/>
              <a:t>поддържа</a:t>
            </a:r>
            <a:r>
              <a:rPr lang="en-US" sz="2400" dirty="0"/>
              <a:t> </a:t>
            </a:r>
            <a:r>
              <a:rPr lang="en-US" sz="2400" dirty="0" err="1"/>
              <a:t>множество</a:t>
            </a:r>
            <a:r>
              <a:rPr lang="en-US" sz="2400" dirty="0"/>
              <a:t> </a:t>
            </a:r>
            <a:r>
              <a:rPr lang="en-US" sz="2400" dirty="0" err="1"/>
              <a:t>езици</a:t>
            </a:r>
            <a:r>
              <a:rPr lang="en-US" sz="2400" dirty="0"/>
              <a:t>, </a:t>
            </a:r>
            <a:r>
              <a:rPr lang="en-US" sz="2400" dirty="0" err="1"/>
              <a:t>включително</a:t>
            </a:r>
            <a:r>
              <a:rPr lang="en-US" sz="2400" dirty="0"/>
              <a:t> </a:t>
            </a:r>
            <a:r>
              <a:rPr lang="en-US" sz="2400" dirty="0" err="1"/>
              <a:t>български</a:t>
            </a:r>
            <a:r>
              <a:rPr lang="en-US" sz="2400" dirty="0"/>
              <a:t>. </a:t>
            </a:r>
            <a:r>
              <a:rPr lang="bg-BG" sz="2400" dirty="0"/>
              <a:t>Поддържа</a:t>
            </a:r>
            <a:r>
              <a:rPr lang="en-US" sz="2400" dirty="0"/>
              <a:t> </a:t>
            </a:r>
            <a:r>
              <a:rPr lang="en-US" sz="2400" dirty="0" err="1"/>
              <a:t>формати</a:t>
            </a:r>
            <a:r>
              <a:rPr lang="en-US" sz="2400" dirty="0"/>
              <a:t> JPG, PNG, BMP и TIFF, </a:t>
            </a:r>
            <a:r>
              <a:rPr lang="en-US" sz="2400" dirty="0" err="1"/>
              <a:t>но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и PDF. </a:t>
            </a:r>
            <a:r>
              <a:rPr lang="bg-BG" sz="2400" dirty="0"/>
              <a:t>С</a:t>
            </a:r>
            <a:r>
              <a:rPr lang="en-US" sz="2400" dirty="0" err="1"/>
              <a:t>лед</a:t>
            </a:r>
            <a:r>
              <a:rPr lang="en-US" sz="2400" dirty="0"/>
              <a:t> </a:t>
            </a:r>
            <a:r>
              <a:rPr lang="en-US" sz="2400" dirty="0" err="1"/>
              <a:t>приключване</a:t>
            </a:r>
            <a:r>
              <a:rPr lang="en-US" sz="2400" dirty="0"/>
              <a:t> </a:t>
            </a:r>
            <a:r>
              <a:rPr lang="bg-BG" sz="2400" dirty="0"/>
              <a:t>на разчитането </a:t>
            </a:r>
            <a:r>
              <a:rPr lang="en-US" sz="2400" dirty="0"/>
              <a:t>е </a:t>
            </a:r>
            <a:r>
              <a:rPr lang="en-US" sz="2400" dirty="0" err="1"/>
              <a:t>възможно</a:t>
            </a:r>
            <a:r>
              <a:rPr lang="en-US" sz="2400" dirty="0"/>
              <a:t> </a:t>
            </a:r>
            <a:r>
              <a:rPr lang="en-US" sz="2400" dirty="0" err="1"/>
              <a:t>да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направи</a:t>
            </a:r>
            <a:r>
              <a:rPr lang="en-US" sz="2400" dirty="0"/>
              <a:t> </a:t>
            </a:r>
            <a:r>
              <a:rPr lang="en-US" sz="2400" dirty="0" err="1"/>
              <a:t>директно</a:t>
            </a:r>
            <a:r>
              <a:rPr lang="en-US" sz="2400" dirty="0"/>
              <a:t> </a:t>
            </a:r>
            <a:r>
              <a:rPr lang="en-US" sz="2400" dirty="0" err="1"/>
              <a:t>сравнение</a:t>
            </a:r>
            <a:r>
              <a:rPr lang="en-US" sz="2400" dirty="0"/>
              <a:t> </a:t>
            </a:r>
            <a:r>
              <a:rPr lang="en-US" sz="2400" dirty="0" err="1"/>
              <a:t>между</a:t>
            </a:r>
            <a:r>
              <a:rPr lang="en-US" sz="2400" dirty="0"/>
              <a:t> </a:t>
            </a:r>
            <a:r>
              <a:rPr lang="en-US" sz="2400" dirty="0" err="1"/>
              <a:t>извлечения</a:t>
            </a:r>
            <a:r>
              <a:rPr lang="en-US" sz="2400" dirty="0"/>
              <a:t> </a:t>
            </a:r>
            <a:r>
              <a:rPr lang="en-US" sz="2400" dirty="0" err="1"/>
              <a:t>текст</a:t>
            </a:r>
            <a:r>
              <a:rPr lang="en-US" sz="2400" dirty="0"/>
              <a:t> и </a:t>
            </a:r>
            <a:r>
              <a:rPr lang="en-US" sz="2400" dirty="0" err="1"/>
              <a:t>изображението</a:t>
            </a:r>
            <a:r>
              <a:rPr lang="en-US" sz="2400" dirty="0"/>
              <a:t>.</a:t>
            </a:r>
          </a:p>
          <a:p>
            <a:pPr lvl="0"/>
            <a:r>
              <a:rPr lang="en-GB" sz="2400" u="sng" dirty="0" err="1">
                <a:hlinkClick r:id="rId4"/>
              </a:rPr>
              <a:t>MyFreeOcr</a:t>
            </a:r>
            <a:r>
              <a:rPr lang="en-GB" sz="2400" dirty="0"/>
              <a:t> </a:t>
            </a:r>
            <a:r>
              <a:rPr lang="bg-BG" sz="2400" dirty="0"/>
              <a:t>поддържа</a:t>
            </a:r>
            <a:r>
              <a:rPr lang="en-GB" sz="2400" dirty="0"/>
              <a:t> PDF </a:t>
            </a:r>
            <a:r>
              <a:rPr lang="bg-BG" sz="2400" dirty="0"/>
              <a:t>и изображения. Разпознава </a:t>
            </a:r>
            <a:r>
              <a:rPr lang="en-GB" sz="2400" dirty="0" err="1"/>
              <a:t>български</a:t>
            </a:r>
            <a:r>
              <a:rPr lang="en-GB" sz="2400" dirty="0"/>
              <a:t> </a:t>
            </a:r>
            <a:r>
              <a:rPr lang="en-GB" sz="2400" dirty="0" err="1"/>
              <a:t>език</a:t>
            </a:r>
            <a:r>
              <a:rPr lang="en-GB" sz="2400" dirty="0"/>
              <a:t>, а </a:t>
            </a:r>
            <a:r>
              <a:rPr lang="en-GB" sz="2400" dirty="0" err="1"/>
              <a:t>изходният</a:t>
            </a:r>
            <a:r>
              <a:rPr lang="en-GB" sz="2400" dirty="0"/>
              <a:t> </a:t>
            </a:r>
            <a:r>
              <a:rPr lang="en-GB" sz="2400" dirty="0" err="1"/>
              <a:t>формат</a:t>
            </a:r>
            <a:r>
              <a:rPr lang="en-GB" sz="2400" dirty="0"/>
              <a:t> </a:t>
            </a:r>
            <a:r>
              <a:rPr lang="en-GB" sz="2400" dirty="0" err="1"/>
              <a:t>може</a:t>
            </a:r>
            <a:r>
              <a:rPr lang="en-GB" sz="2400" dirty="0"/>
              <a:t> </a:t>
            </a:r>
            <a:r>
              <a:rPr lang="en-GB" sz="2400" dirty="0" err="1"/>
              <a:t>да</a:t>
            </a:r>
            <a:r>
              <a:rPr lang="en-GB" sz="2400" dirty="0"/>
              <a:t> е TXT, PDF </a:t>
            </a:r>
            <a:r>
              <a:rPr lang="en-GB" sz="2400" dirty="0" err="1"/>
              <a:t>или</a:t>
            </a:r>
            <a:r>
              <a:rPr lang="en-GB" sz="2400" dirty="0"/>
              <a:t> </a:t>
            </a:r>
            <a:r>
              <a:rPr lang="en-US" sz="2400" dirty="0"/>
              <a:t>DOC</a:t>
            </a:r>
            <a:r>
              <a:rPr lang="en-GB" sz="2400" dirty="0" smtClean="0"/>
              <a:t>.</a:t>
            </a:r>
            <a:endParaRPr lang="bg-BG" sz="2400" dirty="0" smtClean="0"/>
          </a:p>
          <a:p>
            <a:pPr lvl="0"/>
            <a:r>
              <a:rPr lang="bg-BG" sz="2400" dirty="0" smtClean="0"/>
              <a:t>... </a:t>
            </a:r>
            <a:r>
              <a:rPr lang="bg-BG" sz="2400" dirty="0"/>
              <a:t>и</a:t>
            </a:r>
            <a:r>
              <a:rPr lang="bg-BG" sz="2400" dirty="0" smtClean="0"/>
              <a:t> др.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Работа с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Добри практики при предварителна обработка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1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Предварителна обработка на данните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Защо?</a:t>
            </a:r>
          </a:p>
          <a:p>
            <a:pPr lvl="1"/>
            <a:r>
              <a:rPr lang="bg-BG" dirty="0" smtClean="0"/>
              <a:t>Вид и формат, неподходящи </a:t>
            </a:r>
            <a:r>
              <a:rPr lang="bg-BG" dirty="0"/>
              <a:t>за </a:t>
            </a:r>
            <a:r>
              <a:rPr lang="bg-BG" dirty="0" smtClean="0"/>
              <a:t>анализ</a:t>
            </a:r>
          </a:p>
          <a:p>
            <a:pPr lvl="1"/>
            <a:r>
              <a:rPr lang="bg-BG" dirty="0" smtClean="0"/>
              <a:t>Ръчното </a:t>
            </a:r>
            <a:r>
              <a:rPr lang="bg-BG" dirty="0"/>
              <a:t>преглеждане и корекции отнемат твърде </a:t>
            </a:r>
            <a:r>
              <a:rPr lang="bg-BG" dirty="0" smtClean="0"/>
              <a:t>много време</a:t>
            </a:r>
          </a:p>
          <a:p>
            <a:r>
              <a:rPr lang="bg-BG" b="1" dirty="0" smtClean="0"/>
              <a:t>Как?</a:t>
            </a:r>
          </a:p>
          <a:p>
            <a:pPr lvl="1"/>
            <a:r>
              <a:rPr lang="bg-BG" dirty="0" smtClean="0"/>
              <a:t>Инструменти за разделяне, откриване на определени типове данни, изолиране и изтриване на ненужни данни</a:t>
            </a:r>
          </a:p>
          <a:p>
            <a:pPr lvl="1"/>
            <a:r>
              <a:rPr lang="bg-BG" dirty="0" smtClean="0"/>
              <a:t>Необходима е предварителна информация за </a:t>
            </a:r>
            <a:r>
              <a:rPr lang="bg-BG" dirty="0"/>
              <a:t>това с какви данни се очаква да разполагаме, за да изберем подходящата обработка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Разделяне на данни </a:t>
            </a:r>
            <a:r>
              <a:rPr lang="bg-BG" dirty="0" smtClean="0"/>
              <a:t>в колони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Маркирайте колоната, която ще разделяте;</a:t>
            </a:r>
            <a:endParaRPr lang="en-US" dirty="0"/>
          </a:p>
          <a:p>
            <a:pPr lvl="0"/>
            <a:r>
              <a:rPr lang="en-US" b="1" dirty="0" smtClean="0"/>
              <a:t>DATA </a:t>
            </a:r>
            <a:r>
              <a:rPr lang="en-US" b="1" dirty="0"/>
              <a:t>TAB/Data </a:t>
            </a:r>
            <a:r>
              <a:rPr lang="en-US" b="1" dirty="0" smtClean="0"/>
              <a:t>Tools</a:t>
            </a:r>
            <a:r>
              <a:rPr lang="bg-BG" b="1" dirty="0"/>
              <a:t>/</a:t>
            </a:r>
            <a:r>
              <a:rPr lang="en-US" b="1" dirty="0" smtClean="0"/>
              <a:t>Text </a:t>
            </a:r>
            <a:r>
              <a:rPr lang="en-US" b="1" dirty="0"/>
              <a:t>to Columns</a:t>
            </a:r>
            <a:r>
              <a:rPr lang="bg-BG" b="1" dirty="0"/>
              <a:t> </a:t>
            </a:r>
            <a:endParaRPr lang="bg-BG" b="1" dirty="0" smtClean="0"/>
          </a:p>
          <a:p>
            <a:pPr lvl="0"/>
            <a:r>
              <a:rPr lang="bg-BG" dirty="0" smtClean="0"/>
              <a:t>Стъпки:</a:t>
            </a:r>
          </a:p>
          <a:p>
            <a:pPr lvl="1"/>
            <a:r>
              <a:rPr lang="bg-BG" dirty="0" smtClean="0"/>
              <a:t>Как </a:t>
            </a:r>
            <a:r>
              <a:rPr lang="bg-BG" dirty="0"/>
              <a:t>разделяте данните – по символ (</a:t>
            </a:r>
            <a:r>
              <a:rPr lang="en-US" dirty="0"/>
              <a:t>Delimited</a:t>
            </a:r>
            <a:r>
              <a:rPr lang="bg-BG" dirty="0"/>
              <a:t>) или по ширина на колоната (</a:t>
            </a:r>
            <a:r>
              <a:rPr lang="en-US" dirty="0"/>
              <a:t>Fixed Width</a:t>
            </a:r>
            <a:r>
              <a:rPr lang="bg-BG" dirty="0" smtClean="0"/>
              <a:t>);</a:t>
            </a:r>
          </a:p>
          <a:p>
            <a:pPr lvl="1"/>
            <a:r>
              <a:rPr lang="bg-BG" dirty="0" smtClean="0"/>
              <a:t>Посочете </a:t>
            </a:r>
            <a:r>
              <a:rPr lang="bg-BG" dirty="0"/>
              <a:t>разделителните знаци (един или няколко) или разделителните линии (ако използвате ширина на колона</a:t>
            </a:r>
            <a:r>
              <a:rPr lang="bg-BG" dirty="0" smtClean="0"/>
              <a:t>);</a:t>
            </a:r>
          </a:p>
          <a:p>
            <a:pPr lvl="1"/>
            <a:r>
              <a:rPr lang="bg-BG" dirty="0" smtClean="0"/>
              <a:t>Формат </a:t>
            </a:r>
            <a:r>
              <a:rPr lang="bg-BG" dirty="0"/>
              <a:t>на данните в отделните колони </a:t>
            </a:r>
            <a:endParaRPr lang="bg-BG" dirty="0" smtClean="0"/>
          </a:p>
          <a:p>
            <a:pPr lvl="1"/>
            <a:r>
              <a:rPr lang="bg-BG" dirty="0" smtClean="0"/>
              <a:t>Избор на </a:t>
            </a:r>
            <a:r>
              <a:rPr lang="bg-BG" dirty="0"/>
              <a:t>колони, които да отпаднат при </a:t>
            </a:r>
            <a:r>
              <a:rPr lang="bg-BG" dirty="0" smtClean="0"/>
              <a:t>разделянето</a:t>
            </a:r>
          </a:p>
          <a:p>
            <a:pPr marL="2000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263" y="887412"/>
            <a:ext cx="7191375" cy="51244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/>
              <a:t>Определете как ще</a:t>
            </a:r>
            <a:br>
              <a:rPr lang="bg-BG" sz="2400" dirty="0" smtClean="0"/>
            </a:br>
            <a:r>
              <a:rPr lang="bg-BG" sz="2400" dirty="0" smtClean="0"/>
              <a:t> се разделят данните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2.1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263" y="887412"/>
            <a:ext cx="7191375" cy="51244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/>
              <a:t>Посочване на символ, по който се разделят данните в колони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7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2.2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/>
              <a:t>Посочване на ширина, по която се разделят данните в колони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263" y="887412"/>
            <a:ext cx="71913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263" y="887412"/>
            <a:ext cx="7191375" cy="51244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/>
              <a:t>Задаване на формат и пропускане на колони</a:t>
            </a:r>
          </a:p>
          <a:p>
            <a:pPr algn="ctr"/>
            <a:r>
              <a:rPr lang="bg-BG" sz="2400" dirty="0" smtClean="0"/>
              <a:t>(в примера е пропусната първата колона)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2325" y="1830387"/>
            <a:ext cx="6953250" cy="3238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/>
              <a:t>Разделител - запетая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33" y="3209737"/>
            <a:ext cx="3379022" cy="277273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18239" y="4251861"/>
            <a:ext cx="1667210" cy="817026"/>
          </a:xfrm>
          <a:prstGeom prst="roundRect">
            <a:avLst>
              <a:gd name="adj" fmla="val 27200"/>
            </a:avLst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Изходни данни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87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 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7075" y="1801812"/>
            <a:ext cx="7143750" cy="32956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400" dirty="0" smtClean="0"/>
              <a:t>Разделител – ширина</a:t>
            </a:r>
            <a:br>
              <a:rPr lang="bg-BG" sz="2400" dirty="0" smtClean="0"/>
            </a:br>
            <a:r>
              <a:rPr lang="bg-BG" sz="2400" dirty="0" smtClean="0"/>
              <a:t> на колоните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33" y="3209737"/>
            <a:ext cx="3379022" cy="27727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18239" y="4251861"/>
            <a:ext cx="1667210" cy="817026"/>
          </a:xfrm>
          <a:prstGeom prst="roundRect">
            <a:avLst>
              <a:gd name="adj" fmla="val 27200"/>
            </a:avLst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Изходни данни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537075" y="5165449"/>
            <a:ext cx="7143749" cy="817026"/>
          </a:xfrm>
          <a:prstGeom prst="roundRect">
            <a:avLst>
              <a:gd name="adj" fmla="val 27200"/>
            </a:avLst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Този метод не е подходящ за символи с различна дължина в една колона!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6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Разстояния</a:t>
            </a:r>
            <a:br>
              <a:rPr lang="bg-BG" dirty="0" smtClean="0"/>
            </a:br>
            <a:r>
              <a:rPr lang="bg-BG" dirty="0" smtClean="0"/>
              <a:t>и отстъпи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7854" y="4965"/>
            <a:ext cx="5676930" cy="685314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400" dirty="0" smtClean="0"/>
              <a:t>Между текста и полето за писане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400" dirty="0" smtClean="0"/>
              <a:t>Между отделните абзаци</a:t>
            </a:r>
            <a:endParaRPr lang="bg-BG" sz="2400" dirty="0"/>
          </a:p>
          <a:p>
            <a:pPr marL="342900" indent="-342900">
              <a:buFont typeface="+mj-lt"/>
              <a:buAutoNum type="arabicPeriod"/>
            </a:pPr>
            <a:r>
              <a:rPr lang="bg-BG" sz="2400" dirty="0" smtClean="0"/>
              <a:t>Между редовете </a:t>
            </a:r>
            <a:br>
              <a:rPr lang="bg-BG" sz="2400" dirty="0" smtClean="0"/>
            </a:br>
            <a:r>
              <a:rPr lang="bg-BG" sz="2400" dirty="0" smtClean="0"/>
              <a:t>в абзаца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293089" y="1995053"/>
            <a:ext cx="1054765" cy="12376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1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293090" y="1995053"/>
            <a:ext cx="6587346" cy="12376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93089" y="3371275"/>
            <a:ext cx="1054765" cy="12376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2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4293091" y="3371275"/>
            <a:ext cx="3225310" cy="12376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034019" y="3371275"/>
            <a:ext cx="1054765" cy="12376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3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8164945" y="3371275"/>
            <a:ext cx="3929638" cy="12376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Откриване на данни с неподходящ формат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Home/Find and Select/Go to </a:t>
            </a:r>
            <a:r>
              <a:rPr lang="en-US" sz="2400" b="1" dirty="0" smtClean="0"/>
              <a:t>Special</a:t>
            </a:r>
            <a:r>
              <a:rPr lang="bg-BG" sz="2400" b="1" dirty="0" smtClean="0"/>
              <a:t> - </a:t>
            </a:r>
            <a:r>
              <a:rPr lang="bg-BG" sz="2400" dirty="0" smtClean="0"/>
              <a:t>маркиране </a:t>
            </a:r>
            <a:r>
              <a:rPr lang="bg-BG" sz="2400" dirty="0"/>
              <a:t>на </a:t>
            </a:r>
            <a:r>
              <a:rPr lang="bg-BG" sz="2400" dirty="0" smtClean="0"/>
              <a:t>определена </a:t>
            </a:r>
            <a:r>
              <a:rPr lang="bg-BG" sz="2400" dirty="0"/>
              <a:t>категория </a:t>
            </a:r>
            <a:r>
              <a:rPr lang="bg-BG" sz="2400" dirty="0" smtClean="0"/>
              <a:t>клетки – празни </a:t>
            </a:r>
            <a:r>
              <a:rPr lang="bg-BG" sz="2400" dirty="0"/>
              <a:t>клетки, клетки с коментари, </a:t>
            </a:r>
            <a:r>
              <a:rPr lang="bg-BG" sz="2400" dirty="0" smtClean="0"/>
              <a:t>с </a:t>
            </a:r>
            <a:r>
              <a:rPr lang="bg-BG" sz="2400" dirty="0"/>
              <a:t>числа, с формули, с приложено условно </a:t>
            </a:r>
            <a:r>
              <a:rPr lang="bg-BG" sz="2400" dirty="0" smtClean="0"/>
              <a:t>форматиране, и </a:t>
            </a:r>
            <a:r>
              <a:rPr lang="bg-BG" sz="2400" dirty="0"/>
              <a:t>др</a:t>
            </a:r>
            <a:r>
              <a:rPr lang="bg-BG" sz="2400" dirty="0" smtClean="0"/>
              <a:t>.</a:t>
            </a:r>
          </a:p>
          <a:p>
            <a:r>
              <a:rPr lang="en-US" sz="2400" b="1" dirty="0"/>
              <a:t>Data/Sort &amp; Filter/Filter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bg-BG" sz="2400" dirty="0" smtClean="0"/>
              <a:t> филтърни бутони, </a:t>
            </a:r>
            <a:r>
              <a:rPr lang="bg-BG" sz="2400" dirty="0"/>
              <a:t>чрез които </a:t>
            </a:r>
            <a:r>
              <a:rPr lang="bg-BG" sz="2400" dirty="0" smtClean="0"/>
              <a:t>се </a:t>
            </a:r>
            <a:r>
              <a:rPr lang="bg-BG" sz="2400" dirty="0"/>
              <a:t>прилагат </a:t>
            </a:r>
            <a:r>
              <a:rPr lang="bg-BG" sz="2400" dirty="0" smtClean="0"/>
              <a:t>филтри </a:t>
            </a:r>
            <a:r>
              <a:rPr lang="bg-BG" sz="2400" dirty="0"/>
              <a:t>за числови и текстови стойности. </a:t>
            </a:r>
            <a:endParaRPr lang="bg-BG" sz="2400" dirty="0" smtClean="0"/>
          </a:p>
          <a:p>
            <a:r>
              <a:rPr lang="en-US" sz="2400" b="1" dirty="0"/>
              <a:t>Data/Data Tools/Data validation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bg-BG" sz="2400" dirty="0" smtClean="0"/>
              <a:t> ограничение </a:t>
            </a:r>
            <a:r>
              <a:rPr lang="bg-BG" sz="2400" dirty="0"/>
              <a:t>за данните от избрана област – например само цели числа, само дробни числа, текстови стойности с определена дължина, стойности, които са част от </a:t>
            </a:r>
            <a:r>
              <a:rPr lang="bg-BG" sz="2400" dirty="0" smtClean="0"/>
              <a:t>списък...</a:t>
            </a:r>
          </a:p>
          <a:p>
            <a:r>
              <a:rPr lang="en-US" sz="2400" b="1" dirty="0"/>
              <a:t>Home/Styles/Conditional formatting </a:t>
            </a:r>
            <a:r>
              <a:rPr lang="bg-BG" sz="2400" b="1" dirty="0" smtClean="0"/>
              <a:t>- </a:t>
            </a:r>
            <a:r>
              <a:rPr lang="bg-BG" sz="2400" dirty="0"/>
              <a:t>сложни комбинации от условия, които да открояват с различен цвят данните, отговарящи на </a:t>
            </a:r>
            <a:r>
              <a:rPr lang="bg-BG" sz="2400" dirty="0" smtClean="0"/>
              <a:t>тях. </a:t>
            </a:r>
          </a:p>
          <a:p>
            <a:r>
              <a:rPr lang="bg-BG" sz="2400" b="1" dirty="0" smtClean="0"/>
              <a:t>Функции </a:t>
            </a:r>
            <a:r>
              <a:rPr lang="bg-BG" sz="2400" dirty="0" smtClean="0"/>
              <a:t>– прилагане на </a:t>
            </a:r>
            <a:r>
              <a:rPr lang="bg-BG" sz="2400" dirty="0"/>
              <a:t>разнообразни </a:t>
            </a:r>
            <a:r>
              <a:rPr lang="bg-BG" sz="2400" dirty="0" smtClean="0"/>
              <a:t>функции за открояване, проверка и поправка на данни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Изтриване на празни клетки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Избиране с </a:t>
            </a:r>
            <a:r>
              <a:rPr lang="en-US" b="1" dirty="0"/>
              <a:t>Go to Special</a:t>
            </a:r>
            <a:r>
              <a:rPr lang="bg-BG" b="1" dirty="0"/>
              <a:t> </a:t>
            </a:r>
            <a:r>
              <a:rPr lang="bg-BG" dirty="0"/>
              <a:t>и изтриване;</a:t>
            </a:r>
            <a:endParaRPr lang="en-US" sz="2000" dirty="0"/>
          </a:p>
          <a:p>
            <a:r>
              <a:rPr lang="bg-BG" dirty="0" smtClean="0"/>
              <a:t>Когато </a:t>
            </a:r>
            <a:r>
              <a:rPr lang="bg-BG" dirty="0"/>
              <a:t>данните вече са попълнени и не се очаква да има </a:t>
            </a:r>
            <a:r>
              <a:rPr lang="bg-BG" dirty="0" smtClean="0"/>
              <a:t>празни клетки, </a:t>
            </a:r>
            <a:r>
              <a:rPr lang="bg-BG" dirty="0"/>
              <a:t>валидацията на данни </a:t>
            </a:r>
            <a:r>
              <a:rPr lang="bg-BG" dirty="0" smtClean="0"/>
              <a:t>откроява </a:t>
            </a:r>
            <a:r>
              <a:rPr lang="bg-BG" dirty="0"/>
              <a:t>единичните празните клетки, които могат да се коригират или маркират за изтриване;</a:t>
            </a:r>
            <a:endParaRPr lang="en-US" sz="2400" dirty="0"/>
          </a:p>
          <a:p>
            <a:r>
              <a:rPr lang="bg-BG" dirty="0"/>
              <a:t>Филтриране на колоната така, че да се показват само празните клетки в </a:t>
            </a:r>
            <a:r>
              <a:rPr lang="bg-BG" dirty="0" smtClean="0"/>
              <a:t>нея. След маркиране и изтриване филтърът се изключва. </a:t>
            </a:r>
            <a:r>
              <a:rPr lang="bg-BG" dirty="0"/>
              <a:t>Т</a:t>
            </a:r>
            <a:r>
              <a:rPr lang="bg-BG" dirty="0" smtClean="0"/>
              <a:t>ози метод </a:t>
            </a:r>
            <a:r>
              <a:rPr lang="bg-BG" dirty="0"/>
              <a:t>може да се използва само за една колона едновременно;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Изтриване </a:t>
            </a:r>
            <a:r>
              <a:rPr lang="ru-RU" dirty="0"/>
              <a:t>на повтарящи се стойности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Data/Data </a:t>
            </a:r>
            <a:r>
              <a:rPr lang="en-US" b="1" dirty="0" smtClean="0"/>
              <a:t>Tools</a:t>
            </a:r>
            <a:r>
              <a:rPr lang="bg-BG" dirty="0" smtClean="0"/>
              <a:t>/ </a:t>
            </a:r>
            <a:r>
              <a:rPr lang="en-US" b="1" dirty="0"/>
              <a:t>Remove </a:t>
            </a:r>
            <a:r>
              <a:rPr lang="en-US" b="1" dirty="0" smtClean="0"/>
              <a:t>Duplicates</a:t>
            </a:r>
            <a:r>
              <a:rPr lang="bg-BG" b="1" dirty="0"/>
              <a:t> </a:t>
            </a:r>
            <a:r>
              <a:rPr lang="bg-BG" b="1" dirty="0" smtClean="0"/>
              <a:t>- </a:t>
            </a:r>
            <a:r>
              <a:rPr lang="bg-BG" dirty="0" smtClean="0"/>
              <a:t>откриват </a:t>
            </a:r>
            <a:r>
              <a:rPr lang="bg-BG" dirty="0"/>
              <a:t>и изтриват всички повтарящи се стойности, а оставащите се подреждат най-отгоре, без да се променя реда на изписването </a:t>
            </a:r>
            <a:r>
              <a:rPr lang="bg-BG" dirty="0" smtClean="0"/>
              <a:t>им.</a:t>
            </a:r>
            <a:endParaRPr lang="en-US" sz="2000" dirty="0"/>
          </a:p>
          <a:p>
            <a:pPr lvl="1"/>
            <a:r>
              <a:rPr lang="bg-BG" dirty="0"/>
              <a:t>При маркиран един ред или </a:t>
            </a:r>
            <a:r>
              <a:rPr lang="bg-BG" dirty="0" smtClean="0"/>
              <a:t>колона </a:t>
            </a:r>
            <a:r>
              <a:rPr lang="bg-BG" dirty="0"/>
              <a:t>всички стойности, които се срещат повече от веднъж, са повтарящи се. Изтриват се всички повторения след първото;</a:t>
            </a:r>
            <a:endParaRPr lang="en-US" sz="2000" dirty="0"/>
          </a:p>
          <a:p>
            <a:pPr lvl="1"/>
            <a:r>
              <a:rPr lang="bg-BG" dirty="0"/>
              <a:t>При маркиране на област от клетки, за повтарящи се приемат всички редове с идентично съдържание. Изтриват се всички повторения след </a:t>
            </a:r>
            <a:r>
              <a:rPr lang="bg-BG" dirty="0" smtClean="0"/>
              <a:t>първото.</a:t>
            </a:r>
          </a:p>
          <a:p>
            <a:r>
              <a:rPr lang="bg-BG" b="1" dirty="0"/>
              <a:t>Изтриване на други данни</a:t>
            </a:r>
            <a:r>
              <a:rPr lang="bg-BG" dirty="0"/>
              <a:t> – чрез комбинацията от подходящи формули за откриване на ненужните данни и филтриране така, че да се показват само нежеланите стойности, могат да бъдат маркирани и изтрити различни типове данни.</a:t>
            </a:r>
            <a:endParaRPr lang="en-US" dirty="0"/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 мултимедия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Често срещани ситуации и техните решения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3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Извличане на медия от </a:t>
            </a:r>
            <a:r>
              <a:rPr lang="en-US" dirty="0"/>
              <a:t>Office xml </a:t>
            </a:r>
            <a:r>
              <a:rPr lang="bg-BG" dirty="0"/>
              <a:t>файлове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Работи при документи, </a:t>
            </a:r>
            <a:r>
              <a:rPr lang="bg-BG" dirty="0"/>
              <a:t>създадени с </a:t>
            </a:r>
            <a:r>
              <a:rPr lang="en-US" dirty="0" smtClean="0"/>
              <a:t>MS </a:t>
            </a:r>
            <a:r>
              <a:rPr lang="en-US" dirty="0"/>
              <a:t>Office 2007 </a:t>
            </a:r>
            <a:r>
              <a:rPr lang="bg-BG" dirty="0"/>
              <a:t>и </a:t>
            </a:r>
            <a:r>
              <a:rPr lang="bg-BG" dirty="0" smtClean="0"/>
              <a:t>по-нови;</a:t>
            </a:r>
          </a:p>
          <a:p>
            <a:r>
              <a:rPr lang="bg-BG" dirty="0" smtClean="0"/>
              <a:t>Позволява достъпване на медия файлове с оригиналните им размери и формат;</a:t>
            </a:r>
          </a:p>
          <a:p>
            <a:r>
              <a:rPr lang="bg-BG" dirty="0" smtClean="0"/>
              <a:t>Метод:</a:t>
            </a:r>
          </a:p>
          <a:p>
            <a:pPr lvl="1"/>
            <a:r>
              <a:rPr lang="bg-BG" dirty="0" smtClean="0"/>
              <a:t>Преименува се </a:t>
            </a:r>
            <a:r>
              <a:rPr lang="bg-BG" dirty="0"/>
              <a:t>разширението на файла в такова за архив (</a:t>
            </a:r>
            <a:r>
              <a:rPr lang="en-US" dirty="0"/>
              <a:t>zip </a:t>
            </a:r>
            <a:r>
              <a:rPr lang="bg-BG" dirty="0"/>
              <a:t>или </a:t>
            </a:r>
            <a:r>
              <a:rPr lang="en-US" dirty="0" err="1"/>
              <a:t>rar</a:t>
            </a:r>
            <a:r>
              <a:rPr lang="bg-BG" dirty="0" smtClean="0"/>
              <a:t>)</a:t>
            </a:r>
          </a:p>
          <a:p>
            <a:pPr lvl="1"/>
            <a:r>
              <a:rPr lang="bg-BG" dirty="0" smtClean="0"/>
              <a:t>Отваря се полученият архив</a:t>
            </a:r>
            <a:endParaRPr lang="bg-BG" dirty="0"/>
          </a:p>
          <a:p>
            <a:pPr lvl="1"/>
            <a:r>
              <a:rPr lang="bg-BG" dirty="0" smtClean="0"/>
              <a:t>Отваря се </a:t>
            </a:r>
            <a:r>
              <a:rPr lang="bg-BG" dirty="0"/>
              <a:t>папката </a:t>
            </a:r>
            <a:r>
              <a:rPr lang="bg-BG" b="1" dirty="0"/>
              <a:t>media</a:t>
            </a:r>
            <a:r>
              <a:rPr lang="bg-BG" dirty="0"/>
              <a:t> </a:t>
            </a:r>
            <a:r>
              <a:rPr lang="bg-BG" dirty="0" smtClean="0"/>
              <a:t>– в нея се съхраняват мултимедийните файлове, включени в документа</a:t>
            </a:r>
            <a:endParaRPr lang="en-US" dirty="0"/>
          </a:p>
          <a:p>
            <a:pPr lvl="1"/>
            <a:endParaRPr lang="bg-B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Преименуване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Разархивиране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Отваряне на папките в архива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8" y="156933"/>
            <a:ext cx="7815785" cy="642531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12620" y="4559445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254458" y="3894263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1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7766046" y="5122153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0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Извличане на медия от старите </a:t>
            </a:r>
            <a:r>
              <a:rPr lang="en-US" dirty="0"/>
              <a:t>Office </a:t>
            </a:r>
            <a:r>
              <a:rPr lang="bg-BG" dirty="0"/>
              <a:t>формати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</a:t>
            </a:r>
            <a:r>
              <a:rPr lang="bg-BG" dirty="0" smtClean="0"/>
              <a:t>алага </a:t>
            </a:r>
            <a:r>
              <a:rPr lang="bg-BG" dirty="0"/>
              <a:t>да се прави ръчно за всеки отделен </a:t>
            </a:r>
            <a:r>
              <a:rPr lang="bg-BG" dirty="0" smtClean="0"/>
              <a:t>елемент</a:t>
            </a:r>
            <a:endParaRPr lang="en-US" dirty="0"/>
          </a:p>
          <a:p>
            <a:pPr lvl="0"/>
            <a:r>
              <a:rPr lang="bg-BG" b="1" dirty="0"/>
              <a:t>Запазване с размери и компресия като във </a:t>
            </a:r>
            <a:r>
              <a:rPr lang="bg-BG" b="1" dirty="0" smtClean="0"/>
              <a:t>файла:</a:t>
            </a:r>
          </a:p>
          <a:p>
            <a:pPr lvl="1"/>
            <a:r>
              <a:rPr lang="bg-BG" dirty="0"/>
              <a:t>Н</a:t>
            </a:r>
            <a:r>
              <a:rPr lang="bg-BG" dirty="0" smtClean="0"/>
              <a:t>атискане </a:t>
            </a:r>
            <a:r>
              <a:rPr lang="bg-BG" dirty="0"/>
              <a:t>с десен бутон върху </a:t>
            </a:r>
            <a:r>
              <a:rPr lang="bg-BG" dirty="0" smtClean="0"/>
              <a:t>медията</a:t>
            </a:r>
          </a:p>
          <a:p>
            <a:pPr lvl="1"/>
            <a:r>
              <a:rPr lang="bg-BG" dirty="0" smtClean="0"/>
              <a:t>От контекстното </a:t>
            </a:r>
            <a:r>
              <a:rPr lang="bg-BG" dirty="0"/>
              <a:t>меню се избира </a:t>
            </a:r>
            <a:r>
              <a:rPr lang="en-US" dirty="0"/>
              <a:t>Save as… </a:t>
            </a:r>
          </a:p>
          <a:p>
            <a:pPr lvl="0"/>
            <a:r>
              <a:rPr lang="bg-BG" b="1" dirty="0"/>
              <a:t>Запазване с оригинални размери и </a:t>
            </a:r>
            <a:r>
              <a:rPr lang="bg-BG" b="1" dirty="0" smtClean="0"/>
              <a:t>компресия:</a:t>
            </a:r>
          </a:p>
          <a:p>
            <a:pPr lvl="1"/>
            <a:r>
              <a:rPr lang="en-US" dirty="0" err="1"/>
              <a:t>Adjist</a:t>
            </a:r>
            <a:r>
              <a:rPr lang="en-US" dirty="0"/>
              <a:t>/ Reset /Reset </a:t>
            </a:r>
            <a:r>
              <a:rPr lang="en-US" dirty="0" err="1" smtClean="0"/>
              <a:t>Picture&amp;Size</a:t>
            </a:r>
            <a:r>
              <a:rPr lang="bg-BG" dirty="0" smtClean="0"/>
              <a:t> от контекстуалното </a:t>
            </a:r>
            <a:r>
              <a:rPr lang="bg-BG" dirty="0"/>
              <a:t>меню за </a:t>
            </a:r>
            <a:r>
              <a:rPr lang="bg-BG" dirty="0" smtClean="0"/>
              <a:t>съответния обект</a:t>
            </a:r>
            <a:endParaRPr lang="bg-BG" dirty="0"/>
          </a:p>
          <a:p>
            <a:pPr lvl="1"/>
            <a:r>
              <a:rPr lang="bg-BG" dirty="0" smtClean="0"/>
              <a:t>Това </a:t>
            </a:r>
            <a:r>
              <a:rPr lang="bg-BG" dirty="0"/>
              <a:t>възстановява оригинала на медията, след което може да се запази</a:t>
            </a:r>
            <a:r>
              <a:rPr lang="en-US" dirty="0"/>
              <a:t> </a:t>
            </a:r>
            <a:r>
              <a:rPr lang="en-US" dirty="0" err="1"/>
              <a:t>като</a:t>
            </a:r>
            <a:r>
              <a:rPr lang="en-US" dirty="0"/>
              <a:t> </a:t>
            </a:r>
            <a:r>
              <a:rPr lang="en-US" dirty="0" err="1"/>
              <a:t>файл</a:t>
            </a:r>
            <a:r>
              <a:rPr lang="bg-BG" dirty="0"/>
              <a:t> </a:t>
            </a:r>
            <a:r>
              <a:rPr lang="bg-BG" dirty="0" smtClean="0"/>
              <a:t> </a:t>
            </a:r>
            <a:r>
              <a:rPr lang="bg-BG" dirty="0"/>
              <a:t>чрез </a:t>
            </a:r>
            <a:r>
              <a:rPr lang="en-US" dirty="0"/>
              <a:t>Save as…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2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Извличане на изображения от </a:t>
            </a:r>
            <a:r>
              <a:rPr lang="en-US" dirty="0"/>
              <a:t>pdf </a:t>
            </a:r>
            <a:r>
              <a:rPr lang="bg-BG" dirty="0"/>
              <a:t>документ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</a:t>
            </a:r>
            <a:r>
              <a:rPr lang="bg-BG" dirty="0" smtClean="0"/>
              <a:t>ачеството </a:t>
            </a:r>
            <a:r>
              <a:rPr lang="bg-BG" dirty="0"/>
              <a:t>силно зависи от </a:t>
            </a:r>
            <a:r>
              <a:rPr lang="bg-BG" dirty="0" smtClean="0"/>
              <a:t>първоизточника</a:t>
            </a:r>
            <a:r>
              <a:rPr lang="bg-BG" dirty="0"/>
              <a:t>, съхранен като </a:t>
            </a:r>
            <a:r>
              <a:rPr lang="en-US" dirty="0"/>
              <a:t>pdf </a:t>
            </a:r>
            <a:r>
              <a:rPr lang="bg-BG" dirty="0" smtClean="0"/>
              <a:t>файл:</a:t>
            </a:r>
          </a:p>
          <a:p>
            <a:r>
              <a:rPr lang="bg-BG" dirty="0" smtClean="0"/>
              <a:t>Вариант 1 - директно маркиране на изображението и копиране в </a:t>
            </a:r>
            <a:r>
              <a:rPr lang="bg-BG" dirty="0"/>
              <a:t>друга </a:t>
            </a:r>
            <a:r>
              <a:rPr lang="bg-BG" dirty="0" smtClean="0"/>
              <a:t>програма;</a:t>
            </a:r>
          </a:p>
          <a:p>
            <a:r>
              <a:rPr lang="bg-BG" dirty="0" smtClean="0"/>
              <a:t>Вариант 2:</a:t>
            </a:r>
          </a:p>
          <a:p>
            <a:pPr lvl="1"/>
            <a:r>
              <a:rPr lang="bg-BG" dirty="0" smtClean="0"/>
              <a:t>Отваряне на</a:t>
            </a:r>
            <a:r>
              <a:rPr lang="en-US" dirty="0" smtClean="0"/>
              <a:t> </a:t>
            </a:r>
            <a:r>
              <a:rPr lang="bg-BG" dirty="0" smtClean="0"/>
              <a:t>файла </a:t>
            </a:r>
            <a:r>
              <a:rPr lang="bg-BG" dirty="0"/>
              <a:t>с програма за векторна </a:t>
            </a:r>
            <a:r>
              <a:rPr lang="bg-BG" dirty="0" smtClean="0"/>
              <a:t>графика</a:t>
            </a:r>
          </a:p>
          <a:p>
            <a:pPr lvl="1"/>
            <a:r>
              <a:rPr lang="bg-BG" dirty="0" smtClean="0"/>
              <a:t>Изолиране </a:t>
            </a:r>
            <a:r>
              <a:rPr lang="bg-BG" dirty="0"/>
              <a:t>на изображението от останалите </a:t>
            </a:r>
            <a:r>
              <a:rPr lang="bg-BG" dirty="0" smtClean="0"/>
              <a:t>обекти</a:t>
            </a:r>
          </a:p>
          <a:p>
            <a:pPr lvl="1"/>
            <a:r>
              <a:rPr lang="bg-BG" dirty="0"/>
              <a:t>Е</a:t>
            </a:r>
            <a:r>
              <a:rPr lang="bg-BG" dirty="0" smtClean="0"/>
              <a:t>кспорт </a:t>
            </a:r>
            <a:r>
              <a:rPr lang="bg-BG" dirty="0"/>
              <a:t>в графичен формат.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информативни диаграми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Диаграмите, създадени с настройки по подразбиране, могат да са неразбираеми, извадени от контекст</a:t>
            </a:r>
          </a:p>
          <a:p>
            <a:r>
              <a:rPr lang="bg-BG" dirty="0"/>
              <a:t>Задължителни атрибути на </a:t>
            </a:r>
            <a:r>
              <a:rPr lang="bg-BG" dirty="0" smtClean="0"/>
              <a:t>диаграмата:</a:t>
            </a:r>
            <a:endParaRPr lang="en-US" dirty="0"/>
          </a:p>
          <a:p>
            <a:pPr lvl="1"/>
            <a:r>
              <a:rPr lang="bg-BG" dirty="0"/>
              <a:t>Заглавие на диаграмата, което описва накратко какво визуализира тя</a:t>
            </a:r>
            <a:endParaRPr lang="en-US" dirty="0"/>
          </a:p>
          <a:p>
            <a:pPr lvl="1"/>
            <a:r>
              <a:rPr lang="bg-BG" dirty="0"/>
              <a:t>Водачи на осите, които позволяват проследяване на стойностите</a:t>
            </a:r>
            <a:endParaRPr lang="en-US" dirty="0"/>
          </a:p>
          <a:p>
            <a:pPr lvl="1"/>
            <a:r>
              <a:rPr lang="bg-BG" dirty="0"/>
              <a:t>Заглавия на осите, които посочват какви са стойностите и мерните единици</a:t>
            </a:r>
            <a:endParaRPr lang="en-US" dirty="0"/>
          </a:p>
          <a:p>
            <a:pPr lvl="1"/>
            <a:r>
              <a:rPr lang="bg-BG" dirty="0"/>
              <a:t>Легенда, ако се представят две и повече серии от </a:t>
            </a:r>
            <a:r>
              <a:rPr lang="bg-BG" dirty="0" smtClean="0"/>
              <a:t>данни</a:t>
            </a:r>
          </a:p>
          <a:p>
            <a:r>
              <a:rPr lang="bg-BG" dirty="0" smtClean="0"/>
              <a:t>Всеки един обект от диаграмата може да бъде избиран и форматиран отделно.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Добавяне на пояснения към диаграма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3819" y="838922"/>
            <a:ext cx="1921597" cy="49017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Chart Tools/Design</a:t>
            </a:r>
            <a:r>
              <a:rPr lang="en-US" sz="2000" dirty="0" smtClean="0"/>
              <a:t>/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en-US" sz="2000" dirty="0" smtClean="0"/>
              <a:t>Add </a:t>
            </a:r>
            <a:r>
              <a:rPr lang="en-US" sz="2000" dirty="0"/>
              <a:t>Chart Elements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55853" y="1889200"/>
            <a:ext cx="6373091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dirty="0" smtClean="0"/>
              <a:t>Показване/скриване на осите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Показване/скриване на заглавията на осите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Показване/скриване/позиция на заглавие на диаграмата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Показване/скриване/позиция на стойностите на данните</a:t>
            </a:r>
          </a:p>
          <a:p>
            <a:pPr>
              <a:spcAft>
                <a:spcPts val="600"/>
              </a:spcAft>
            </a:pPr>
            <a:r>
              <a:rPr lang="bg-BG" dirty="0"/>
              <a:t>Показване/скриване/позиция </a:t>
            </a:r>
            <a:r>
              <a:rPr lang="bg-BG" dirty="0" smtClean="0"/>
              <a:t>на изходната таблица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Показване/скриване и вид на отклонението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Показване/скриване на водачите на осите</a:t>
            </a:r>
          </a:p>
          <a:p>
            <a:pPr>
              <a:spcAft>
                <a:spcPts val="600"/>
              </a:spcAft>
            </a:pPr>
            <a:r>
              <a:rPr lang="bg-BG" dirty="0"/>
              <a:t>Показване/скриване/позиция </a:t>
            </a:r>
            <a:r>
              <a:rPr lang="bg-BG" dirty="0" smtClean="0"/>
              <a:t>на легендата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Разстояния между пасажи</a:t>
            </a:r>
            <a:br>
              <a:rPr lang="bg-BG" dirty="0" smtClean="0"/>
            </a:br>
            <a:r>
              <a:rPr lang="bg-BG" dirty="0" smtClean="0"/>
              <a:t>в реда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Оригинал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1.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2.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Paragraph/Tabs – </a:t>
            </a:r>
            <a:r>
              <a:rPr lang="bg-BG" sz="2400" dirty="0" smtClean="0"/>
              <a:t>регулиране на позицията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bg-BG" sz="2400" dirty="0" smtClean="0"/>
              <a:t>Скрити таблици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95" y="1169843"/>
            <a:ext cx="7497185" cy="875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93" y="2385721"/>
            <a:ext cx="7049798" cy="1664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819" y="4395469"/>
            <a:ext cx="7186772" cy="103551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387271" y="2216727"/>
            <a:ext cx="735214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32870" y="4207163"/>
            <a:ext cx="735214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1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64" y="1638232"/>
            <a:ext cx="4980262" cy="73628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Настройки по подразбиране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9487" y="1648973"/>
            <a:ext cx="5146824" cy="73628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Добавени заглавия и пояснения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464" y="2405655"/>
            <a:ext cx="4980261" cy="388025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9487" y="2416396"/>
            <a:ext cx="5146824" cy="38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588" y="660038"/>
            <a:ext cx="7578725" cy="557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Форматиране на диаграма за черно/бял печат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Маркиране на серията, която ще се форматира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000" dirty="0" smtClean="0"/>
              <a:t>Десен бутон/ </a:t>
            </a:r>
            <a:r>
              <a:rPr lang="en-US" sz="2000" dirty="0" smtClean="0"/>
              <a:t>Format data series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Fill/Pattern Fill</a:t>
            </a:r>
            <a:r>
              <a:rPr lang="bg-BG" sz="2000" dirty="0" smtClean="0"/>
              <a:t> в черно и бяло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Border/Solid Line </a:t>
            </a:r>
            <a:r>
              <a:rPr lang="bg-BG" sz="2000" dirty="0" smtClean="0"/>
              <a:t>в черен цвят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9" name="Right Arrow 8"/>
          <p:cNvSpPr/>
          <p:nvPr/>
        </p:nvSpPr>
        <p:spPr>
          <a:xfrm>
            <a:off x="6415565" y="1670449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1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8203127" y="1107741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3.1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6415565" y="4878021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 flipH="1">
            <a:off x="9772833" y="147885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3.2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 flipH="1">
            <a:off x="9772833" y="5299608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Композиране и оразмеряване на изображения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852621" cy="4680000"/>
          </a:xfrm>
        </p:spPr>
        <p:txBody>
          <a:bodyPr/>
          <a:lstStyle/>
          <a:p>
            <a:r>
              <a:rPr lang="bg-BG" dirty="0" smtClean="0"/>
              <a:t>Правило на третините:</a:t>
            </a:r>
          </a:p>
          <a:p>
            <a:pPr lvl="1"/>
            <a:r>
              <a:rPr lang="bg-BG" dirty="0"/>
              <a:t>Ако има хоризонт, той съвпада с една от двете хоризонтални водещи линии;</a:t>
            </a:r>
            <a:endParaRPr lang="en-US" dirty="0"/>
          </a:p>
          <a:p>
            <a:pPr lvl="1"/>
            <a:r>
              <a:rPr lang="bg-BG" dirty="0"/>
              <a:t>Ако на преден план има обект, той се поставя в една от пресечните фокусни точки;</a:t>
            </a:r>
            <a:endParaRPr lang="en-US" dirty="0"/>
          </a:p>
          <a:p>
            <a:pPr lvl="1"/>
            <a:r>
              <a:rPr lang="bg-BG" dirty="0"/>
              <a:t>Движещ се обект се поставя на една от  вертикалните водещи линии така, че по посоката на движението му да има повече празно пространство;</a:t>
            </a:r>
            <a:endParaRPr lang="en-US" dirty="0"/>
          </a:p>
          <a:p>
            <a:pPr lvl="1"/>
            <a:r>
              <a:rPr lang="bg-BG" dirty="0"/>
              <a:t>При портрети, очите се изравняват с горната хоризонтална водеща линия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19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5669" y="2011363"/>
            <a:ext cx="3898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255739" y="2000032"/>
            <a:ext cx="3898830" cy="3898900"/>
            <a:chOff x="62416" y="2415540"/>
            <a:chExt cx="3898830" cy="38989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366982" y="2415610"/>
              <a:ext cx="0" cy="38988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664691" y="2415540"/>
              <a:ext cx="0" cy="38988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011831" y="1759829"/>
              <a:ext cx="0" cy="38988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011831" y="3062156"/>
              <a:ext cx="0" cy="38988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6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Проектиране на лого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Мащабируемост </a:t>
            </a:r>
            <a:r>
              <a:rPr lang="bg-BG" dirty="0" smtClean="0"/>
              <a:t>– логото да </a:t>
            </a:r>
            <a:r>
              <a:rPr lang="bg-BG" dirty="0"/>
              <a:t>изглежда еднакво добре </a:t>
            </a:r>
            <a:r>
              <a:rPr lang="bg-BG" dirty="0" smtClean="0"/>
              <a:t>с различни размери. </a:t>
            </a:r>
            <a:endParaRPr lang="en-US" dirty="0"/>
          </a:p>
          <a:p>
            <a:pPr lvl="0"/>
            <a:r>
              <a:rPr lang="bg-BG" dirty="0"/>
              <a:t>Детайлност </a:t>
            </a:r>
            <a:r>
              <a:rPr lang="bg-BG" dirty="0" smtClean="0"/>
              <a:t>– опростени </a:t>
            </a:r>
            <a:r>
              <a:rPr lang="bg-BG" dirty="0"/>
              <a:t>форми с малко детайли. Те се четат </a:t>
            </a:r>
            <a:r>
              <a:rPr lang="bg-BG" dirty="0" smtClean="0"/>
              <a:t>и </a:t>
            </a:r>
            <a:r>
              <a:rPr lang="bg-BG" dirty="0"/>
              <a:t>се мащабират по-лесно. </a:t>
            </a:r>
            <a:endParaRPr lang="en-US" dirty="0"/>
          </a:p>
          <a:p>
            <a:pPr lvl="0"/>
            <a:r>
              <a:rPr lang="bg-BG" dirty="0"/>
              <a:t>Цветове – </a:t>
            </a:r>
            <a:r>
              <a:rPr lang="bg-BG" dirty="0" smtClean="0"/>
              <a:t>по-малко </a:t>
            </a:r>
            <a:r>
              <a:rPr lang="bg-BG" dirty="0"/>
              <a:t>цветове, липса на ефекти и преливки, съобразяване с цветовите системи за печат (например </a:t>
            </a:r>
            <a:r>
              <a:rPr lang="en-US" dirty="0"/>
              <a:t>Pantone</a:t>
            </a:r>
            <a:r>
              <a:rPr lang="bg-BG" dirty="0"/>
              <a:t>) правят логото по-лесно за </a:t>
            </a:r>
            <a:r>
              <a:rPr lang="bg-BG" dirty="0" smtClean="0"/>
              <a:t>отпечатване.</a:t>
            </a:r>
          </a:p>
          <a:p>
            <a:pPr lvl="0"/>
            <a:r>
              <a:rPr lang="bg-BG" dirty="0" smtClean="0"/>
              <a:t>Алтернативният </a:t>
            </a:r>
            <a:r>
              <a:rPr lang="bg-BG" dirty="0"/>
              <a:t>изглед </a:t>
            </a:r>
            <a:r>
              <a:rPr lang="bg-BG" dirty="0" smtClean="0"/>
              <a:t>– в изцяло </a:t>
            </a:r>
            <a:r>
              <a:rPr lang="bg-BG" dirty="0"/>
              <a:t>черен/бял цвят или поне в черно-бялата гама.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5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лога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Логотип и буквен знак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Символ и комбинация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47" y="3718404"/>
            <a:ext cx="2857500" cy="1600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9" name="Picture 8" descr="Мъжка Мода TEODOR ✔️Висококачествени Мъжки Дрехи — TEODO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0" b="42000"/>
          <a:stretch/>
        </p:blipFill>
        <p:spPr bwMode="auto">
          <a:xfrm>
            <a:off x="174336" y="2659495"/>
            <a:ext cx="2023918" cy="379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8595" b="30625"/>
          <a:stretch/>
        </p:blipFill>
        <p:spPr>
          <a:xfrm>
            <a:off x="174336" y="3197075"/>
            <a:ext cx="2103209" cy="857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890" y="2831281"/>
            <a:ext cx="3467100" cy="13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1049" y="4313568"/>
            <a:ext cx="1533525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074" y="5167090"/>
            <a:ext cx="1580923" cy="751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32" y="2704412"/>
            <a:ext cx="1272988" cy="12729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76" y="5507395"/>
            <a:ext cx="3626415" cy="622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90" y="4201593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98" y="2451317"/>
            <a:ext cx="1673473" cy="16734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0" y="4488815"/>
            <a:ext cx="2096254" cy="8759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89" y="3894289"/>
            <a:ext cx="28575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3" y="2374514"/>
            <a:ext cx="1853928" cy="18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Субтитриране и </a:t>
            </a:r>
            <a:r>
              <a:rPr lang="bg-BG" dirty="0" smtClean="0"/>
              <a:t>транскрибиране</a:t>
            </a:r>
            <a:r>
              <a:rPr lang="en-US" smtClean="0"/>
              <a:t/>
            </a:r>
            <a:br>
              <a:rPr lang="en-US" smtClean="0"/>
            </a:br>
            <a:r>
              <a:rPr lang="bg-BG" dirty="0" smtClean="0"/>
              <a:t> </a:t>
            </a:r>
            <a:r>
              <a:rPr lang="bg-BG" dirty="0"/>
              <a:t>на видеоматериали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Приложение:</a:t>
            </a:r>
          </a:p>
          <a:p>
            <a:pPr lvl="1"/>
            <a:r>
              <a:rPr lang="bg-BG" dirty="0" smtClean="0"/>
              <a:t>лошо </a:t>
            </a:r>
            <a:r>
              <a:rPr lang="bg-BG" dirty="0"/>
              <a:t>качество на </a:t>
            </a:r>
            <a:r>
              <a:rPr lang="bg-BG" dirty="0" smtClean="0"/>
              <a:t>звука</a:t>
            </a:r>
          </a:p>
          <a:p>
            <a:pPr lvl="1"/>
            <a:r>
              <a:rPr lang="bg-BG" dirty="0" smtClean="0"/>
              <a:t>акценти </a:t>
            </a:r>
            <a:r>
              <a:rPr lang="bg-BG" dirty="0"/>
              <a:t>и </a:t>
            </a:r>
            <a:r>
              <a:rPr lang="bg-BG" dirty="0" smtClean="0"/>
              <a:t>диалекти</a:t>
            </a:r>
          </a:p>
          <a:p>
            <a:pPr lvl="1"/>
            <a:r>
              <a:rPr lang="bg-BG" dirty="0" smtClean="0"/>
              <a:t>превод на </a:t>
            </a:r>
            <a:r>
              <a:rPr lang="bg-BG" dirty="0"/>
              <a:t>чужд </a:t>
            </a:r>
            <a:r>
              <a:rPr lang="bg-BG" dirty="0" smtClean="0"/>
              <a:t>език</a:t>
            </a:r>
            <a:endParaRPr lang="en-US" dirty="0"/>
          </a:p>
          <a:p>
            <a:pPr lvl="1"/>
            <a:r>
              <a:rPr lang="bg-BG" dirty="0" smtClean="0"/>
              <a:t>приобщаващ </a:t>
            </a:r>
            <a:r>
              <a:rPr lang="bg-BG" dirty="0"/>
              <a:t>дизайн </a:t>
            </a:r>
            <a:endParaRPr lang="en-US" dirty="0" smtClean="0"/>
          </a:p>
          <a:p>
            <a:r>
              <a:rPr lang="bg-BG" dirty="0" smtClean="0"/>
              <a:t>Реализация:</a:t>
            </a:r>
          </a:p>
          <a:p>
            <a:pPr lvl="1"/>
            <a:r>
              <a:rPr lang="bg-BG" dirty="0" smtClean="0"/>
              <a:t>Ръчно в текстов редактор</a:t>
            </a:r>
          </a:p>
          <a:p>
            <a:pPr lvl="1"/>
            <a:r>
              <a:rPr lang="bg-BG" dirty="0" smtClean="0"/>
              <a:t>Автоматично/полуавтоматично:</a:t>
            </a:r>
          </a:p>
          <a:p>
            <a:pPr lvl="2"/>
            <a:r>
              <a:rPr lang="bg-BG" sz="2000" dirty="0" smtClean="0"/>
              <a:t>Софтуер за субтитри</a:t>
            </a:r>
          </a:p>
          <a:p>
            <a:pPr lvl="2"/>
            <a:r>
              <a:rPr lang="bg-BG" sz="2000" dirty="0" smtClean="0"/>
              <a:t>Платформи за видеосъдържание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164044" y="1609725"/>
            <a:ext cx="6863005" cy="33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Файлов формат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Синтаксис </a:t>
            </a:r>
            <a:r>
              <a:rPr lang="bg-BG" dirty="0"/>
              <a:t>на </a:t>
            </a:r>
            <a:r>
              <a:rPr lang="en-US" b="1" dirty="0" err="1" smtClean="0"/>
              <a:t>srt</a:t>
            </a:r>
            <a:r>
              <a:rPr lang="en-US" dirty="0" smtClean="0"/>
              <a:t> </a:t>
            </a:r>
            <a:r>
              <a:rPr lang="bg-BG" dirty="0" smtClean="0"/>
              <a:t>файл: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182793"/>
            <a:ext cx="11795794" cy="31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Режим за добавяне на субтитри в </a:t>
            </a:r>
            <a:r>
              <a:rPr lang="en-US" dirty="0" smtClean="0"/>
              <a:t>YouTube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343" y="1450975"/>
            <a:ext cx="7163313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Препоръки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Проверка на текста за грешки</a:t>
            </a:r>
            <a:r>
              <a:rPr lang="en-US" dirty="0"/>
              <a:t>;</a:t>
            </a:r>
          </a:p>
          <a:p>
            <a:pPr lvl="0"/>
            <a:r>
              <a:rPr lang="bg-BG" dirty="0"/>
              <a:t>Оставяне на достатъчно време за прочитане на текста с умерено </a:t>
            </a:r>
            <a:r>
              <a:rPr lang="bg-BG" dirty="0" smtClean="0"/>
              <a:t>темпо,</a:t>
            </a:r>
          </a:p>
          <a:p>
            <a:pPr lvl="0"/>
            <a:r>
              <a:rPr lang="bg-BG" dirty="0" smtClean="0"/>
              <a:t>Осигуряване </a:t>
            </a:r>
            <a:r>
              <a:rPr lang="bg-BG" dirty="0"/>
              <a:t>на достатъчно </a:t>
            </a:r>
            <a:r>
              <a:rPr lang="bg-BG" dirty="0" smtClean="0"/>
              <a:t>контраст:</a:t>
            </a:r>
          </a:p>
          <a:p>
            <a:pPr lvl="1"/>
            <a:r>
              <a:rPr lang="bg-BG" dirty="0" smtClean="0"/>
              <a:t>полупрозрачна </a:t>
            </a:r>
            <a:r>
              <a:rPr lang="bg-BG" dirty="0"/>
              <a:t>черна подложка под </a:t>
            </a:r>
            <a:r>
              <a:rPr lang="bg-BG" dirty="0" smtClean="0"/>
              <a:t>текста</a:t>
            </a:r>
          </a:p>
          <a:p>
            <a:pPr lvl="1"/>
            <a:r>
              <a:rPr lang="bg-BG" dirty="0" smtClean="0"/>
              <a:t>светъл </a:t>
            </a:r>
            <a:r>
              <a:rPr lang="bg-BG" dirty="0"/>
              <a:t>шрифт с </a:t>
            </a:r>
            <a:r>
              <a:rPr lang="bg-BG" dirty="0" smtClean="0"/>
              <a:t> тъмен контур</a:t>
            </a:r>
            <a:endParaRPr lang="bg-BG" dirty="0"/>
          </a:p>
          <a:p>
            <a:pPr lvl="0"/>
            <a:r>
              <a:rPr lang="bg-BG" dirty="0" smtClean="0"/>
              <a:t>Шрифт:</a:t>
            </a:r>
          </a:p>
          <a:p>
            <a:pPr lvl="1"/>
            <a:r>
              <a:rPr lang="bg-BG" dirty="0" smtClean="0"/>
              <a:t>Несерифен тип - </a:t>
            </a:r>
            <a:r>
              <a:rPr lang="en-US" dirty="0" smtClean="0"/>
              <a:t> </a:t>
            </a:r>
            <a:r>
              <a:rPr lang="en-US" dirty="0"/>
              <a:t>Arial</a:t>
            </a:r>
            <a:r>
              <a:rPr lang="bg-BG" dirty="0"/>
              <a:t>, </a:t>
            </a:r>
            <a:r>
              <a:rPr lang="en-US" dirty="0"/>
              <a:t>Verdana, Open Sans, Helvetica </a:t>
            </a:r>
            <a:r>
              <a:rPr lang="bg-BG" dirty="0" smtClean="0"/>
              <a:t>и др.</a:t>
            </a:r>
          </a:p>
          <a:p>
            <a:pPr lvl="1"/>
            <a:r>
              <a:rPr lang="bg-BG" dirty="0" smtClean="0"/>
              <a:t>Цветове – бял, жълт, светлосив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Разстояния между </a:t>
            </a:r>
            <a:r>
              <a:rPr lang="bg-BG" dirty="0" smtClean="0"/>
              <a:t>буквите</a:t>
            </a:r>
            <a:br>
              <a:rPr lang="bg-BG" dirty="0" smtClean="0"/>
            </a:br>
            <a:r>
              <a:rPr lang="bg-BG" dirty="0" smtClean="0"/>
              <a:t> </a:t>
            </a:r>
            <a:r>
              <a:rPr lang="bg-BG" dirty="0"/>
              <a:t>в дума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Оригинал:</a:t>
            </a:r>
          </a:p>
          <a:p>
            <a:endParaRPr lang="bg-BG" sz="2000" dirty="0"/>
          </a:p>
          <a:p>
            <a:r>
              <a:rPr lang="bg-BG" sz="2000" dirty="0" smtClean="0"/>
              <a:t>След изчистване на интервалите:</a:t>
            </a:r>
          </a:p>
          <a:p>
            <a:endParaRPr lang="bg-BG" sz="2000" dirty="0"/>
          </a:p>
          <a:p>
            <a:r>
              <a:rPr lang="bg-BG" sz="2000" dirty="0" smtClean="0"/>
              <a:t>След увеличаване на разстоянията: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188" y="-9887"/>
            <a:ext cx="6096000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2" y="2820987"/>
            <a:ext cx="3530343" cy="420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12" y="3955295"/>
            <a:ext cx="2902270" cy="43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12" y="5253038"/>
            <a:ext cx="3530343" cy="387622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8012860" y="766920"/>
            <a:ext cx="3966702" cy="558800"/>
          </a:xfrm>
          <a:prstGeom prst="wedgeRectCallout">
            <a:avLst>
              <a:gd name="adj1" fmla="val -121655"/>
              <a:gd name="adj2" fmla="val 100516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Какво променяме</a:t>
            </a:r>
            <a:endParaRPr lang="en-US"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9329041" y="1455027"/>
            <a:ext cx="2650521" cy="558800"/>
          </a:xfrm>
          <a:prstGeom prst="wedgeRectCallout">
            <a:avLst>
              <a:gd name="adj1" fmla="val -55331"/>
              <a:gd name="adj2" fmla="val -2179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С колко пункта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95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Структуриране на заглавия и подзаглавия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Погрешна практика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Промяна на изгледа само чрез форматиране на текста:</a:t>
            </a:r>
          </a:p>
          <a:p>
            <a:pPr lvl="1"/>
            <a:r>
              <a:rPr lang="bg-BG" dirty="0" smtClean="0"/>
              <a:t>Увеличаване на големината</a:t>
            </a:r>
          </a:p>
          <a:p>
            <a:pPr lvl="1"/>
            <a:r>
              <a:rPr lang="bg-BG" dirty="0" smtClean="0"/>
              <a:t>Промяна на шрифта</a:t>
            </a:r>
          </a:p>
          <a:p>
            <a:pPr lvl="1"/>
            <a:r>
              <a:rPr lang="bg-BG" dirty="0" smtClean="0"/>
              <a:t>Промяна на теглото:</a:t>
            </a:r>
          </a:p>
          <a:p>
            <a:pPr lvl="2"/>
            <a:r>
              <a:rPr lang="bg-BG" dirty="0" smtClean="0"/>
              <a:t>Получер</a:t>
            </a:r>
          </a:p>
          <a:p>
            <a:pPr lvl="2"/>
            <a:r>
              <a:rPr lang="bg-BG" dirty="0" smtClean="0"/>
              <a:t>Подчертан</a:t>
            </a:r>
          </a:p>
          <a:p>
            <a:pPr lvl="2"/>
            <a:r>
              <a:rPr lang="bg-BG" dirty="0" smtClean="0"/>
              <a:t>Курсивен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Защо това е проблем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Структурите не се разпознават</a:t>
            </a:r>
            <a:br>
              <a:rPr lang="bg-BG" dirty="0" smtClean="0"/>
            </a:br>
            <a:r>
              <a:rPr lang="bg-BG" dirty="0" smtClean="0"/>
              <a:t> от програмата:</a:t>
            </a:r>
          </a:p>
          <a:p>
            <a:pPr lvl="1"/>
            <a:r>
              <a:rPr lang="bg-BG" dirty="0"/>
              <a:t>П</a:t>
            </a:r>
            <a:r>
              <a:rPr lang="bg-BG" dirty="0" smtClean="0"/>
              <a:t>ри </a:t>
            </a:r>
            <a:r>
              <a:rPr lang="bg-BG" dirty="0"/>
              <a:t>оформянето на </a:t>
            </a:r>
            <a:r>
              <a:rPr lang="bg-BG" dirty="0" smtClean="0"/>
              <a:t>таблици</a:t>
            </a:r>
            <a:br>
              <a:rPr lang="bg-BG" dirty="0" smtClean="0"/>
            </a:br>
            <a:r>
              <a:rPr lang="bg-BG" dirty="0" smtClean="0"/>
              <a:t>със съдържание</a:t>
            </a:r>
          </a:p>
          <a:p>
            <a:pPr lvl="1"/>
            <a:r>
              <a:rPr lang="bg-BG" dirty="0" smtClean="0"/>
              <a:t>При създаване </a:t>
            </a:r>
            <a:r>
              <a:rPr lang="bg-BG" dirty="0"/>
              <a:t>на вътрешни </a:t>
            </a:r>
            <a:r>
              <a:rPr lang="bg-BG" dirty="0" smtClean="0"/>
              <a:t>връзки</a:t>
            </a:r>
          </a:p>
          <a:p>
            <a:pPr lvl="1"/>
            <a:r>
              <a:rPr lang="bg-BG" dirty="0" smtClean="0"/>
              <a:t>При извикване </a:t>
            </a:r>
            <a:r>
              <a:rPr lang="bg-BG" dirty="0"/>
              <a:t>на </a:t>
            </a:r>
            <a:r>
              <a:rPr lang="bg-BG" dirty="0" smtClean="0"/>
              <a:t>структури</a:t>
            </a:r>
            <a:br>
              <a:rPr lang="bg-BG" dirty="0" smtClean="0"/>
            </a:br>
            <a:r>
              <a:rPr lang="bg-BG" dirty="0" smtClean="0"/>
              <a:t>в </a:t>
            </a:r>
            <a:r>
              <a:rPr lang="bg-BG" dirty="0"/>
              <a:t>колонтитули </a:t>
            </a:r>
            <a:endParaRPr lang="bg-BG" dirty="0" smtClean="0"/>
          </a:p>
          <a:p>
            <a:pPr lvl="1"/>
            <a:r>
              <a:rPr lang="bg-BG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3598</TotalTime>
  <Words>4221</Words>
  <Application>Microsoft Office PowerPoint</Application>
  <PresentationFormat>Widescreen</PresentationFormat>
  <Paragraphs>561</Paragraphs>
  <Slides>79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Times New Roman</vt:lpstr>
      <vt:lpstr>Cambria</vt:lpstr>
      <vt:lpstr>Calibri</vt:lpstr>
      <vt:lpstr>Retrospect</vt:lpstr>
      <vt:lpstr>3.2. Интегриране и преработване на дигитално съдържание</vt:lpstr>
      <vt:lpstr>Добри практики при създаване  на дигитално съдържани</vt:lpstr>
      <vt:lpstr>Работа с текст</vt:lpstr>
      <vt:lpstr>Разстояния и отстъпи в документа</vt:lpstr>
      <vt:lpstr>Показване на форматиращи символи</vt:lpstr>
      <vt:lpstr>Разстояния и отстъпи</vt:lpstr>
      <vt:lpstr>Разстояния между пасажи в реда</vt:lpstr>
      <vt:lpstr>Разстояния между буквите  в дума</vt:lpstr>
      <vt:lpstr>Структуриране на заглавия и подзаглавия</vt:lpstr>
      <vt:lpstr>Структуриране</vt:lpstr>
      <vt:lpstr>Позициониране на изображения</vt:lpstr>
      <vt:lpstr>Запазване на пропорциите</vt:lpstr>
      <vt:lpstr>Позициониране спрямо текста</vt:lpstr>
      <vt:lpstr>Обектна  котва</vt:lpstr>
      <vt:lpstr>Пояснения към фигури, таблици и диаграми</vt:lpstr>
      <vt:lpstr>Пояснения</vt:lpstr>
      <vt:lpstr>Създаване на шаблони</vt:lpstr>
      <vt:lpstr>Създаване на нова тема </vt:lpstr>
      <vt:lpstr>Шрифтова комбинация</vt:lpstr>
      <vt:lpstr>Цветова палитра </vt:lpstr>
      <vt:lpstr>Промяна на стиловата колекция </vt:lpstr>
      <vt:lpstr>Създаване на стилова структура за текст</vt:lpstr>
      <vt:lpstr>Модифициране на съществуващ стил така, че да съответства на форматиран текст</vt:lpstr>
      <vt:lpstr>Модифициране на стил от диалогов прозорец</vt:lpstr>
      <vt:lpstr>Създаване на изцяло нов стил</vt:lpstr>
      <vt:lpstr>Създаване на стил за таблица </vt:lpstr>
      <vt:lpstr>Създаване на шаблон</vt:lpstr>
      <vt:lpstr>Създаване на шаблон за презентация</vt:lpstr>
      <vt:lpstr>Меню Slide Master</vt:lpstr>
      <vt:lpstr>Режим Slide Master</vt:lpstr>
      <vt:lpstr>Slide Master изглед на темата Facet</vt:lpstr>
      <vt:lpstr>Редакции по изгледа на текста </vt:lpstr>
      <vt:lpstr>Редакция на контейнерите</vt:lpstr>
      <vt:lpstr>Редакция на други елементи от слайда</vt:lpstr>
      <vt:lpstr>Приключване на редактирането</vt:lpstr>
      <vt:lpstr>Създаване на формуляр</vt:lpstr>
      <vt:lpstr>Създаване на електронен формуляр</vt:lpstr>
      <vt:lpstr>Създаване на формуляр от текстов документ</vt:lpstr>
      <vt:lpstr>Меню Developer</vt:lpstr>
      <vt:lpstr>Добавяне на полета </vt:lpstr>
      <vt:lpstr>Редактиране на полета</vt:lpstr>
      <vt:lpstr>Добавяне на защити</vt:lpstr>
      <vt:lpstr>Извличане на текст</vt:lpstr>
      <vt:lpstr>Разпознаване и извличане на  текст от изображения</vt:lpstr>
      <vt:lpstr>Предимства на OCR технологията </vt:lpstr>
      <vt:lpstr>Извличане на текст с Google Lens</vt:lpstr>
      <vt:lpstr>Метод и ограничения</vt:lpstr>
      <vt:lpstr>Извличане на текст от PDF документ</vt:lpstr>
      <vt:lpstr>Метод</vt:lpstr>
      <vt:lpstr>OCR приложения </vt:lpstr>
      <vt:lpstr>Работа с данни</vt:lpstr>
      <vt:lpstr>Предварителна обработка на данните</vt:lpstr>
      <vt:lpstr>Разделяне на данни в колони</vt:lpstr>
      <vt:lpstr>Стъпка 1</vt:lpstr>
      <vt:lpstr>Стъпка 2.1</vt:lpstr>
      <vt:lpstr>Стъпка 2.2</vt:lpstr>
      <vt:lpstr>Стъпка 3</vt:lpstr>
      <vt:lpstr>Резултат 1</vt:lpstr>
      <vt:lpstr>Резултат 2</vt:lpstr>
      <vt:lpstr>Откриване на данни с неподходящ формат</vt:lpstr>
      <vt:lpstr>Изтриване на празни клетки</vt:lpstr>
      <vt:lpstr>Изтриване на повтарящи се стойности </vt:lpstr>
      <vt:lpstr>Работа с мултимедия</vt:lpstr>
      <vt:lpstr>Извличане на медия от Office xml файлове</vt:lpstr>
      <vt:lpstr>Пример</vt:lpstr>
      <vt:lpstr>Извличане на медия от старите Office формати </vt:lpstr>
      <vt:lpstr>Извличане на изображения от pdf документ</vt:lpstr>
      <vt:lpstr>Създаване на информативни диаграми</vt:lpstr>
      <vt:lpstr>Добавяне на пояснения към диаграма</vt:lpstr>
      <vt:lpstr>Пример</vt:lpstr>
      <vt:lpstr>Форматиране на диаграма за черно/бял печат</vt:lpstr>
      <vt:lpstr>Композиране и оразмеряване на изображения</vt:lpstr>
      <vt:lpstr>Проектиране на лого </vt:lpstr>
      <vt:lpstr>Видове лога</vt:lpstr>
      <vt:lpstr>Субтитриране и транскрибиране  на видеоматериали</vt:lpstr>
      <vt:lpstr>Файлов формат</vt:lpstr>
      <vt:lpstr>Режим за добавяне на субтитри в YouTube</vt:lpstr>
      <vt:lpstr>Препоръки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176</cp:revision>
  <dcterms:created xsi:type="dcterms:W3CDTF">2023-01-03T13:46:11Z</dcterms:created>
  <dcterms:modified xsi:type="dcterms:W3CDTF">2023-08-24T13:03:25Z</dcterms:modified>
</cp:coreProperties>
</file>