
<file path=[Content_Types].xml><?xml version="1.0" encoding="utf-8"?>
<Types xmlns="http://schemas.openxmlformats.org/package/2006/content-types">
  <Default Extension="wmf" ContentType="image/x-wmf"/>
  <Default Extension="png" ContentType="image/png"/>
  <Default Extension="jpg" ContentType="image/jpeg"/>
  <Default Extension="jpeg" ContentType="image/jpeg"/>
  <Default Extension="xml" ContentType="application/xml"/>
  <Default Extension="rels" ContentType="application/vnd.openxmlformats-package.relationships+xml"/>
  <Default Extension="bin" ContentType="application/vnd.openxmlformats-officedocument.oleObject"/>
  <Override PartName="/ppt/slides/slide37.xml" ContentType="application/vnd.openxmlformats-officedocument.presentationml.slide+xml"/>
  <Override PartName="/ppt/slides/slide36.xml" ContentType="application/vnd.openxmlformats-officedocument.presentationml.slide+xml"/>
  <Override PartName="/ppt/slides/slide32.xml" ContentType="application/vnd.openxmlformats-officedocument.presentationml.slide+xml"/>
  <Override PartName="/ppt/slides/slide31.xml" ContentType="application/vnd.openxmlformats-officedocument.presentationml.slide+xml"/>
  <Override PartName="/ppt/slides/slide30.xml" ContentType="application/vnd.openxmlformats-officedocument.presentationml.slide+xml"/>
  <Override PartName="/ppt/slides/slide29.xml" ContentType="application/vnd.openxmlformats-officedocument.presentationml.slide+xml"/>
  <Override PartName="/ppt/slides/slide25.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19.xml" ContentType="application/vnd.openxmlformats-officedocument.presentationml.slide+xml"/>
  <Override PartName="/ppt/slides/slide18.xml" ContentType="application/vnd.openxmlformats-officedocument.presentationml.slide+xml"/>
  <Override PartName="/ppt/slides/slide17.xml" ContentType="application/vnd.openxmlformats-officedocument.presentationml.slide+xml"/>
  <Override PartName="/ppt/slides/slide13.xml" ContentType="application/vnd.openxmlformats-officedocument.presentationml.slide+xml"/>
  <Override PartName="/ppt/slides/slide20.xml" ContentType="application/vnd.openxmlformats-officedocument.presentationml.slide+xml"/>
  <Override PartName="/ppt/slides/slide11.xml" ContentType="application/vnd.openxmlformats-officedocument.presentationml.slide+xml"/>
  <Override PartName="/ppt/slides/slide10.xml" ContentType="application/vnd.openxmlformats-officedocument.presentationml.slide+xml"/>
  <Override PartName="/ppt/slides/slide21.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15.xml" ContentType="application/vnd.openxmlformats-officedocument.presentationml.slide+xml"/>
  <Override PartName="/ppt/slides/slide3.xml" ContentType="application/vnd.openxmlformats-officedocument.presentationml.slide+xml"/>
  <Override PartName="/ppt/slides/slide12.xml" ContentType="application/vnd.openxmlformats-officedocument.presentationml.slide+xml"/>
  <Override PartName="/ppt/slides/slide33.xml" ContentType="application/vnd.openxmlformats-officedocument.presentationml.slide+xml"/>
  <Override PartName="/ppt/slides/slide8.xml" ContentType="application/vnd.openxmlformats-officedocument.presentationml.slide+xml"/>
  <Override PartName="/ppt/slides/slide35.xml" ContentType="application/vnd.openxmlformats-officedocument.presentationml.slide+xml"/>
  <Override PartName="/ppt/slideLayouts/slideLayout9.xml" ContentType="application/vnd.openxmlformats-officedocument.presentationml.slideLayout+xml"/>
  <Override PartName="/ppt/slides/slide27.xml" ContentType="application/vnd.openxmlformats-officedocument.presentationml.slide+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s/slide1.xml" ContentType="application/vnd.openxmlformats-officedocument.presentationml.slide+xml"/>
  <Override PartName="/ppt/slides/slide26.xml" ContentType="application/vnd.openxmlformats-officedocument.presentationml.slide+xml"/>
  <Override PartName="/ppt/slideLayouts/slideLayout8.xml" ContentType="application/vnd.openxmlformats-officedocument.presentationml.slideLayout+xml"/>
  <Override PartName="/ppt/slides/slide9.xml" ContentType="application/vnd.openxmlformats-officedocument.presentationml.slide+xml"/>
  <Override PartName="/ppt/slideLayouts/slideLayout2.xml" ContentType="application/vnd.openxmlformats-officedocument.presentationml.slideLayout+xml"/>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10.xml" ContentType="application/vnd.openxmlformats-officedocument.presentationml.slideLayout+xml"/>
  <Override PartName="/ppt/slides/slide14.xml" ContentType="application/vnd.openxmlformats-officedocument.presentationml.slide+xml"/>
  <Override PartName="/ppt/slideMasters/slideMaster1.xml" ContentType="application/vnd.openxmlformats-officedocument.presentationml.slideMaster+xml"/>
  <Override PartName="/ppt/slides/slide24.xml" ContentType="application/vnd.openxmlformats-officedocument.presentationml.slide+xml"/>
  <Override PartName="/ppt/slideLayouts/slideLayout11.xml" ContentType="application/vnd.openxmlformats-officedocument.presentationml.slideLayout+xml"/>
  <Override PartName="/ppt/tableStyles.xml" ContentType="application/vnd.openxmlformats-officedocument.presentationml.tableStyles+xml"/>
  <Override PartName="/ppt/slides/slide28.xml" ContentType="application/vnd.openxmlformats-officedocument.presentationml.slide+xml"/>
  <Override PartName="/ppt/theme/theme1.xml" ContentType="application/vnd.openxmlformats-officedocument.theme+xml"/>
  <Override PartName="/ppt/slides/slide16.xml" ContentType="application/vnd.openxmlformats-officedocument.presentationml.slide+xml"/>
  <Override PartName="/ppt/slideLayouts/slideLayout1.xml" ContentType="application/vnd.openxmlformats-officedocument.presentationml.slideLayout+xml"/>
  <Override PartName="/ppt/slides/slide2.xml" ContentType="application/vnd.openxmlformats-officedocument.presentationml.slide+xml"/>
  <Override PartName="/ppt/viewProps.xml" ContentType="application/vnd.openxmlformats-officedocument.presentationml.viewProps+xml"/>
  <Override PartName="/ppt/slides/slide38.xml" ContentType="application/vnd.openxmlformats-officedocument.presentationml.slide+xml"/>
  <Override PartName="/ppt/slideLayouts/slideLayout6.xml" ContentType="application/vnd.openxmlformats-officedocument.presentationml.slideLayout+xml"/>
  <Override PartName="/ppt/presProps.xml" ContentType="application/vnd.openxmlformats-officedocument.presentationml.presProps+xml"/>
  <Override PartName="/ppt/slides/slide34.xml" ContentType="application/vnd.openxmlformats-officedocument.presentationml.slide+xml"/>
  <Override PartName="/ppt/slideLayouts/slideLayout5.xml" ContentType="application/vnd.openxmlformats-officedocument.presentationml.slideLayout+xml"/>
  <Override PartName="/docProps/app.xml" ContentType="application/vnd.openxmlformats-officedocument.extended-properties+xml"/>
  <Override PartName="/docProps/core.xml" ContentType="application/vnd.openxmlformats-package.core-properties+xml"/>
  <Override PartName="/ppt/presentation.xml" ContentType="application/vnd.openxmlformats-officedocument.presentationml.presentation.main+xml"/>
</Types>
</file>

<file path=_rels/.rels><?xml version="1.0" encoding="UTF-8" standalone="yes"?><Relationships xmlns="http://schemas.openxmlformats.org/package/2006/relationships"><Relationship Id="rId3" Type="http://schemas.openxmlformats.org/package/2006/relationships/metadata/core-properties" Target="docProps/core.xml"/><Relationship Id="rId1" Type="http://schemas.openxmlformats.org/officeDocument/2006/relationships/officeDocument" Target="ppt/presentation.xml"/><Relationship Id="rId2"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aveSubsetFonts="1">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Lst>
  <p:sldSz cx="12192000" cy="6858000"/>
  <p:notesSz cx="12192000" cy="6858000"/>
  <p:defaultTextStyle>
    <a:defPPr>
      <a:defRPr lang="en-US"/>
    </a:defPPr>
    <a:lvl1pPr algn="l">
      <a:spcBef>
        <a:spcPts val="0"/>
      </a:spcBef>
      <a:spcAft>
        <a:spcPts val="0"/>
      </a:spcAft>
      <a:defRPr>
        <a:solidFill>
          <a:schemeClr val="tx1"/>
        </a:solidFill>
        <a:latin typeface="Cambria"/>
        <a:ea typeface="+mn-ea"/>
        <a:cs typeface="+mn-cs"/>
      </a:defRPr>
    </a:lvl1pPr>
    <a:lvl2pPr marL="457200" algn="l">
      <a:spcBef>
        <a:spcPts val="0"/>
      </a:spcBef>
      <a:spcAft>
        <a:spcPts val="0"/>
      </a:spcAft>
      <a:defRPr>
        <a:solidFill>
          <a:schemeClr val="tx1"/>
        </a:solidFill>
        <a:latin typeface="Cambria"/>
        <a:ea typeface="+mn-ea"/>
        <a:cs typeface="+mn-cs"/>
      </a:defRPr>
    </a:lvl2pPr>
    <a:lvl3pPr marL="914400" algn="l">
      <a:spcBef>
        <a:spcPts val="0"/>
      </a:spcBef>
      <a:spcAft>
        <a:spcPts val="0"/>
      </a:spcAft>
      <a:defRPr>
        <a:solidFill>
          <a:schemeClr val="tx1"/>
        </a:solidFill>
        <a:latin typeface="Cambria"/>
        <a:ea typeface="+mn-ea"/>
        <a:cs typeface="+mn-cs"/>
      </a:defRPr>
    </a:lvl3pPr>
    <a:lvl4pPr marL="1371600" algn="l">
      <a:spcBef>
        <a:spcPts val="0"/>
      </a:spcBef>
      <a:spcAft>
        <a:spcPts val="0"/>
      </a:spcAft>
      <a:defRPr>
        <a:solidFill>
          <a:schemeClr val="tx1"/>
        </a:solidFill>
        <a:latin typeface="Cambria"/>
        <a:ea typeface="+mn-ea"/>
        <a:cs typeface="+mn-cs"/>
      </a:defRPr>
    </a:lvl4pPr>
    <a:lvl5pPr marL="1828800" algn="l">
      <a:spcBef>
        <a:spcPts val="0"/>
      </a:spcBef>
      <a:spcAft>
        <a:spcPts val="0"/>
      </a:spcAft>
      <a:defRPr>
        <a:solidFill>
          <a:schemeClr val="tx1"/>
        </a:solidFill>
        <a:latin typeface="Cambria"/>
        <a:ea typeface="+mn-ea"/>
        <a:cs typeface="+mn-cs"/>
      </a:defRPr>
    </a:lvl5pPr>
    <a:lvl6pPr marL="2286000" algn="l" defTabSz="914400">
      <a:defRPr>
        <a:solidFill>
          <a:schemeClr val="tx1"/>
        </a:solidFill>
        <a:latin typeface="Cambria"/>
        <a:ea typeface="+mn-ea"/>
        <a:cs typeface="+mn-cs"/>
      </a:defRPr>
    </a:lvl6pPr>
    <a:lvl7pPr marL="2743200" algn="l" defTabSz="914400">
      <a:defRPr>
        <a:solidFill>
          <a:schemeClr val="tx1"/>
        </a:solidFill>
        <a:latin typeface="Cambria"/>
        <a:ea typeface="+mn-ea"/>
        <a:cs typeface="+mn-cs"/>
      </a:defRPr>
    </a:lvl7pPr>
    <a:lvl8pPr marL="3200400" algn="l" defTabSz="914400">
      <a:defRPr>
        <a:solidFill>
          <a:schemeClr val="tx1"/>
        </a:solidFill>
        <a:latin typeface="Cambria"/>
        <a:ea typeface="+mn-ea"/>
        <a:cs typeface="+mn-cs"/>
      </a:defRPr>
    </a:lvl8pPr>
    <a:lvl9pPr marL="3657600" algn="l" defTabSz="914400">
      <a:defRPr>
        <a:solidFill>
          <a:schemeClr val="tx1"/>
        </a:solidFill>
        <a:latin typeface="Cambria"/>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4" d="100"/>
          <a:sy n="104" d="100"/>
        </p:scale>
        <p:origin x="-1236" y="-90"/>
      </p:cViewPr>
      <p:guideLst>
        <p:guide pos="2160" orient="horz"/>
        <p:guide pos="2880"/>
      </p:guideLst>
    </p:cSldViewPr>
  </p:slideViewPr>
  <p:notesTextViewPr>
    <p:cViewPr>
      <p:scale>
        <a:sx n="100" d="100"/>
        <a:sy n="100" d="100"/>
      </p:scale>
      <p:origin x="0" y="0"/>
    </p:cViewPr>
  </p:notesTextViewPr>
  <p:gridSpacing cx="72008" cy="72008"/>
</p:viewPr>
</file>

<file path=ppt/_rels/presentation.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theme" Target="theme/theme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30" Type="http://schemas.openxmlformats.org/officeDocument/2006/relationships/slide" Target="slides/slide28.xml"/><Relationship Id="rId31" Type="http://schemas.openxmlformats.org/officeDocument/2006/relationships/slide" Target="slides/slide29.xml"/><Relationship Id="rId32" Type="http://schemas.openxmlformats.org/officeDocument/2006/relationships/slide" Target="slides/slide30.xml"/><Relationship Id="rId33" Type="http://schemas.openxmlformats.org/officeDocument/2006/relationships/slide" Target="slides/slide31.xml"/><Relationship Id="rId34" Type="http://schemas.openxmlformats.org/officeDocument/2006/relationships/slide" Target="slides/slide32.xml"/><Relationship Id="rId35" Type="http://schemas.openxmlformats.org/officeDocument/2006/relationships/slide" Target="slides/slide33.xml"/><Relationship Id="rId36" Type="http://schemas.openxmlformats.org/officeDocument/2006/relationships/slide" Target="slides/slide34.xml"/><Relationship Id="rId37" Type="http://schemas.openxmlformats.org/officeDocument/2006/relationships/slide" Target="slides/slide35.xml"/><Relationship Id="rId38" Type="http://schemas.openxmlformats.org/officeDocument/2006/relationships/slide" Target="slides/slide36.xml"/><Relationship Id="rId39" Type="http://schemas.openxmlformats.org/officeDocument/2006/relationships/slide" Target="slides/slide37.xml"/><Relationship Id="rId40" Type="http://schemas.openxmlformats.org/officeDocument/2006/relationships/slide" Target="slides/slide38.xml"/><Relationship Id="rId41" Type="http://schemas.openxmlformats.org/officeDocument/2006/relationships/presProps" Target="presProps.xml" /><Relationship Id="rId42" Type="http://schemas.openxmlformats.org/officeDocument/2006/relationships/tableStyles" Target="tableStyles.xml" /><Relationship Id="rId43" Type="http://schemas.openxmlformats.org/officeDocument/2006/relationships/viewProps" Target="viewProps.xml" /></Relationships>
</file>

<file path=ppt/slideLayouts/_rels/slideLayout1.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image" Target="../media/image3.png"/></Relationships>
</file>

<file path=ppt/slideLayouts/_rels/slideLayout10.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jpg"/></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0" type="title" userDrawn="1">
  <p:cSld name="Title Slide">
    <p:bg>
      <p:bgPr shadeToTitle="0">
        <a:blipFill>
          <a:blip r:embed="rId2">
            <a:lum/>
          </a:blip>
          <a:stretch/>
        </a:blipFill>
      </p:bgPr>
    </p:bg>
    <p:spTree>
      <p:nvGrpSpPr>
        <p:cNvPr id="1" name=""/>
        <p:cNvGrpSpPr/>
        <p:nvPr/>
      </p:nvGrpSpPr>
      <p:grpSpPr bwMode="auto">
        <a:xfrm>
          <a:off x="0" y="0"/>
          <a:ext cx="0" cy="0"/>
          <a:chOff x="0" y="0"/>
          <a:chExt cx="0" cy="0"/>
        </a:xfrm>
      </p:grpSpPr>
      <p:sp>
        <p:nvSpPr>
          <p:cNvPr id="2" name="Title 1"/>
          <p:cNvSpPr>
            <a:spLocks noGrp="1"/>
          </p:cNvSpPr>
          <p:nvPr>
            <p:ph type="ctrTitle"/>
          </p:nvPr>
        </p:nvSpPr>
        <p:spPr bwMode="auto">
          <a:xfrm>
            <a:off x="145473" y="1567928"/>
            <a:ext cx="8363516" cy="3524929"/>
          </a:xfrm>
          <a:prstGeom prst="rect">
            <a:avLst/>
          </a:prstGeom>
          <a:noFill/>
        </p:spPr>
        <p:txBody>
          <a:bodyPr/>
          <a:lstStyle>
            <a:lvl1pPr algn="l">
              <a:lnSpc>
                <a:spcPct val="85000"/>
              </a:lnSpc>
              <a:defRPr sz="8000" spc="-50">
                <a:solidFill>
                  <a:schemeClr val="tx1">
                    <a:lumMod val="85000"/>
                    <a:lumOff val="15000"/>
                  </a:schemeClr>
                </a:solidFill>
              </a:defRPr>
            </a:lvl1pPr>
          </a:lstStyle>
          <a:p>
            <a:pPr>
              <a:defRPr/>
            </a:pPr>
            <a:r>
              <a:rPr lang="en-US"/>
              <a:t>Click to edit Master title style</a:t>
            </a:r>
            <a:endParaRPr/>
          </a:p>
        </p:txBody>
      </p:sp>
      <p:sp>
        <p:nvSpPr>
          <p:cNvPr id="3" name="Subtitle 2"/>
          <p:cNvSpPr>
            <a:spLocks noGrp="1"/>
          </p:cNvSpPr>
          <p:nvPr>
            <p:ph type="subTitle" idx="1"/>
          </p:nvPr>
        </p:nvSpPr>
        <p:spPr bwMode="auto">
          <a:xfrm>
            <a:off x="145473" y="5294506"/>
            <a:ext cx="8363516" cy="532715"/>
          </a:xfrm>
        </p:spPr>
        <p:txBody>
          <a:bodyPr lIns="91440" rIns="91440">
            <a:normAutofit/>
          </a:bodyPr>
          <a:lstStyle>
            <a:lvl1pPr marL="0" indent="0" algn="l">
              <a:buNone/>
              <a:defRPr sz="2400" cap="all" spc="20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pPr>
              <a:defRPr/>
            </a:pPr>
            <a:r>
              <a:rPr lang="en-US"/>
              <a:t>Click to edit Master subtitle style</a:t>
            </a:r>
            <a:endParaRPr/>
          </a:p>
        </p:txBody>
      </p:sp>
      <p:sp>
        <p:nvSpPr>
          <p:cNvPr id="6" name="Slide Number Placeholder 5"/>
          <p:cNvSpPr>
            <a:spLocks noGrp="1"/>
          </p:cNvSpPr>
          <p:nvPr>
            <p:ph type="sldNum" sz="quarter" idx="10"/>
          </p:nvPr>
        </p:nvSpPr>
        <p:spPr bwMode="auto"/>
        <p:txBody>
          <a:bodyPr/>
          <a:lstStyle>
            <a:lvl1pPr>
              <a:defRPr>
                <a:solidFill>
                  <a:schemeClr val="bg1"/>
                </a:solidFill>
              </a:defRPr>
            </a:lvl1pPr>
          </a:lstStyle>
          <a:p>
            <a:pPr>
              <a:defRPr/>
            </a:pPr>
            <a:fld id="{D8BA972B-9114-4DFD-A101-1E7C39001227}" type="slidenum">
              <a:rPr lang="en-GB"/>
              <a:t/>
            </a:fld>
            <a:endParaRPr lang="en-GB"/>
          </a:p>
        </p:txBody>
      </p:sp>
      <p:sp>
        <p:nvSpPr>
          <p:cNvPr id="7" name="Footer Placeholder 4"/>
          <p:cNvSpPr>
            <a:spLocks noGrp="1"/>
          </p:cNvSpPr>
          <p:nvPr>
            <p:ph type="ftr" sz="quarter" idx="11"/>
          </p:nvPr>
        </p:nvSpPr>
        <p:spPr bwMode="auto">
          <a:xfrm>
            <a:off x="146050" y="6269038"/>
            <a:ext cx="8362950" cy="577849"/>
          </a:xfrm>
        </p:spPr>
        <p:txBody>
          <a:bodyPr/>
          <a:lstStyle>
            <a:lvl1pPr algn="l">
              <a:defRPr sz="1000" cap="all">
                <a:solidFill>
                  <a:schemeClr val="tx1"/>
                </a:solidFill>
              </a:defRPr>
            </a:lvl1pPr>
          </a:lstStyle>
          <a:p>
            <a:pPr>
              <a:defRPr/>
            </a:pPr>
            <a:r>
              <a:rPr lang="ru-RU"/>
              <a:t>Европейска Рамка на дигиталните компетентности с петте области на </a:t>
            </a:r>
            <a:br>
              <a:rPr lang="en-GB"/>
            </a:br>
            <a:r>
              <a:rPr lang="ru-RU"/>
              <a:t>дигитална компетентност</a:t>
            </a:r>
            <a:r>
              <a:rPr lang="en-GB"/>
              <a:t> </a:t>
            </a:r>
            <a:r>
              <a:rPr lang="ru-RU"/>
              <a:t>и 21 дигитални умения/ компетентности (DigComp 2.1)</a:t>
            </a:r>
            <a:endParaRPr/>
          </a:p>
        </p:txBody>
      </p:sp>
      <p:pic>
        <p:nvPicPr>
          <p:cNvPr id="9" name="table"/>
          <p:cNvPicPr>
            <a:picLocks noChangeAspect="1"/>
          </p:cNvPicPr>
          <p:nvPr userDrawn="1"/>
        </p:nvPicPr>
        <p:blipFill>
          <a:blip r:embed="rId3"/>
          <a:stretch/>
        </p:blipFill>
        <p:spPr bwMode="auto">
          <a:xfrm>
            <a:off x="152400" y="114300"/>
            <a:ext cx="4728676" cy="712834"/>
          </a:xfrm>
          <a:prstGeom prst="rect">
            <a:avLst/>
          </a:prstGeom>
        </p:spPr>
      </p:pic>
      <p:pic>
        <p:nvPicPr>
          <p:cNvPr id="10" name="Picture 9"/>
          <p:cNvPicPr>
            <a:picLocks noChangeAspect="1" noChangeArrowheads="1"/>
          </p:cNvPicPr>
          <p:nvPr userDrawn="1"/>
        </p:nvPicPr>
        <p:blipFill>
          <a:blip r:embed="rId4"/>
          <a:stretch/>
        </p:blipFill>
        <p:spPr bwMode="auto">
          <a:xfrm>
            <a:off x="152400" y="114300"/>
            <a:ext cx="2321632" cy="511185"/>
          </a:xfrm>
          <a:prstGeom prst="rect">
            <a:avLst/>
          </a:prstGeom>
          <a:noFill/>
        </p:spPr>
      </p:pic>
      <p:cxnSp>
        <p:nvCxnSpPr>
          <p:cNvPr id="12" name="Straight Connector 11"/>
          <p:cNvCxnSpPr>
            <a:cxnSpLocks/>
          </p:cNvCxnSpPr>
          <p:nvPr userDrawn="1"/>
        </p:nvCxnSpPr>
        <p:spPr bwMode="auto">
          <a:xfrm>
            <a:off x="2479784" y="225614"/>
            <a:ext cx="0" cy="274320"/>
          </a:xfrm>
          <a:prstGeom prst="line">
            <a:avLst/>
          </a:prstGeom>
          <a:ln w="19050">
            <a:solidFill>
              <a:srgbClr val="003399"/>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vertTx" userDrawn="1">
  <p:cSld name="Title and Vertical Text">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lang="en-US"/>
              <a:t>Click to edit Master title style</a:t>
            </a:r>
            <a:endParaRPr lang="en-US"/>
          </a:p>
        </p:txBody>
      </p:sp>
      <p:sp>
        <p:nvSpPr>
          <p:cNvPr id="3" name="Vertical Text Placeholder 2"/>
          <p:cNvSpPr>
            <a:spLocks noGrp="1"/>
          </p:cNvSpPr>
          <p:nvPr>
            <p:ph type="body" orient="vert" idx="1"/>
          </p:nvPr>
        </p:nvSpPr>
        <p:spPr bwMode="auto"/>
        <p:txBody>
          <a:bodyPr vert="eaVert" lIns="45720" tIns="0" rIns="45720" bIns="0"/>
          <a:lstStyle/>
          <a:p>
            <a:pPr lvl="0">
              <a:defRPr/>
            </a:pPr>
            <a:r>
              <a:rPr lang="en-US"/>
              <a:t>Click to edit Master text styles</a:t>
            </a:r>
            <a:endParaRPr/>
          </a:p>
          <a:p>
            <a:pPr lvl="1">
              <a:defRPr/>
            </a:pPr>
            <a:r>
              <a:rPr lang="en-US"/>
              <a:t>Second level</a:t>
            </a:r>
            <a:endParaRPr/>
          </a:p>
          <a:p>
            <a:pPr lvl="2">
              <a:defRPr/>
            </a:pPr>
            <a:r>
              <a:rPr lang="en-US"/>
              <a:t>Third level</a:t>
            </a:r>
            <a:endParaRPr/>
          </a:p>
          <a:p>
            <a:pPr lvl="3">
              <a:defRPr/>
            </a:pPr>
            <a:r>
              <a:rPr lang="en-US"/>
              <a:t>Fourth level</a:t>
            </a:r>
            <a:endParaRPr/>
          </a:p>
          <a:p>
            <a:pPr lvl="4">
              <a:defRPr/>
            </a:pPr>
            <a:r>
              <a:rPr lang="en-US"/>
              <a:t>Fifth level</a:t>
            </a:r>
            <a:endParaRPr lang="en-US"/>
          </a:p>
        </p:txBody>
      </p:sp>
      <p:sp>
        <p:nvSpPr>
          <p:cNvPr id="4" name="Footer Placeholder 4"/>
          <p:cNvSpPr>
            <a:spLocks noGrp="1"/>
          </p:cNvSpPr>
          <p:nvPr>
            <p:ph type="ftr" sz="quarter" idx="10"/>
          </p:nvPr>
        </p:nvSpPr>
        <p:spPr bwMode="auto"/>
        <p:txBody>
          <a:bodyPr/>
          <a:lstStyle>
            <a:lvl1pPr>
              <a:defRPr/>
            </a:lvl1p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5" name="Slide Number Placeholder 5"/>
          <p:cNvSpPr>
            <a:spLocks noGrp="1"/>
          </p:cNvSpPr>
          <p:nvPr>
            <p:ph type="sldNum" sz="quarter" idx="11"/>
          </p:nvPr>
        </p:nvSpPr>
        <p:spPr bwMode="auto"/>
        <p:txBody>
          <a:bodyPr/>
          <a:lstStyle>
            <a:lvl1pPr>
              <a:defRPr/>
            </a:lvl1pPr>
          </a:lstStyle>
          <a:p>
            <a:pPr>
              <a:defRPr/>
            </a:pPr>
            <a:fld id="{532B6D5A-FD99-45B9-8F92-AA3556DC841A}" type="slidenum">
              <a:rPr lang="en-GB"/>
              <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0" type="vertTitleAndTx" userDrawn="1">
  <p:cSld name="Vertical Title and Text">
    <p:spTree>
      <p:nvGrpSpPr>
        <p:cNvPr id="1" name=""/>
        <p:cNvGrpSpPr/>
        <p:nvPr/>
      </p:nvGrpSpPr>
      <p:grpSpPr bwMode="auto">
        <a:xfrm>
          <a:off x="0" y="0"/>
          <a:ext cx="0" cy="0"/>
          <a:chOff x="0" y="0"/>
          <a:chExt cx="0" cy="0"/>
        </a:xfrm>
      </p:grpSpPr>
      <p:sp>
        <p:nvSpPr>
          <p:cNvPr id="4" name="Rectangle 3"/>
          <p:cNvSpPr/>
          <p:nvPr/>
        </p:nvSpPr>
        <p:spPr bwMode="auto">
          <a:xfrm>
            <a:off x="3175" y="6400800"/>
            <a:ext cx="12188825" cy="457200"/>
          </a:xfrm>
          <a:prstGeom prst="rect">
            <a:avLst/>
          </a:prstGeom>
          <a:solidFill>
            <a:srgbClr val="76305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4"/>
          <p:cNvSpPr/>
          <p:nvPr/>
        </p:nvSpPr>
        <p:spPr bwMode="auto">
          <a:xfrm>
            <a:off x="0" y="6334125"/>
            <a:ext cx="12188825" cy="6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bwMode="auto">
          <a:xfrm>
            <a:off x="8724900" y="414778"/>
            <a:ext cx="2628900" cy="5757421"/>
          </a:xfrm>
        </p:spPr>
        <p:txBody>
          <a:bodyPr vert="eaVert"/>
          <a:lstStyle/>
          <a:p>
            <a:pPr>
              <a:defRPr/>
            </a:pPr>
            <a:r>
              <a:rPr lang="en-US"/>
              <a:t>Click to edit Master title style</a:t>
            </a:r>
            <a:endParaRPr lang="en-US"/>
          </a:p>
        </p:txBody>
      </p:sp>
      <p:sp>
        <p:nvSpPr>
          <p:cNvPr id="3" name="Vertical Text Placeholder 2"/>
          <p:cNvSpPr>
            <a:spLocks noGrp="1"/>
          </p:cNvSpPr>
          <p:nvPr>
            <p:ph type="body" orient="vert" idx="1"/>
          </p:nvPr>
        </p:nvSpPr>
        <p:spPr bwMode="auto">
          <a:xfrm>
            <a:off x="838200" y="414778"/>
            <a:ext cx="7734300" cy="5757422"/>
          </a:xfrm>
        </p:spPr>
        <p:txBody>
          <a:bodyPr vert="eaVert" lIns="45720" tIns="0" rIns="45720" bIns="0"/>
          <a:lstStyle/>
          <a:p>
            <a:pPr lvl="0">
              <a:defRPr/>
            </a:pPr>
            <a:r>
              <a:rPr lang="en-US"/>
              <a:t>Click to edit Master text styles</a:t>
            </a:r>
            <a:endParaRPr/>
          </a:p>
          <a:p>
            <a:pPr lvl="1">
              <a:defRPr/>
            </a:pPr>
            <a:r>
              <a:rPr lang="en-US"/>
              <a:t>Second level</a:t>
            </a:r>
            <a:endParaRPr/>
          </a:p>
          <a:p>
            <a:pPr lvl="2">
              <a:defRPr/>
            </a:pPr>
            <a:r>
              <a:rPr lang="en-US"/>
              <a:t>Third level</a:t>
            </a:r>
            <a:endParaRPr/>
          </a:p>
          <a:p>
            <a:pPr lvl="3">
              <a:defRPr/>
            </a:pPr>
            <a:r>
              <a:rPr lang="en-US"/>
              <a:t>Fourth level</a:t>
            </a:r>
            <a:endParaRPr/>
          </a:p>
          <a:p>
            <a:pPr lvl="4">
              <a:defRPr/>
            </a:pPr>
            <a:r>
              <a:rPr lang="en-US"/>
              <a:t>Fifth level</a:t>
            </a:r>
            <a:endParaRPr lang="en-US"/>
          </a:p>
        </p:txBody>
      </p:sp>
      <p:sp>
        <p:nvSpPr>
          <p:cNvPr id="6" name="Footer Placeholder 4"/>
          <p:cNvSpPr>
            <a:spLocks noGrp="1"/>
          </p:cNvSpPr>
          <p:nvPr>
            <p:ph type="ftr" sz="quarter" idx="10"/>
          </p:nvPr>
        </p:nvSpPr>
        <p:spPr bwMode="auto"/>
        <p:txBody>
          <a:bodyPr/>
          <a:lstStyle>
            <a:lvl1pPr algn="ctr">
              <a:defRPr sz="1000" cap="all">
                <a:solidFill>
                  <a:schemeClr val="bg1"/>
                </a:solidFill>
              </a:defRPr>
            </a:lvl1p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7" name="Slide Number Placeholder 5"/>
          <p:cNvSpPr>
            <a:spLocks noGrp="1"/>
          </p:cNvSpPr>
          <p:nvPr>
            <p:ph type="sldNum" sz="quarter" idx="11"/>
          </p:nvPr>
        </p:nvSpPr>
        <p:spPr bwMode="auto"/>
        <p:txBody>
          <a:bodyPr/>
          <a:lstStyle>
            <a:lvl1pPr algn="r">
              <a:defRPr sz="1050">
                <a:solidFill>
                  <a:schemeClr val="bg1"/>
                </a:solidFill>
              </a:defRPr>
            </a:lvl1pPr>
          </a:lstStyle>
          <a:p>
            <a:pPr>
              <a:defRPr/>
            </a:pPr>
            <a:fld id="{F0505851-F816-4066-9C2F-C484256778D0}" type="slidenum">
              <a:rPr lang="en-GB"/>
              <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obj" userDrawn="1">
  <p:cSld name="Title and Content">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lvl1pPr marL="0">
              <a:defRPr/>
            </a:lvl1pPr>
          </a:lstStyle>
          <a:p>
            <a:pPr>
              <a:defRPr/>
            </a:pPr>
            <a:r>
              <a:rPr lang="en-US"/>
              <a:t>Click to edit Master title style</a:t>
            </a:r>
            <a:endParaRPr lang="en-US"/>
          </a:p>
        </p:txBody>
      </p:sp>
      <p:sp>
        <p:nvSpPr>
          <p:cNvPr id="3" name="Content Placeholder 2"/>
          <p:cNvSpPr>
            <a:spLocks noGrp="1"/>
          </p:cNvSpPr>
          <p:nvPr>
            <p:ph idx="1"/>
          </p:nvPr>
        </p:nvSpPr>
        <p:spPr bwMode="auto"/>
        <p:txBody>
          <a:bodyPr/>
          <a:lstStyle/>
          <a:p>
            <a:pPr lvl="0">
              <a:defRPr/>
            </a:pPr>
            <a:r>
              <a:rPr lang="en-US"/>
              <a:t>Click to edit Master text styles</a:t>
            </a:r>
            <a:endParaRPr/>
          </a:p>
          <a:p>
            <a:pPr lvl="1">
              <a:defRPr/>
            </a:pPr>
            <a:r>
              <a:rPr lang="en-US"/>
              <a:t>Second level</a:t>
            </a:r>
            <a:endParaRPr/>
          </a:p>
          <a:p>
            <a:pPr lvl="2">
              <a:defRPr/>
            </a:pPr>
            <a:r>
              <a:rPr lang="en-US"/>
              <a:t>Third level</a:t>
            </a:r>
            <a:endParaRPr/>
          </a:p>
          <a:p>
            <a:pPr lvl="3">
              <a:defRPr/>
            </a:pPr>
            <a:r>
              <a:rPr lang="en-US"/>
              <a:t>Fourth level</a:t>
            </a:r>
            <a:endParaRPr/>
          </a:p>
          <a:p>
            <a:pPr lvl="4">
              <a:defRPr/>
            </a:pPr>
            <a:r>
              <a:rPr lang="en-US"/>
              <a:t>Fifth level</a:t>
            </a:r>
            <a:endParaRPr/>
          </a:p>
        </p:txBody>
      </p:sp>
      <p:sp>
        <p:nvSpPr>
          <p:cNvPr id="4" name="Footer Placeholder 4"/>
          <p:cNvSpPr>
            <a:spLocks noGrp="1"/>
          </p:cNvSpPr>
          <p:nvPr>
            <p:ph type="ftr" sz="quarter" idx="10"/>
          </p:nvPr>
        </p:nvSpPr>
        <p:spPr bwMode="auto"/>
        <p:txBody>
          <a:bodyPr/>
          <a:lstStyle>
            <a:lvl1pPr>
              <a:defRPr/>
            </a:lvl1p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5" name="Slide Number Placeholder 5"/>
          <p:cNvSpPr>
            <a:spLocks noGrp="1"/>
          </p:cNvSpPr>
          <p:nvPr>
            <p:ph type="sldNum" sz="quarter" idx="11"/>
          </p:nvPr>
        </p:nvSpPr>
        <p:spPr bwMode="auto"/>
        <p:txBody>
          <a:bodyPr/>
          <a:lstStyle>
            <a:lvl1pPr>
              <a:defRPr/>
            </a:lvl1pPr>
          </a:lstStyle>
          <a:p>
            <a:pPr>
              <a:defRPr/>
            </a:pPr>
            <a:fld id="{9E8D0D6E-C96A-4D0D-B632-A3E513AD158C}" type="slidenum">
              <a:rPr lang="en-GB"/>
              <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0" type="secHead" userDrawn="1">
  <p:cSld name="Section Header">
    <p:spTree>
      <p:nvGrpSpPr>
        <p:cNvPr id="1" name=""/>
        <p:cNvGrpSpPr/>
        <p:nvPr/>
      </p:nvGrpSpPr>
      <p:grpSpPr bwMode="auto">
        <a:xfrm>
          <a:off x="0" y="0"/>
          <a:ext cx="0" cy="0"/>
          <a:chOff x="0" y="0"/>
          <a:chExt cx="0" cy="0"/>
        </a:xfrm>
      </p:grpSpPr>
      <p:sp>
        <p:nvSpPr>
          <p:cNvPr id="4" name="Rectangle 3"/>
          <p:cNvSpPr/>
          <p:nvPr/>
        </p:nvSpPr>
        <p:spPr bwMode="auto">
          <a:xfrm>
            <a:off x="-15875" y="6400800"/>
            <a:ext cx="12188825" cy="457200"/>
          </a:xfrm>
          <a:prstGeom prst="rect">
            <a:avLst/>
          </a:prstGeom>
          <a:solidFill>
            <a:srgbClr val="76305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4"/>
          <p:cNvSpPr/>
          <p:nvPr/>
        </p:nvSpPr>
        <p:spPr bwMode="auto">
          <a:xfrm>
            <a:off x="0" y="6334125"/>
            <a:ext cx="12188825" cy="6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6" name="Straight Connector 5"/>
          <p:cNvCxnSpPr>
            <a:cxnSpLocks/>
          </p:cNvCxnSpPr>
          <p:nvPr/>
        </p:nvCxnSpPr>
        <p:spPr bwMode="auto">
          <a:xfrm>
            <a:off x="1208088" y="4343400"/>
            <a:ext cx="9875837"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bwMode="auto">
          <a:xfrm>
            <a:off x="1097280" y="758952"/>
            <a:ext cx="10058400" cy="3566160"/>
          </a:xfrm>
        </p:spPr>
        <p:txBody>
          <a:bodyPr anchorCtr="0"/>
          <a:lstStyle>
            <a:lvl1pPr>
              <a:lnSpc>
                <a:spcPct val="85000"/>
              </a:lnSpc>
              <a:defRPr sz="8000" b="0">
                <a:solidFill>
                  <a:schemeClr val="tx1">
                    <a:lumMod val="85000"/>
                    <a:lumOff val="15000"/>
                  </a:schemeClr>
                </a:solidFill>
              </a:defRPr>
            </a:lvl1pPr>
          </a:lstStyle>
          <a:p>
            <a:pPr>
              <a:defRPr/>
            </a:pPr>
            <a:r>
              <a:rPr lang="en-US"/>
              <a:t>Click to edit Master title style</a:t>
            </a:r>
            <a:endParaRPr lang="en-US"/>
          </a:p>
        </p:txBody>
      </p:sp>
      <p:sp>
        <p:nvSpPr>
          <p:cNvPr id="3" name="Text Placeholder 2"/>
          <p:cNvSpPr>
            <a:spLocks noGrp="1"/>
          </p:cNvSpPr>
          <p:nvPr>
            <p:ph type="body" idx="1"/>
          </p:nvPr>
        </p:nvSpPr>
        <p:spPr bwMode="auto">
          <a:xfrm>
            <a:off x="1097280" y="4453128"/>
            <a:ext cx="10058400" cy="1143000"/>
          </a:xfrm>
        </p:spPr>
        <p:txBody>
          <a:bodyPr lIns="91440" rIns="91440">
            <a:normAutofit/>
          </a:bodyPr>
          <a:lstStyle>
            <a:lvl1pPr marL="0" indent="0">
              <a:buNone/>
              <a:defRPr sz="2400" cap="all" spc="20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defRPr/>
            </a:pPr>
            <a:r>
              <a:rPr lang="en-US"/>
              <a:t>Click to edit Master text styles</a:t>
            </a:r>
            <a:endParaRPr/>
          </a:p>
        </p:txBody>
      </p:sp>
      <p:sp>
        <p:nvSpPr>
          <p:cNvPr id="7" name="Footer Placeholder 4"/>
          <p:cNvSpPr>
            <a:spLocks noGrp="1"/>
          </p:cNvSpPr>
          <p:nvPr>
            <p:ph type="ftr" sz="quarter" idx="10"/>
          </p:nvPr>
        </p:nvSpPr>
        <p:spPr bwMode="auto"/>
        <p:txBody>
          <a:bodyPr/>
          <a:lstStyle>
            <a:lvl1pPr algn="ctr">
              <a:defRPr sz="1000" cap="all">
                <a:solidFill>
                  <a:schemeClr val="bg1"/>
                </a:solidFill>
              </a:defRPr>
            </a:lvl1p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8" name="Slide Number Placeholder 5"/>
          <p:cNvSpPr>
            <a:spLocks noGrp="1"/>
          </p:cNvSpPr>
          <p:nvPr>
            <p:ph type="sldNum" sz="quarter" idx="11"/>
          </p:nvPr>
        </p:nvSpPr>
        <p:spPr bwMode="auto"/>
        <p:txBody>
          <a:bodyPr/>
          <a:lstStyle>
            <a:lvl1pPr algn="r">
              <a:defRPr sz="1050">
                <a:solidFill>
                  <a:schemeClr val="bg1"/>
                </a:solidFill>
              </a:defRPr>
            </a:lvl1pPr>
          </a:lstStyle>
          <a:p>
            <a:pPr>
              <a:defRPr/>
            </a:pPr>
            <a:fld id="{4614963E-56B1-4CF9-A4B2-C3D1F4E45739}" type="slidenum">
              <a:rPr lang="en-GB"/>
              <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0" userDrawn="1">
  <p:cSld name="Two Content">
    <p:spTree>
      <p:nvGrpSpPr>
        <p:cNvPr id="1" name=""/>
        <p:cNvGrpSpPr/>
        <p:nvPr/>
      </p:nvGrpSpPr>
      <p:grpSpPr bwMode="auto">
        <a:xfrm>
          <a:off x="0" y="0"/>
          <a:ext cx="0" cy="0"/>
          <a:chOff x="0" y="0"/>
          <a:chExt cx="0" cy="0"/>
        </a:xfrm>
      </p:grpSpPr>
      <p:sp>
        <p:nvSpPr>
          <p:cNvPr id="5" name="Rectangle 4"/>
          <p:cNvSpPr/>
          <p:nvPr userDrawn="1"/>
        </p:nvSpPr>
        <p:spPr bwMode="auto">
          <a:xfrm>
            <a:off x="0" y="6400800"/>
            <a:ext cx="12192000" cy="457200"/>
          </a:xfrm>
          <a:prstGeom prst="rect">
            <a:avLst/>
          </a:prstGeom>
          <a:solidFill>
            <a:srgbClr val="76305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userDrawn="1"/>
        </p:nvSpPr>
        <p:spPr bwMode="auto">
          <a:xfrm>
            <a:off x="0" y="6334125"/>
            <a:ext cx="12192000" cy="6667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Title 7"/>
          <p:cNvSpPr>
            <a:spLocks noGrp="1"/>
          </p:cNvSpPr>
          <p:nvPr>
            <p:ph type="title"/>
          </p:nvPr>
        </p:nvSpPr>
        <p:spPr bwMode="auto">
          <a:xfrm>
            <a:off x="0" y="0"/>
            <a:ext cx="12192000" cy="1450757"/>
          </a:xfrm>
        </p:spPr>
        <p:txBody>
          <a:bodyPr/>
          <a:lstStyle/>
          <a:p>
            <a:pPr>
              <a:defRPr/>
            </a:pPr>
            <a:r>
              <a:rPr lang="en-US"/>
              <a:t>Click to edit Master title style</a:t>
            </a:r>
            <a:endParaRPr/>
          </a:p>
        </p:txBody>
      </p:sp>
      <p:sp>
        <p:nvSpPr>
          <p:cNvPr id="3" name="Content Placeholder 2"/>
          <p:cNvSpPr>
            <a:spLocks noGrp="1"/>
          </p:cNvSpPr>
          <p:nvPr>
            <p:ph sz="half" idx="1"/>
          </p:nvPr>
        </p:nvSpPr>
        <p:spPr bwMode="auto">
          <a:xfrm>
            <a:off x="0" y="1621226"/>
            <a:ext cx="6035039" cy="4680000"/>
          </a:xfrm>
        </p:spPr>
        <p:txBody>
          <a:bodyPr/>
          <a:lstStyle/>
          <a:p>
            <a:pPr lvl="0">
              <a:defRPr/>
            </a:pPr>
            <a:r>
              <a:rPr lang="en-US"/>
              <a:t>Click to edit Master text styles</a:t>
            </a:r>
            <a:endParaRPr/>
          </a:p>
          <a:p>
            <a:pPr lvl="1">
              <a:defRPr/>
            </a:pPr>
            <a:r>
              <a:rPr lang="en-US"/>
              <a:t>Second level</a:t>
            </a:r>
            <a:endParaRPr/>
          </a:p>
          <a:p>
            <a:pPr lvl="2">
              <a:defRPr/>
            </a:pPr>
            <a:r>
              <a:rPr lang="en-US"/>
              <a:t>Third level</a:t>
            </a:r>
            <a:endParaRPr/>
          </a:p>
          <a:p>
            <a:pPr lvl="3">
              <a:defRPr/>
            </a:pPr>
            <a:r>
              <a:rPr lang="en-US"/>
              <a:t>Fourth level</a:t>
            </a:r>
            <a:endParaRPr/>
          </a:p>
          <a:p>
            <a:pPr lvl="4">
              <a:defRPr/>
            </a:pPr>
            <a:r>
              <a:rPr lang="en-US"/>
              <a:t>Fifth level</a:t>
            </a:r>
            <a:endParaRPr lang="en-US"/>
          </a:p>
        </p:txBody>
      </p:sp>
      <p:sp>
        <p:nvSpPr>
          <p:cNvPr id="4" name="Content Placeholder 3"/>
          <p:cNvSpPr>
            <a:spLocks noGrp="1"/>
          </p:cNvSpPr>
          <p:nvPr>
            <p:ph sz="half" idx="2"/>
          </p:nvPr>
        </p:nvSpPr>
        <p:spPr bwMode="auto">
          <a:xfrm>
            <a:off x="6217920" y="1621226"/>
            <a:ext cx="5974080" cy="4680001"/>
          </a:xfrm>
        </p:spPr>
        <p:txBody>
          <a:bodyPr/>
          <a:lstStyle/>
          <a:p>
            <a:pPr lvl="0">
              <a:defRPr/>
            </a:pPr>
            <a:r>
              <a:rPr lang="en-US"/>
              <a:t>Click to edit Master text styles</a:t>
            </a:r>
            <a:endParaRPr/>
          </a:p>
          <a:p>
            <a:pPr lvl="1">
              <a:defRPr/>
            </a:pPr>
            <a:r>
              <a:rPr lang="en-US"/>
              <a:t>Second level</a:t>
            </a:r>
            <a:endParaRPr/>
          </a:p>
          <a:p>
            <a:pPr lvl="2">
              <a:defRPr/>
            </a:pPr>
            <a:r>
              <a:rPr lang="en-US"/>
              <a:t>Third level</a:t>
            </a:r>
            <a:endParaRPr/>
          </a:p>
          <a:p>
            <a:pPr lvl="3">
              <a:defRPr/>
            </a:pPr>
            <a:r>
              <a:rPr lang="en-US"/>
              <a:t>Fourth level</a:t>
            </a:r>
            <a:endParaRPr/>
          </a:p>
          <a:p>
            <a:pPr lvl="4">
              <a:defRPr/>
            </a:pPr>
            <a:r>
              <a:rPr lang="en-US"/>
              <a:t>Fifth level</a:t>
            </a:r>
            <a:endParaRPr/>
          </a:p>
        </p:txBody>
      </p:sp>
      <p:sp>
        <p:nvSpPr>
          <p:cNvPr id="7" name="Footer Placeholder 4"/>
          <p:cNvSpPr>
            <a:spLocks noGrp="1"/>
          </p:cNvSpPr>
          <p:nvPr>
            <p:ph type="ftr" sz="quarter" idx="10"/>
          </p:nvPr>
        </p:nvSpPr>
        <p:spPr bwMode="auto"/>
        <p:txBody>
          <a:bodyPr/>
          <a:lstStyle>
            <a:lvl1pPr algn="ctr">
              <a:defRPr sz="1000" cap="all">
                <a:solidFill>
                  <a:schemeClr val="bg1"/>
                </a:solidFill>
              </a:defRPr>
            </a:lvl1p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9" name="Slide Number Placeholder 5"/>
          <p:cNvSpPr>
            <a:spLocks noGrp="1"/>
          </p:cNvSpPr>
          <p:nvPr>
            <p:ph type="sldNum" sz="quarter" idx="11"/>
          </p:nvPr>
        </p:nvSpPr>
        <p:spPr bwMode="auto"/>
        <p:txBody>
          <a:bodyPr/>
          <a:lstStyle>
            <a:lvl1pPr algn="r">
              <a:defRPr sz="1050">
                <a:solidFill>
                  <a:schemeClr val="bg1"/>
                </a:solidFill>
              </a:defRPr>
            </a:lvl1pPr>
          </a:lstStyle>
          <a:p>
            <a:pPr>
              <a:defRPr/>
            </a:pPr>
            <a:fld id="{089175F5-876B-4C76-886E-FC91E159C587}" type="slidenum">
              <a:rPr lang="en-GB"/>
              <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userDrawn="1">
  <p:cSld name="Comparison">
    <p:spTree>
      <p:nvGrpSpPr>
        <p:cNvPr id="1" name=""/>
        <p:cNvGrpSpPr/>
        <p:nvPr/>
      </p:nvGrpSpPr>
      <p:grpSpPr bwMode="auto">
        <a:xfrm>
          <a:off x="0" y="0"/>
          <a:ext cx="0" cy="0"/>
          <a:chOff x="0" y="0"/>
          <a:chExt cx="0" cy="0"/>
        </a:xfrm>
      </p:grpSpPr>
      <p:sp>
        <p:nvSpPr>
          <p:cNvPr id="10" name="Title 9"/>
          <p:cNvSpPr>
            <a:spLocks noGrp="1"/>
          </p:cNvSpPr>
          <p:nvPr>
            <p:ph type="title"/>
          </p:nvPr>
        </p:nvSpPr>
        <p:spPr bwMode="auto">
          <a:xfrm>
            <a:off x="0" y="0"/>
            <a:ext cx="12192000" cy="1450757"/>
          </a:xfrm>
        </p:spPr>
        <p:txBody>
          <a:bodyPr/>
          <a:lstStyle/>
          <a:p>
            <a:pPr>
              <a:defRPr/>
            </a:pPr>
            <a:r>
              <a:rPr lang="en-US"/>
              <a:t>Click to edit Master title style</a:t>
            </a:r>
            <a:endParaRPr lang="en-US"/>
          </a:p>
        </p:txBody>
      </p:sp>
      <p:sp>
        <p:nvSpPr>
          <p:cNvPr id="3" name="Text Placeholder 2"/>
          <p:cNvSpPr>
            <a:spLocks noGrp="1"/>
          </p:cNvSpPr>
          <p:nvPr>
            <p:ph type="body" idx="1"/>
          </p:nvPr>
        </p:nvSpPr>
        <p:spPr bwMode="auto">
          <a:xfrm>
            <a:off x="0" y="1638232"/>
            <a:ext cx="6035039" cy="736282"/>
          </a:xfrm>
          <a:prstGeom prst="rect">
            <a:avLst/>
          </a:prstGeom>
          <a:solidFill>
            <a:srgbClr val="76305C"/>
          </a:solidFill>
        </p:spPr>
        <p:txBody>
          <a:bodyPr lIns="91440" rIns="91440" anchor="ctr">
            <a:normAutofit/>
          </a:bodyPr>
          <a:lstStyle>
            <a:lvl1pPr marL="0" indent="0" algn="ctr">
              <a:buNone/>
              <a:defRPr sz="2000" b="0" cap="all">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defRPr/>
            </a:pPr>
            <a:r>
              <a:rPr lang="en-US"/>
              <a:t>Click to edit Master text styles</a:t>
            </a:r>
            <a:endParaRPr/>
          </a:p>
        </p:txBody>
      </p:sp>
      <p:sp>
        <p:nvSpPr>
          <p:cNvPr id="4" name="Content Placeholder 3"/>
          <p:cNvSpPr>
            <a:spLocks noGrp="1"/>
          </p:cNvSpPr>
          <p:nvPr>
            <p:ph sz="half" idx="2"/>
          </p:nvPr>
        </p:nvSpPr>
        <p:spPr bwMode="auto">
          <a:xfrm>
            <a:off x="0" y="2391520"/>
            <a:ext cx="6035039" cy="3909706"/>
          </a:xfrm>
        </p:spPr>
        <p:txBody>
          <a:bodyPr/>
          <a:lstStyle/>
          <a:p>
            <a:pPr lvl="0">
              <a:defRPr/>
            </a:pPr>
            <a:r>
              <a:rPr lang="en-US"/>
              <a:t>Click to edit Master text styles</a:t>
            </a:r>
            <a:endParaRPr/>
          </a:p>
          <a:p>
            <a:pPr lvl="1">
              <a:defRPr/>
            </a:pPr>
            <a:r>
              <a:rPr lang="en-US"/>
              <a:t>Second level</a:t>
            </a:r>
            <a:endParaRPr/>
          </a:p>
          <a:p>
            <a:pPr lvl="2">
              <a:defRPr/>
            </a:pPr>
            <a:r>
              <a:rPr lang="en-US"/>
              <a:t>Third level</a:t>
            </a:r>
            <a:endParaRPr/>
          </a:p>
          <a:p>
            <a:pPr lvl="3">
              <a:defRPr/>
            </a:pPr>
            <a:r>
              <a:rPr lang="en-US"/>
              <a:t>Fourth level</a:t>
            </a:r>
            <a:endParaRPr/>
          </a:p>
          <a:p>
            <a:pPr lvl="4">
              <a:defRPr/>
            </a:pPr>
            <a:r>
              <a:rPr lang="en-US"/>
              <a:t>Fifth level</a:t>
            </a:r>
            <a:endParaRPr lang="en-US"/>
          </a:p>
        </p:txBody>
      </p:sp>
      <p:sp>
        <p:nvSpPr>
          <p:cNvPr id="5" name="Text Placeholder 4"/>
          <p:cNvSpPr>
            <a:spLocks noGrp="1"/>
          </p:cNvSpPr>
          <p:nvPr>
            <p:ph type="body" sz="quarter" idx="3"/>
          </p:nvPr>
        </p:nvSpPr>
        <p:spPr bwMode="auto">
          <a:xfrm>
            <a:off x="6217920" y="1638232"/>
            <a:ext cx="5974080" cy="736282"/>
          </a:xfrm>
          <a:prstGeom prst="rect">
            <a:avLst/>
          </a:prstGeom>
          <a:solidFill>
            <a:srgbClr val="76305C"/>
          </a:solidFill>
        </p:spPr>
        <p:txBody>
          <a:bodyPr lIns="91440" rIns="91440" anchor="ctr">
            <a:normAutofit/>
          </a:bodyPr>
          <a:lstStyle>
            <a:lvl1pPr marL="0" indent="0" algn="ctr">
              <a:buNone/>
              <a:defRPr sz="2000" b="0" cap="all">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defRPr/>
            </a:pPr>
            <a:r>
              <a:rPr lang="en-US"/>
              <a:t>Click to edit Master text styles</a:t>
            </a:r>
            <a:endParaRPr/>
          </a:p>
        </p:txBody>
      </p:sp>
      <p:sp>
        <p:nvSpPr>
          <p:cNvPr id="6" name="Content Placeholder 5"/>
          <p:cNvSpPr>
            <a:spLocks noGrp="1"/>
          </p:cNvSpPr>
          <p:nvPr>
            <p:ph sz="quarter" idx="4"/>
          </p:nvPr>
        </p:nvSpPr>
        <p:spPr bwMode="auto">
          <a:xfrm>
            <a:off x="6217920" y="2391520"/>
            <a:ext cx="5974080" cy="3909706"/>
          </a:xfrm>
        </p:spPr>
        <p:txBody>
          <a:bodyPr/>
          <a:lstStyle/>
          <a:p>
            <a:pPr lvl="0">
              <a:defRPr/>
            </a:pPr>
            <a:r>
              <a:rPr lang="en-US"/>
              <a:t>Click to edit Master text styles</a:t>
            </a:r>
            <a:endParaRPr/>
          </a:p>
          <a:p>
            <a:pPr lvl="1">
              <a:defRPr/>
            </a:pPr>
            <a:r>
              <a:rPr lang="en-US"/>
              <a:t>Second level</a:t>
            </a:r>
            <a:endParaRPr/>
          </a:p>
          <a:p>
            <a:pPr lvl="2">
              <a:defRPr/>
            </a:pPr>
            <a:r>
              <a:rPr lang="en-US"/>
              <a:t>Third level</a:t>
            </a:r>
            <a:endParaRPr/>
          </a:p>
          <a:p>
            <a:pPr lvl="3">
              <a:defRPr/>
            </a:pPr>
            <a:r>
              <a:rPr lang="en-US"/>
              <a:t>Fourth level</a:t>
            </a:r>
            <a:endParaRPr/>
          </a:p>
          <a:p>
            <a:pPr lvl="4">
              <a:defRPr/>
            </a:pPr>
            <a:r>
              <a:rPr lang="en-US"/>
              <a:t>Fifth level</a:t>
            </a:r>
            <a:endParaRPr lang="en-US"/>
          </a:p>
        </p:txBody>
      </p:sp>
      <p:sp>
        <p:nvSpPr>
          <p:cNvPr id="7" name="Footer Placeholder 4"/>
          <p:cNvSpPr>
            <a:spLocks noGrp="1"/>
          </p:cNvSpPr>
          <p:nvPr>
            <p:ph type="ftr" sz="quarter" idx="10"/>
          </p:nvPr>
        </p:nvSpPr>
        <p:spPr bwMode="auto"/>
        <p:txBody>
          <a:bodyPr/>
          <a:lstStyle>
            <a:lvl1pPr>
              <a:defRPr/>
            </a:lvl1p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8" name="Slide Number Placeholder 5"/>
          <p:cNvSpPr>
            <a:spLocks noGrp="1"/>
          </p:cNvSpPr>
          <p:nvPr>
            <p:ph type="sldNum" sz="quarter" idx="11"/>
          </p:nvPr>
        </p:nvSpPr>
        <p:spPr bwMode="auto"/>
        <p:txBody>
          <a:bodyPr/>
          <a:lstStyle>
            <a:lvl1pPr>
              <a:defRPr/>
            </a:lvl1pPr>
          </a:lstStyle>
          <a:p>
            <a:pPr>
              <a:defRPr/>
            </a:pPr>
            <a:fld id="{791A1CA5-5825-49F4-BE01-F37C492DFB0D}" type="slidenum">
              <a:rPr lang="en-GB"/>
              <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titleOnly" userDrawn="1">
  <p:cSld name="Title Only">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lang="en-US"/>
              <a:t>Click to edit Master title style</a:t>
            </a:r>
            <a:endParaRPr lang="en-US"/>
          </a:p>
        </p:txBody>
      </p:sp>
      <p:sp>
        <p:nvSpPr>
          <p:cNvPr id="3" name="Footer Placeholder 4"/>
          <p:cNvSpPr>
            <a:spLocks noGrp="1"/>
          </p:cNvSpPr>
          <p:nvPr>
            <p:ph type="ftr" sz="quarter" idx="10"/>
          </p:nvPr>
        </p:nvSpPr>
        <p:spPr bwMode="auto"/>
        <p:txBody>
          <a:bodyPr/>
          <a:lstStyle>
            <a:lvl1pPr>
              <a:defRPr/>
            </a:lvl1p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4" name="Slide Number Placeholder 5"/>
          <p:cNvSpPr>
            <a:spLocks noGrp="1"/>
          </p:cNvSpPr>
          <p:nvPr>
            <p:ph type="sldNum" sz="quarter" idx="11"/>
          </p:nvPr>
        </p:nvSpPr>
        <p:spPr bwMode="auto"/>
        <p:txBody>
          <a:bodyPr/>
          <a:lstStyle>
            <a:lvl1pPr>
              <a:defRPr/>
            </a:lvl1pPr>
          </a:lstStyle>
          <a:p>
            <a:pPr>
              <a:defRPr/>
            </a:pPr>
            <a:fld id="{FADC77A9-B014-4641-96CC-178D8B23B2B7}" type="slidenum">
              <a:rPr lang="en-GB"/>
              <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0" type="blank" userDrawn="1">
  <p:cSld name="Blank">
    <p:spTree>
      <p:nvGrpSpPr>
        <p:cNvPr id="1" name=""/>
        <p:cNvGrpSpPr/>
        <p:nvPr/>
      </p:nvGrpSpPr>
      <p:grpSpPr bwMode="auto">
        <a:xfrm>
          <a:off x="0" y="0"/>
          <a:ext cx="0" cy="0"/>
          <a:chOff x="0" y="0"/>
          <a:chExt cx="0" cy="0"/>
        </a:xfrm>
      </p:grpSpPr>
      <p:sp>
        <p:nvSpPr>
          <p:cNvPr id="2" name="Rectangle 1"/>
          <p:cNvSpPr/>
          <p:nvPr/>
        </p:nvSpPr>
        <p:spPr bwMode="auto">
          <a:xfrm>
            <a:off x="3175" y="6400800"/>
            <a:ext cx="12188825" cy="457200"/>
          </a:xfrm>
          <a:prstGeom prst="rect">
            <a:avLst/>
          </a:prstGeom>
          <a:solidFill>
            <a:srgbClr val="76305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Rectangle 2"/>
          <p:cNvSpPr/>
          <p:nvPr/>
        </p:nvSpPr>
        <p:spPr bwMode="auto">
          <a:xfrm>
            <a:off x="0" y="6334125"/>
            <a:ext cx="12188825" cy="6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 name="Footer Placeholder 4"/>
          <p:cNvSpPr>
            <a:spLocks noGrp="1"/>
          </p:cNvSpPr>
          <p:nvPr>
            <p:ph type="ftr" sz="quarter" idx="10"/>
          </p:nvPr>
        </p:nvSpPr>
        <p:spPr bwMode="auto"/>
        <p:txBody>
          <a:bodyPr/>
          <a:lstStyle>
            <a:lvl1pPr algn="ctr">
              <a:defRPr sz="1000" cap="all">
                <a:solidFill>
                  <a:schemeClr val="bg1"/>
                </a:solidFill>
              </a:defRPr>
            </a:lvl1p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5" name="Slide Number Placeholder 5"/>
          <p:cNvSpPr>
            <a:spLocks noGrp="1"/>
          </p:cNvSpPr>
          <p:nvPr>
            <p:ph type="sldNum" sz="quarter" idx="11"/>
          </p:nvPr>
        </p:nvSpPr>
        <p:spPr bwMode="auto"/>
        <p:txBody>
          <a:bodyPr/>
          <a:lstStyle>
            <a:lvl1pPr algn="r">
              <a:defRPr sz="1050">
                <a:solidFill>
                  <a:schemeClr val="bg1"/>
                </a:solidFill>
              </a:defRPr>
            </a:lvl1pPr>
          </a:lstStyle>
          <a:p>
            <a:pPr>
              <a:defRPr/>
            </a:pPr>
            <a:fld id="{FE24A3BB-6B2B-4F1D-987A-25B3D744AAF3}" type="slidenum">
              <a:rPr lang="en-GB"/>
              <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0" type="objTx" userDrawn="1">
  <p:cSld name="Content with Caption">
    <p:spTree>
      <p:nvGrpSpPr>
        <p:cNvPr id="1" name=""/>
        <p:cNvGrpSpPr/>
        <p:nvPr/>
      </p:nvGrpSpPr>
      <p:grpSpPr bwMode="auto">
        <a:xfrm>
          <a:off x="0" y="0"/>
          <a:ext cx="0" cy="0"/>
          <a:chOff x="0" y="0"/>
          <a:chExt cx="0" cy="0"/>
        </a:xfrm>
      </p:grpSpPr>
      <p:sp>
        <p:nvSpPr>
          <p:cNvPr id="5" name="Rectangle 4"/>
          <p:cNvSpPr/>
          <p:nvPr/>
        </p:nvSpPr>
        <p:spPr bwMode="auto">
          <a:xfrm>
            <a:off x="0" y="0"/>
            <a:ext cx="4051300" cy="6858000"/>
          </a:xfrm>
          <a:prstGeom prst="rect">
            <a:avLst/>
          </a:prstGeom>
          <a:solidFill>
            <a:srgbClr val="76305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bwMode="auto">
          <a:xfrm>
            <a:off x="4040188" y="0"/>
            <a:ext cx="635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auto">
          <a:xfrm>
            <a:off x="218209" y="594358"/>
            <a:ext cx="3605646" cy="1812015"/>
          </a:xfrm>
        </p:spPr>
        <p:txBody>
          <a:bodyPr anchor="ctr" anchorCtr="0"/>
          <a:lstStyle>
            <a:lvl1pPr>
              <a:defRPr sz="3600" b="0">
                <a:solidFill>
                  <a:schemeClr val="bg1"/>
                </a:solidFill>
              </a:defRPr>
            </a:lvl1pPr>
          </a:lstStyle>
          <a:p>
            <a:pPr>
              <a:defRPr/>
            </a:pPr>
            <a:r>
              <a:rPr lang="en-US"/>
              <a:t>Click to edit Master title style</a:t>
            </a:r>
            <a:endParaRPr/>
          </a:p>
        </p:txBody>
      </p:sp>
      <p:sp>
        <p:nvSpPr>
          <p:cNvPr id="3" name="Content Placeholder 2"/>
          <p:cNvSpPr>
            <a:spLocks noGrp="1"/>
          </p:cNvSpPr>
          <p:nvPr>
            <p:ph idx="1"/>
          </p:nvPr>
        </p:nvSpPr>
        <p:spPr bwMode="auto">
          <a:xfrm>
            <a:off x="4320295" y="594358"/>
            <a:ext cx="7577296" cy="5710845"/>
          </a:xfrm>
        </p:spPr>
        <p:txBody>
          <a:bodyPr/>
          <a:lstStyle/>
          <a:p>
            <a:pPr lvl="0">
              <a:defRPr/>
            </a:pPr>
            <a:r>
              <a:rPr lang="en-US"/>
              <a:t>Click to edit Master text styles</a:t>
            </a:r>
            <a:endParaRPr/>
          </a:p>
          <a:p>
            <a:pPr lvl="1">
              <a:defRPr/>
            </a:pPr>
            <a:r>
              <a:rPr lang="en-US"/>
              <a:t>Second level</a:t>
            </a:r>
            <a:endParaRPr/>
          </a:p>
          <a:p>
            <a:pPr lvl="2">
              <a:defRPr/>
            </a:pPr>
            <a:r>
              <a:rPr lang="en-US"/>
              <a:t>Third level</a:t>
            </a:r>
            <a:endParaRPr/>
          </a:p>
          <a:p>
            <a:pPr lvl="3">
              <a:defRPr/>
            </a:pPr>
            <a:r>
              <a:rPr lang="en-US"/>
              <a:t>Fourth level</a:t>
            </a:r>
            <a:endParaRPr/>
          </a:p>
          <a:p>
            <a:pPr lvl="4">
              <a:defRPr/>
            </a:pPr>
            <a:r>
              <a:rPr lang="en-US"/>
              <a:t>Fifth level</a:t>
            </a:r>
            <a:endParaRPr/>
          </a:p>
        </p:txBody>
      </p:sp>
      <p:sp>
        <p:nvSpPr>
          <p:cNvPr id="4" name="Text Placeholder 3"/>
          <p:cNvSpPr>
            <a:spLocks noGrp="1"/>
          </p:cNvSpPr>
          <p:nvPr>
            <p:ph type="body" sz="half" idx="2"/>
          </p:nvPr>
        </p:nvSpPr>
        <p:spPr bwMode="auto">
          <a:xfrm>
            <a:off x="218209" y="2406374"/>
            <a:ext cx="3605646" cy="3898830"/>
          </a:xfrm>
        </p:spPr>
        <p:txBody>
          <a:bodyPr lIns="91440" rIns="91440">
            <a:normAutofit/>
          </a:bodyPr>
          <a:lstStyle>
            <a:lvl1pPr marL="0" indent="0">
              <a:buNone/>
              <a:defRPr sz="15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defRPr/>
            </a:pPr>
            <a:r>
              <a:rPr lang="en-US"/>
              <a:t>Click to edit Master text styles</a:t>
            </a:r>
            <a:endParaRPr/>
          </a:p>
        </p:txBody>
      </p:sp>
      <p:sp>
        <p:nvSpPr>
          <p:cNvPr id="7" name="Slide Number Placeholder 5"/>
          <p:cNvSpPr>
            <a:spLocks noGrp="1"/>
          </p:cNvSpPr>
          <p:nvPr>
            <p:ph type="sldNum" sz="quarter" idx="10"/>
          </p:nvPr>
        </p:nvSpPr>
        <p:spPr bwMode="auto"/>
        <p:txBody>
          <a:bodyPr/>
          <a:lstStyle>
            <a:lvl1pPr algn="r">
              <a:defRPr sz="1050">
                <a:solidFill>
                  <a:schemeClr val="tx1"/>
                </a:solidFill>
              </a:defRPr>
            </a:lvl1pPr>
          </a:lstStyle>
          <a:p>
            <a:pPr>
              <a:defRPr/>
            </a:pPr>
            <a:fld id="{3B4C072F-CBA2-45F6-95CB-89F7CA44F4B1}" type="slidenum">
              <a:rPr lang="en-GB"/>
              <a:t/>
            </a:fld>
            <a:endParaRPr lang="en-GB"/>
          </a:p>
        </p:txBody>
      </p:sp>
      <p:sp>
        <p:nvSpPr>
          <p:cNvPr id="8" name="Footer Placeholder 4"/>
          <p:cNvSpPr>
            <a:spLocks noGrp="1"/>
          </p:cNvSpPr>
          <p:nvPr>
            <p:ph type="ftr" sz="quarter" idx="11"/>
          </p:nvPr>
        </p:nvSpPr>
        <p:spPr bwMode="auto">
          <a:xfrm>
            <a:off x="0" y="6305550"/>
            <a:ext cx="4103688" cy="519113"/>
          </a:xfrm>
        </p:spPr>
        <p:txBody>
          <a:bodyPr/>
          <a:lstStyle>
            <a:lvl1pPr algn="ctr">
              <a:defRPr sz="1000" cap="all">
                <a:solidFill>
                  <a:schemeClr val="bg1"/>
                </a:solidFill>
              </a:defRPr>
            </a:lvl1pPr>
          </a:lstStyle>
          <a:p>
            <a:pPr>
              <a:defRPr/>
            </a:pPr>
            <a:r>
              <a:rPr lang="ru-RU"/>
              <a:t> Европейска Рамка на дигиталните компетентности</a:t>
            </a:r>
            <a:br>
              <a:rPr lang="en-GB"/>
            </a:br>
            <a:r>
              <a:rPr lang="ru-RU"/>
              <a:t>с петте области на дигитална компетентност и 21 дигитални умения/ компетентности (DigComp 2.1)</a:t>
            </a: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0" type="picTx" userDrawn="1">
  <p:cSld name="Picture with Caption">
    <p:spTree>
      <p:nvGrpSpPr>
        <p:cNvPr id="1" name=""/>
        <p:cNvGrpSpPr/>
        <p:nvPr/>
      </p:nvGrpSpPr>
      <p:grpSpPr bwMode="auto">
        <a:xfrm>
          <a:off x="0" y="0"/>
          <a:ext cx="0" cy="0"/>
          <a:chOff x="0" y="0"/>
          <a:chExt cx="0" cy="0"/>
        </a:xfrm>
      </p:grpSpPr>
      <p:sp>
        <p:nvSpPr>
          <p:cNvPr id="5" name="Rectangle 4"/>
          <p:cNvSpPr/>
          <p:nvPr/>
        </p:nvSpPr>
        <p:spPr bwMode="auto">
          <a:xfrm>
            <a:off x="0" y="4953000"/>
            <a:ext cx="12188825" cy="1905000"/>
          </a:xfrm>
          <a:prstGeom prst="rect">
            <a:avLst/>
          </a:prstGeom>
          <a:solidFill>
            <a:srgbClr val="76305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bwMode="auto">
          <a:xfrm>
            <a:off x="0" y="4914900"/>
            <a:ext cx="12188825" cy="6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auto">
          <a:xfrm>
            <a:off x="1097280" y="5074920"/>
            <a:ext cx="10113264" cy="822960"/>
          </a:xfrm>
        </p:spPr>
        <p:txBody>
          <a:bodyPr tIns="0" bIns="0">
            <a:noAutofit/>
          </a:bodyPr>
          <a:lstStyle>
            <a:lvl1pPr>
              <a:defRPr sz="3600" b="0">
                <a:solidFill>
                  <a:schemeClr val="bg1"/>
                </a:solidFill>
              </a:defRPr>
            </a:lvl1pPr>
          </a:lstStyle>
          <a:p>
            <a:pPr>
              <a:defRPr/>
            </a:pPr>
            <a:r>
              <a:rPr lang="en-US"/>
              <a:t>Click to edit Master title style</a:t>
            </a:r>
            <a:endParaRPr/>
          </a:p>
        </p:txBody>
      </p:sp>
      <p:sp>
        <p:nvSpPr>
          <p:cNvPr id="3" name="Picture Placeholder 2"/>
          <p:cNvSpPr>
            <a:spLocks noChangeAspect="1" noGrp="1"/>
          </p:cNvSpPr>
          <p:nvPr>
            <p:ph type="pic" idx="1"/>
          </p:nvPr>
        </p:nvSpPr>
        <p:spPr bwMode="auto">
          <a:xfrm>
            <a:off x="15" y="0"/>
            <a:ext cx="12191985" cy="4915076"/>
          </a:xfrm>
          <a:prstGeom prst="rect">
            <a:avLst/>
          </a:prstGeom>
          <a:blipFill>
            <a:blip r:embed="rId2"/>
            <a:stretch/>
          </a:blipFill>
        </p:spPr>
        <p:txBody>
          <a:bodyPr lIns="457200" tIns="457200" rtlCol="0">
            <a:normAutofit/>
          </a:bodyPr>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defRPr/>
            </a:pPr>
            <a:r>
              <a:rPr lang="en-US"/>
              <a:t>Click icon to add picture</a:t>
            </a:r>
            <a:endParaRPr lang="en-US"/>
          </a:p>
        </p:txBody>
      </p:sp>
      <p:sp>
        <p:nvSpPr>
          <p:cNvPr id="4" name="Text Placeholder 3"/>
          <p:cNvSpPr>
            <a:spLocks noGrp="1"/>
          </p:cNvSpPr>
          <p:nvPr>
            <p:ph type="body" sz="half" idx="2"/>
          </p:nvPr>
        </p:nvSpPr>
        <p:spPr bwMode="auto">
          <a:xfrm>
            <a:off x="1097280" y="5907023"/>
            <a:ext cx="10113264" cy="594360"/>
          </a:xfrm>
        </p:spPr>
        <p:txBody>
          <a:bodyPr lIns="91440" tIns="0" rIns="91440" bIns="0">
            <a:normAutofit/>
          </a:bodyPr>
          <a:lstStyle>
            <a:lvl1pPr marL="0" indent="0" algn="ctr">
              <a:spcBef>
                <a:spcPts val="0"/>
              </a:spcBef>
              <a:spcAft>
                <a:spcPts val="600"/>
              </a:spcAft>
              <a:buNone/>
              <a:defRPr sz="15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defRPr/>
            </a:pPr>
            <a:r>
              <a:rPr lang="en-US"/>
              <a:t>Click to edit Master text styles</a:t>
            </a:r>
            <a:endParaRPr/>
          </a:p>
        </p:txBody>
      </p:sp>
      <p:sp>
        <p:nvSpPr>
          <p:cNvPr id="7" name="Footer Placeholder 4"/>
          <p:cNvSpPr>
            <a:spLocks noGrp="1"/>
          </p:cNvSpPr>
          <p:nvPr>
            <p:ph type="ftr" sz="quarter" idx="10"/>
          </p:nvPr>
        </p:nvSpPr>
        <p:spPr bwMode="auto"/>
        <p:txBody>
          <a:bodyPr/>
          <a:lstStyle>
            <a:lvl1pPr algn="ctr">
              <a:defRPr sz="1000" cap="all">
                <a:solidFill>
                  <a:schemeClr val="bg1"/>
                </a:solidFill>
              </a:defRPr>
            </a:lvl1p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8" name="Slide Number Placeholder 5"/>
          <p:cNvSpPr>
            <a:spLocks noGrp="1"/>
          </p:cNvSpPr>
          <p:nvPr>
            <p:ph type="sldNum" sz="quarter" idx="11"/>
          </p:nvPr>
        </p:nvSpPr>
        <p:spPr bwMode="auto"/>
        <p:txBody>
          <a:bodyPr/>
          <a:lstStyle>
            <a:lvl1pPr algn="r">
              <a:defRPr sz="1050">
                <a:solidFill>
                  <a:schemeClr val="bg1"/>
                </a:solidFill>
              </a:defRPr>
            </a:lvl1pPr>
          </a:lstStyle>
          <a:p>
            <a:pPr>
              <a:defRPr/>
            </a:pPr>
            <a:fld id="{BE4BD8AB-2F22-4CB9-94B9-3B7251888219}" type="slidenum">
              <a:rPr lang="en-GB"/>
              <a:t/>
            </a:fld>
            <a:endParaRPr lang="en-GB"/>
          </a:p>
        </p:txBody>
      </p:sp>
    </p:spTree>
  </p:cSld>
  <p:clrMapOvr>
    <a:masterClrMapping/>
  </p:clrMapOvr>
</p:sldLayout>
</file>

<file path=ppt/slideMasters/_rels/slideMaster1.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reserve="0">
  <p:cSld name="">
    <p:bg>
      <p:bgPr shadeToTitle="0">
        <a:solidFill>
          <a:schemeClr val="bg1"/>
        </a:solidFill>
      </p:bgPr>
    </p:bg>
    <p:spTree>
      <p:nvGrpSpPr>
        <p:cNvPr id="1" name=""/>
        <p:cNvGrpSpPr/>
        <p:nvPr/>
      </p:nvGrpSpPr>
      <p:grpSpPr bwMode="auto">
        <a:xfrm>
          <a:off x="0" y="0"/>
          <a:ext cx="0" cy="0"/>
          <a:chOff x="0" y="0"/>
          <a:chExt cx="0" cy="0"/>
        </a:xfrm>
      </p:grpSpPr>
      <p:sp>
        <p:nvSpPr>
          <p:cNvPr id="7" name="Rectangle 6"/>
          <p:cNvSpPr/>
          <p:nvPr userDrawn="1"/>
        </p:nvSpPr>
        <p:spPr bwMode="auto">
          <a:xfrm>
            <a:off x="0" y="6400800"/>
            <a:ext cx="12192000" cy="457200"/>
          </a:xfrm>
          <a:prstGeom prst="rect">
            <a:avLst/>
          </a:prstGeom>
          <a:solidFill>
            <a:srgbClr val="76305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bwMode="auto">
          <a:xfrm>
            <a:off x="0" y="6334125"/>
            <a:ext cx="12192000" cy="6667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bwMode="auto">
          <a:xfrm>
            <a:off x="0" y="0"/>
            <a:ext cx="12192000" cy="1450975"/>
          </a:xfrm>
          <a:prstGeom prst="rect">
            <a:avLst/>
          </a:prstGeom>
        </p:spPr>
        <p:txBody>
          <a:bodyPr vert="horz" lIns="91440" tIns="45720" rIns="91440" bIns="45720" rtlCol="0" anchor="b">
            <a:normAutofit/>
          </a:bodyPr>
          <a:lstStyle/>
          <a:p>
            <a:pPr>
              <a:defRPr/>
            </a:pPr>
            <a:r>
              <a:rPr lang="en-US"/>
              <a:t>Click to edit Master title style</a:t>
            </a:r>
            <a:endParaRPr/>
          </a:p>
        </p:txBody>
      </p:sp>
      <p:sp>
        <p:nvSpPr>
          <p:cNvPr id="1029" name="Text Placeholder 2"/>
          <p:cNvSpPr>
            <a:spLocks noGrp="1"/>
          </p:cNvSpPr>
          <p:nvPr>
            <p:ph type="body" idx="1"/>
          </p:nvPr>
        </p:nvSpPr>
        <p:spPr bwMode="auto">
          <a:xfrm>
            <a:off x="0" y="1620838"/>
            <a:ext cx="12192000" cy="4679950"/>
          </a:xfrm>
          <a:prstGeom prst="rect">
            <a:avLst/>
          </a:prstGeom>
          <a:noFill/>
          <a:ln>
            <a:noFill/>
          </a:ln>
        </p:spPr>
        <p:txBody>
          <a:bodyPr vert="horz" wrap="square" lIns="72000" tIns="72000" rIns="72000" bIns="72000" numCol="1" anchor="t" anchorCtr="0" compatLnSpc="1">
            <a:prstTxWarp prst="textNoShape"/>
          </a:bodyPr>
          <a:lstStyle/>
          <a:p>
            <a:pPr lvl="0">
              <a:defRPr/>
            </a:pPr>
            <a:r>
              <a:rPr lang="en-US"/>
              <a:t>Click to edit Master text styles</a:t>
            </a:r>
            <a:endParaRPr/>
          </a:p>
          <a:p>
            <a:pPr lvl="1">
              <a:defRPr/>
            </a:pPr>
            <a:r>
              <a:rPr lang="en-US"/>
              <a:t>Second level</a:t>
            </a:r>
            <a:endParaRPr/>
          </a:p>
          <a:p>
            <a:pPr lvl="2">
              <a:defRPr/>
            </a:pPr>
            <a:r>
              <a:rPr lang="en-US"/>
              <a:t>Third level</a:t>
            </a:r>
            <a:endParaRPr/>
          </a:p>
          <a:p>
            <a:pPr lvl="3">
              <a:defRPr/>
            </a:pPr>
            <a:r>
              <a:rPr lang="en-US"/>
              <a:t>Fourth level</a:t>
            </a:r>
            <a:endParaRPr/>
          </a:p>
          <a:p>
            <a:pPr lvl="4">
              <a:defRPr/>
            </a:pPr>
            <a:r>
              <a:rPr lang="en-US"/>
              <a:t>Fifth level</a:t>
            </a:r>
            <a:endParaRPr/>
          </a:p>
        </p:txBody>
      </p:sp>
      <p:sp>
        <p:nvSpPr>
          <p:cNvPr id="11" name="Footer Placeholder 4"/>
          <p:cNvSpPr>
            <a:spLocks noGrp="1"/>
          </p:cNvSpPr>
          <p:nvPr>
            <p:ph type="ftr" sz="quarter" idx="3"/>
          </p:nvPr>
        </p:nvSpPr>
        <p:spPr bwMode="auto">
          <a:xfrm>
            <a:off x="0" y="6459538"/>
            <a:ext cx="10671175" cy="365125"/>
          </a:xfrm>
          <a:prstGeom prst="rect">
            <a:avLst/>
          </a:prstGeom>
        </p:spPr>
        <p:txBody>
          <a:bodyPr vert="horz" lIns="36000" tIns="36000" rIns="36000" bIns="36000" rtlCol="0" anchor="ctr"/>
          <a:lstStyle>
            <a:lvl1pPr algn="ctr">
              <a:spcBef>
                <a:spcPts val="0"/>
              </a:spcBef>
              <a:spcAft>
                <a:spcPts val="0"/>
              </a:spcAft>
              <a:defRPr sz="1000" cap="all">
                <a:solidFill>
                  <a:schemeClr val="bg1"/>
                </a:solidFill>
                <a:latin typeface="+mn-lt"/>
              </a:defRPr>
            </a:lvl1p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12" name="Slide Number Placeholder 5"/>
          <p:cNvSpPr>
            <a:spLocks noGrp="1"/>
          </p:cNvSpPr>
          <p:nvPr>
            <p:ph type="sldNum" sz="quarter" idx="4"/>
          </p:nvPr>
        </p:nvSpPr>
        <p:spPr bwMode="auto">
          <a:xfrm>
            <a:off x="10866438" y="6459538"/>
            <a:ext cx="1312862" cy="365125"/>
          </a:xfrm>
          <a:prstGeom prst="rect">
            <a:avLst/>
          </a:prstGeom>
        </p:spPr>
        <p:txBody>
          <a:bodyPr vert="horz" lIns="91440" tIns="45720" rIns="91440" bIns="45720" rtlCol="0" anchor="ctr"/>
          <a:lstStyle>
            <a:lvl1pPr algn="r">
              <a:spcBef>
                <a:spcPts val="0"/>
              </a:spcBef>
              <a:spcAft>
                <a:spcPts val="0"/>
              </a:spcAft>
              <a:defRPr sz="1050">
                <a:solidFill>
                  <a:schemeClr val="bg1"/>
                </a:solidFill>
                <a:latin typeface="+mn-lt"/>
              </a:defRPr>
            </a:lvl1pPr>
          </a:lstStyle>
          <a:p>
            <a:pPr>
              <a:defRPr/>
            </a:pPr>
            <a:fld id="{9BE8E2A1-9E2A-44C8-B01C-B7C500DBAB30}" type="slidenum">
              <a:rPr lang="en-GB"/>
              <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1" hdr="0" sldNum="0"/>
  <p:txStyles>
    <p:titleStyle>
      <a:lvl1pPr algn="ctr">
        <a:lnSpc>
          <a:spcPct val="85000"/>
        </a:lnSpc>
        <a:spcBef>
          <a:spcPts val="0"/>
        </a:spcBef>
        <a:spcAft>
          <a:spcPts val="0"/>
        </a:spcAft>
        <a:defRPr sz="4800" spc="-50">
          <a:solidFill>
            <a:schemeClr val="tx1"/>
          </a:solidFill>
          <a:latin typeface="+mj-lt"/>
          <a:ea typeface="+mj-ea"/>
          <a:cs typeface="+mj-cs"/>
        </a:defRPr>
      </a:lvl1pPr>
      <a:lvl2pPr algn="ctr">
        <a:lnSpc>
          <a:spcPct val="85000"/>
        </a:lnSpc>
        <a:spcBef>
          <a:spcPts val="0"/>
        </a:spcBef>
        <a:spcAft>
          <a:spcPts val="0"/>
        </a:spcAft>
        <a:defRPr sz="4800">
          <a:solidFill>
            <a:schemeClr val="tx1"/>
          </a:solidFill>
          <a:latin typeface="Calibri"/>
        </a:defRPr>
      </a:lvl2pPr>
      <a:lvl3pPr algn="ctr">
        <a:lnSpc>
          <a:spcPct val="85000"/>
        </a:lnSpc>
        <a:spcBef>
          <a:spcPts val="0"/>
        </a:spcBef>
        <a:spcAft>
          <a:spcPts val="0"/>
        </a:spcAft>
        <a:defRPr sz="4800">
          <a:solidFill>
            <a:schemeClr val="tx1"/>
          </a:solidFill>
          <a:latin typeface="Calibri"/>
        </a:defRPr>
      </a:lvl3pPr>
      <a:lvl4pPr algn="ctr">
        <a:lnSpc>
          <a:spcPct val="85000"/>
        </a:lnSpc>
        <a:spcBef>
          <a:spcPts val="0"/>
        </a:spcBef>
        <a:spcAft>
          <a:spcPts val="0"/>
        </a:spcAft>
        <a:defRPr sz="4800">
          <a:solidFill>
            <a:schemeClr val="tx1"/>
          </a:solidFill>
          <a:latin typeface="Calibri"/>
        </a:defRPr>
      </a:lvl4pPr>
      <a:lvl5pPr algn="ctr">
        <a:lnSpc>
          <a:spcPct val="85000"/>
        </a:lnSpc>
        <a:spcBef>
          <a:spcPts val="0"/>
        </a:spcBef>
        <a:spcAft>
          <a:spcPts val="0"/>
        </a:spcAft>
        <a:defRPr sz="4800">
          <a:solidFill>
            <a:schemeClr val="tx1"/>
          </a:solidFill>
          <a:latin typeface="Calibri"/>
        </a:defRPr>
      </a:lvl5pPr>
      <a:lvl6pPr marL="457200" algn="ctr">
        <a:lnSpc>
          <a:spcPct val="85000"/>
        </a:lnSpc>
        <a:spcBef>
          <a:spcPts val="0"/>
        </a:spcBef>
        <a:spcAft>
          <a:spcPts val="0"/>
        </a:spcAft>
        <a:defRPr sz="4800">
          <a:solidFill>
            <a:schemeClr val="tx1"/>
          </a:solidFill>
          <a:latin typeface="Calibri"/>
        </a:defRPr>
      </a:lvl6pPr>
      <a:lvl7pPr marL="914400" algn="ctr">
        <a:lnSpc>
          <a:spcPct val="85000"/>
        </a:lnSpc>
        <a:spcBef>
          <a:spcPts val="0"/>
        </a:spcBef>
        <a:spcAft>
          <a:spcPts val="0"/>
        </a:spcAft>
        <a:defRPr sz="4800">
          <a:solidFill>
            <a:schemeClr val="tx1"/>
          </a:solidFill>
          <a:latin typeface="Calibri"/>
        </a:defRPr>
      </a:lvl7pPr>
      <a:lvl8pPr marL="1371600" algn="ctr">
        <a:lnSpc>
          <a:spcPct val="85000"/>
        </a:lnSpc>
        <a:spcBef>
          <a:spcPts val="0"/>
        </a:spcBef>
        <a:spcAft>
          <a:spcPts val="0"/>
        </a:spcAft>
        <a:defRPr sz="4800">
          <a:solidFill>
            <a:schemeClr val="tx1"/>
          </a:solidFill>
          <a:latin typeface="Calibri"/>
        </a:defRPr>
      </a:lvl8pPr>
      <a:lvl9pPr marL="1828800" algn="ctr">
        <a:lnSpc>
          <a:spcPct val="85000"/>
        </a:lnSpc>
        <a:spcBef>
          <a:spcPts val="0"/>
        </a:spcBef>
        <a:spcAft>
          <a:spcPts val="0"/>
        </a:spcAft>
        <a:defRPr sz="4800">
          <a:solidFill>
            <a:schemeClr val="tx1"/>
          </a:solidFill>
          <a:latin typeface="Calibri"/>
        </a:defRPr>
      </a:lvl9pPr>
    </p:titleStyle>
    <p:bodyStyle>
      <a:lvl1pPr marL="90488" indent="-144000" algn="l">
        <a:lnSpc>
          <a:spcPct val="90000"/>
        </a:lnSpc>
        <a:spcBef>
          <a:spcPts val="1200"/>
        </a:spcBef>
        <a:spcAft>
          <a:spcPts val="200"/>
        </a:spcAft>
        <a:buClr>
          <a:schemeClr val="accent1"/>
        </a:buClr>
        <a:buSzPct val="100000"/>
        <a:buFont typeface="Arial"/>
        <a:buChar char="•"/>
        <a:defRPr sz="2800">
          <a:solidFill>
            <a:schemeClr val="tx1"/>
          </a:solidFill>
          <a:latin typeface="+mn-lt"/>
          <a:ea typeface="+mn-ea"/>
          <a:cs typeface="+mn-cs"/>
        </a:defRPr>
      </a:lvl1pPr>
      <a:lvl2pPr marL="382588" indent="-182563" algn="l">
        <a:lnSpc>
          <a:spcPct val="90000"/>
        </a:lnSpc>
        <a:spcBef>
          <a:spcPts val="200"/>
        </a:spcBef>
        <a:spcAft>
          <a:spcPts val="400"/>
        </a:spcAft>
        <a:buClr>
          <a:schemeClr val="accent1"/>
        </a:buClr>
        <a:buFont typeface="Arial"/>
        <a:buChar char="•"/>
        <a:defRPr sz="2400">
          <a:solidFill>
            <a:schemeClr val="tx1"/>
          </a:solidFill>
          <a:latin typeface="+mn-lt"/>
          <a:ea typeface="+mn-ea"/>
          <a:cs typeface="+mn-cs"/>
        </a:defRPr>
      </a:lvl2pPr>
      <a:lvl3pPr marL="566738" indent="-182563" algn="l">
        <a:lnSpc>
          <a:spcPct val="90000"/>
        </a:lnSpc>
        <a:spcBef>
          <a:spcPts val="200"/>
        </a:spcBef>
        <a:spcAft>
          <a:spcPts val="400"/>
        </a:spcAft>
        <a:buClr>
          <a:schemeClr val="accent1"/>
        </a:buClr>
        <a:buFont typeface="Arial"/>
        <a:buChar char="•"/>
        <a:defRPr>
          <a:solidFill>
            <a:schemeClr val="tx1"/>
          </a:solidFill>
          <a:latin typeface="+mn-lt"/>
          <a:ea typeface="+mn-ea"/>
          <a:cs typeface="+mn-cs"/>
        </a:defRPr>
      </a:lvl3pPr>
      <a:lvl4pPr marL="749300" indent="-182563" algn="l">
        <a:lnSpc>
          <a:spcPct val="90000"/>
        </a:lnSpc>
        <a:spcBef>
          <a:spcPts val="200"/>
        </a:spcBef>
        <a:spcAft>
          <a:spcPts val="400"/>
        </a:spcAft>
        <a:buClr>
          <a:schemeClr val="accent1"/>
        </a:buClr>
        <a:buFont typeface="Arial"/>
        <a:buChar char="•"/>
        <a:defRPr>
          <a:solidFill>
            <a:schemeClr val="tx1"/>
          </a:solidFill>
          <a:latin typeface="+mn-lt"/>
          <a:ea typeface="+mn-ea"/>
          <a:cs typeface="+mn-cs"/>
        </a:defRPr>
      </a:lvl4pPr>
      <a:lvl5pPr marL="931863" indent="-182563" algn="l">
        <a:lnSpc>
          <a:spcPct val="90000"/>
        </a:lnSpc>
        <a:spcBef>
          <a:spcPts val="200"/>
        </a:spcBef>
        <a:spcAft>
          <a:spcPts val="400"/>
        </a:spcAft>
        <a:buClr>
          <a:schemeClr val="accent1"/>
        </a:buClr>
        <a:buFont typeface="Arial"/>
        <a:buChar char="•"/>
        <a:defRPr>
          <a:solidFill>
            <a:schemeClr val="tx1"/>
          </a:solidFill>
          <a:latin typeface="+mn-lt"/>
          <a:ea typeface="+mn-ea"/>
          <a:cs typeface="+mn-cs"/>
        </a:defRPr>
      </a:lvl5pPr>
      <a:lvl6pPr marL="1100000" indent="-228600" algn="l" defTabSz="914400">
        <a:lnSpc>
          <a:spcPct val="90000"/>
        </a:lnSpc>
        <a:spcBef>
          <a:spcPts val="200"/>
        </a:spcBef>
        <a:spcAft>
          <a:spcPts val="400"/>
        </a:spcAft>
        <a:buClr>
          <a:schemeClr val="accent1"/>
        </a:buClr>
        <a:buFont typeface="Calibri"/>
        <a:buChar char="◦"/>
        <a:defRPr sz="1400">
          <a:solidFill>
            <a:schemeClr val="tx1">
              <a:lumMod val="75000"/>
              <a:lumOff val="25000"/>
            </a:schemeClr>
          </a:solidFill>
          <a:latin typeface="+mn-lt"/>
          <a:ea typeface="+mn-ea"/>
          <a:cs typeface="+mn-cs"/>
        </a:defRPr>
      </a:lvl6pPr>
      <a:lvl7pPr marL="1300000" indent="-228600" algn="l" defTabSz="914400">
        <a:lnSpc>
          <a:spcPct val="90000"/>
        </a:lnSpc>
        <a:spcBef>
          <a:spcPts val="200"/>
        </a:spcBef>
        <a:spcAft>
          <a:spcPts val="400"/>
        </a:spcAft>
        <a:buClr>
          <a:schemeClr val="accent1"/>
        </a:buClr>
        <a:buFont typeface="Calibri"/>
        <a:buChar char="◦"/>
        <a:defRPr sz="1400">
          <a:solidFill>
            <a:schemeClr val="tx1">
              <a:lumMod val="75000"/>
              <a:lumOff val="25000"/>
            </a:schemeClr>
          </a:solidFill>
          <a:latin typeface="+mn-lt"/>
          <a:ea typeface="+mn-ea"/>
          <a:cs typeface="+mn-cs"/>
        </a:defRPr>
      </a:lvl7pPr>
      <a:lvl8pPr marL="1500000" indent="-228600" algn="l" defTabSz="914400">
        <a:lnSpc>
          <a:spcPct val="90000"/>
        </a:lnSpc>
        <a:spcBef>
          <a:spcPts val="200"/>
        </a:spcBef>
        <a:spcAft>
          <a:spcPts val="400"/>
        </a:spcAft>
        <a:buClr>
          <a:schemeClr val="accent1"/>
        </a:buClr>
        <a:buFont typeface="Calibri"/>
        <a:buChar char="◦"/>
        <a:defRPr sz="1400">
          <a:solidFill>
            <a:schemeClr val="tx1">
              <a:lumMod val="75000"/>
              <a:lumOff val="25000"/>
            </a:schemeClr>
          </a:solidFill>
          <a:latin typeface="+mn-lt"/>
          <a:ea typeface="+mn-ea"/>
          <a:cs typeface="+mn-cs"/>
        </a:defRPr>
      </a:lvl8pPr>
      <a:lvl9pPr marL="1700000" indent="-228600" algn="l" defTabSz="914400">
        <a:lnSpc>
          <a:spcPct val="90000"/>
        </a:lnSpc>
        <a:spcBef>
          <a:spcPts val="200"/>
        </a:spcBef>
        <a:spcAft>
          <a:spcPts val="400"/>
        </a:spcAft>
        <a:buClr>
          <a:schemeClr val="accent1"/>
        </a:buClr>
        <a:buFont typeface="Calibri"/>
        <a:buChar char="◦"/>
        <a:defRPr sz="1400">
          <a:solidFill>
            <a:schemeClr val="tx1">
              <a:lumMod val="75000"/>
              <a:lumOff val="25000"/>
            </a:schemeClr>
          </a:solidFill>
          <a:latin typeface="+mn-lt"/>
          <a:ea typeface="+mn-ea"/>
          <a:cs typeface="+mn-cs"/>
        </a:defRPr>
      </a:lvl9pPr>
    </p:bodyStyle>
    <p:otherStyle>
      <a:defPPr>
        <a:defRPr lang="en-US"/>
      </a:defPPr>
      <a:lvl1pPr marL="0" algn="l" defTabSz="914400">
        <a:defRPr sz="1800">
          <a:solidFill>
            <a:schemeClr val="tx1"/>
          </a:solidFill>
          <a:latin typeface="+mn-lt"/>
          <a:ea typeface="+mn-ea"/>
          <a:cs typeface="+mn-cs"/>
        </a:defRPr>
      </a:lvl1pPr>
      <a:lvl2pPr marL="457200" algn="l" defTabSz="914400">
        <a:defRPr sz="1800">
          <a:solidFill>
            <a:schemeClr val="tx1"/>
          </a:solidFill>
          <a:latin typeface="+mn-lt"/>
          <a:ea typeface="+mn-ea"/>
          <a:cs typeface="+mn-cs"/>
        </a:defRPr>
      </a:lvl2pPr>
      <a:lvl3pPr marL="914400" algn="l" defTabSz="914400">
        <a:defRPr sz="1800">
          <a:solidFill>
            <a:schemeClr val="tx1"/>
          </a:solidFill>
          <a:latin typeface="+mn-lt"/>
          <a:ea typeface="+mn-ea"/>
          <a:cs typeface="+mn-cs"/>
        </a:defRPr>
      </a:lvl3pPr>
      <a:lvl4pPr marL="1371600" algn="l" defTabSz="914400">
        <a:defRPr sz="1800">
          <a:solidFill>
            <a:schemeClr val="tx1"/>
          </a:solidFill>
          <a:latin typeface="+mn-lt"/>
          <a:ea typeface="+mn-ea"/>
          <a:cs typeface="+mn-cs"/>
        </a:defRPr>
      </a:lvl4pPr>
      <a:lvl5pPr marL="1828800" algn="l" defTabSz="914400">
        <a:defRPr sz="1800">
          <a:solidFill>
            <a:schemeClr val="tx1"/>
          </a:solidFill>
          <a:latin typeface="+mn-lt"/>
          <a:ea typeface="+mn-ea"/>
          <a:cs typeface="+mn-cs"/>
        </a:defRPr>
      </a:lvl5pPr>
      <a:lvl6pPr marL="2286000" algn="l" defTabSz="914400">
        <a:defRPr sz="1800">
          <a:solidFill>
            <a:schemeClr val="tx1"/>
          </a:solidFill>
          <a:latin typeface="+mn-lt"/>
          <a:ea typeface="+mn-ea"/>
          <a:cs typeface="+mn-cs"/>
        </a:defRPr>
      </a:lvl6pPr>
      <a:lvl7pPr marL="2743200" algn="l" defTabSz="914400">
        <a:defRPr sz="1800">
          <a:solidFill>
            <a:schemeClr val="tx1"/>
          </a:solidFill>
          <a:latin typeface="+mn-lt"/>
          <a:ea typeface="+mn-ea"/>
          <a:cs typeface="+mn-cs"/>
        </a:defRPr>
      </a:lvl7pPr>
      <a:lvl8pPr marL="3200400" algn="l" defTabSz="914400">
        <a:defRPr sz="1800">
          <a:solidFill>
            <a:schemeClr val="tx1"/>
          </a:solidFill>
          <a:latin typeface="+mn-lt"/>
          <a:ea typeface="+mn-ea"/>
          <a:cs typeface="+mn-cs"/>
        </a:defRPr>
      </a:lvl8pPr>
      <a:lvl9pPr marL="3657600" algn="l" defTabSz="914400">
        <a:defRPr sz="18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5" name="Title 4"/>
          <p:cNvSpPr>
            <a:spLocks noGrp="1"/>
          </p:cNvSpPr>
          <p:nvPr>
            <p:ph type="ctrTitle"/>
          </p:nvPr>
        </p:nvSpPr>
        <p:spPr bwMode="auto"/>
        <p:txBody>
          <a:bodyPr>
            <a:normAutofit/>
          </a:bodyPr>
          <a:lstStyle/>
          <a:p>
            <a:pPr>
              <a:defRPr/>
            </a:pPr>
            <a:r>
              <a:rPr lang="bg-BG"/>
              <a:t>4.1. Защита на устройства</a:t>
            </a:r>
            <a:br>
              <a:rPr lang="bg-BG"/>
            </a:br>
            <a:r>
              <a:rPr lang="bg-BG" sz="3600"/>
              <a:t>БЕЗОПАСТНОСТ – НИВО НАПРЕДНАЛИ</a:t>
            </a:r>
            <a:endParaRPr/>
          </a:p>
        </p:txBody>
      </p:sp>
      <p:sp>
        <p:nvSpPr>
          <p:cNvPr id="6" name="Subtitle 5"/>
          <p:cNvSpPr>
            <a:spLocks noGrp="1"/>
          </p:cNvSpPr>
          <p:nvPr>
            <p:ph type="subTitle" idx="1"/>
          </p:nvPr>
        </p:nvSpPr>
        <p:spPr bwMode="auto"/>
        <p:txBody>
          <a:bodyPr/>
          <a:lstStyle/>
          <a:p>
            <a:pPr>
              <a:defRPr/>
            </a:pPr>
            <a:r>
              <a:rPr lang="bg-BG"/>
              <a:t>МУЛТИМЕДИЙНА ПРЕЗЕНТАЦИЯ</a:t>
            </a:r>
            <a:endParaRPr/>
          </a:p>
        </p:txBody>
      </p:sp>
      <p:sp>
        <p:nvSpPr>
          <p:cNvPr id="4" name="Footer Placeholder 3"/>
          <p:cNvSpPr>
            <a:spLocks noGrp="1"/>
          </p:cNvSpPr>
          <p:nvPr>
            <p:ph type="ftr" sz="quarter" idx="11"/>
          </p:nvPr>
        </p:nvSpPr>
        <p:spPr bwMode="auto"/>
        <p:txBody>
          <a:bodyPr/>
          <a:lstStyle/>
          <a:p>
            <a:pPr>
              <a:defRPr/>
            </a:pPr>
            <a:r>
              <a:rPr lang="ru-RU"/>
              <a:t> Европейска Рамка на дигиталните компетентности с петте области на дигитална компетентност</a:t>
            </a:r>
            <a:br>
              <a:rPr lang="en-GB"/>
            </a:br>
            <a:r>
              <a:rPr lang="ru-RU"/>
              <a:t>и 21 дигитални умения/ компетентности (DigComp 2.1)</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normAutofit/>
          </a:bodyPr>
          <a:lstStyle/>
          <a:p>
            <a:pPr>
              <a:defRPr/>
            </a:pPr>
            <a:r>
              <a:rPr lang="bg-BG"/>
              <a:t>Основни рискове и заплахи</a:t>
            </a:r>
            <a:br>
              <a:rPr lang="bg-BG"/>
            </a:br>
            <a:r>
              <a:rPr lang="bg-BG"/>
              <a:t>ВИДОВЕ ЗЛОВРЕДЕН КОД (СОФТУЕР) - 2</a:t>
            </a:r>
            <a:endParaRPr/>
          </a:p>
        </p:txBody>
      </p:sp>
      <p:sp>
        <p:nvSpPr>
          <p:cNvPr id="3" name="Content Placeholder 2"/>
          <p:cNvSpPr>
            <a:spLocks noGrp="1"/>
          </p:cNvSpPr>
          <p:nvPr>
            <p:ph idx="1"/>
          </p:nvPr>
        </p:nvSpPr>
        <p:spPr bwMode="auto">
          <a:xfrm>
            <a:off x="192947" y="1620838"/>
            <a:ext cx="11325138" cy="4679950"/>
          </a:xfrm>
        </p:spPr>
        <p:txBody>
          <a:bodyPr>
            <a:normAutofit/>
          </a:bodyPr>
          <a:lstStyle/>
          <a:p>
            <a:pPr marL="457200" indent="-457200">
              <a:defRPr/>
            </a:pPr>
            <a:r>
              <a:rPr lang="bg-BG" sz="3200" b="1"/>
              <a:t>Шпионски софтуер</a:t>
            </a:r>
            <a:endParaRPr lang="bg-BG" sz="3200"/>
          </a:p>
          <a:p>
            <a:pPr marL="749300" lvl="1" indent="-457200">
              <a:defRPr/>
            </a:pPr>
            <a:r>
              <a:rPr lang="bg-BG" b="1"/>
              <a:t>Шпионски софтуер - </a:t>
            </a:r>
            <a:r>
              <a:rPr lang="bg-BG" b="1"/>
              <a:t>Спайуер</a:t>
            </a:r>
            <a:r>
              <a:rPr lang="bg-BG" b="1"/>
              <a:t> (</a:t>
            </a:r>
            <a:r>
              <a:rPr lang="bg-BG" b="1"/>
              <a:t>Spyware</a:t>
            </a:r>
            <a:r>
              <a:rPr lang="bg-BG" b="1"/>
              <a:t>): </a:t>
            </a:r>
            <a:r>
              <a:rPr lang="bg-BG"/>
              <a:t>Всяка програма, която събира лична информация от вашия компютър без Ваше разрешение или знание. Тази информация се изпраща на рекламодатели или други в интернет и може да включва пароли и номера на сметки.</a:t>
            </a:r>
            <a:endParaRPr/>
          </a:p>
          <a:p>
            <a:pPr marL="749300" lvl="1" indent="-457200">
              <a:defRPr/>
            </a:pPr>
            <a:r>
              <a:rPr lang="bg-BG" b="1"/>
              <a:t>Бисквитки (</a:t>
            </a:r>
            <a:r>
              <a:rPr lang="bg-BG" b="1"/>
              <a:t>Cookies</a:t>
            </a:r>
            <a:r>
              <a:rPr lang="bg-BG" b="1"/>
              <a:t>): </a:t>
            </a:r>
            <a:r>
              <a:rPr lang="bg-BG"/>
              <a:t>форми на шпионски софтуер, които обаче не винаги са лоши. </a:t>
            </a:r>
            <a:r>
              <a:rPr lang="bg-BG"/>
              <a:t>Те се използват за запис на определена информация при посещение на уебсайтове.</a:t>
            </a:r>
            <a:r>
              <a:rPr lang="bg-BG"/>
              <a:t> Бисквитките могат да бъдат полезни или желани, като позволяват персонализиране и други техники за спестяване на време. Много уебсайтове изискват бисквитките да бъдат активирани, за да позволят на потребителя да се свърже.</a:t>
            </a:r>
            <a:endParaRPr/>
          </a:p>
          <a:p>
            <a:pPr marL="0" indent="0">
              <a:buNone/>
              <a:defRPr/>
            </a:pPr>
            <a:endParaRPr lang="bg-BG"/>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normAutofit/>
          </a:bodyPr>
          <a:lstStyle/>
          <a:p>
            <a:pPr>
              <a:defRPr/>
            </a:pPr>
            <a:r>
              <a:rPr lang="bg-BG"/>
              <a:t>Основни рискове и заплахи</a:t>
            </a:r>
            <a:br>
              <a:rPr lang="bg-BG"/>
            </a:br>
            <a:r>
              <a:rPr lang="bg-BG"/>
              <a:t>ВИДОВЕ ЗЛОВРЕДЕН КОД (СОФТУЕР) - 3</a:t>
            </a:r>
            <a:endParaRPr/>
          </a:p>
        </p:txBody>
      </p:sp>
      <p:sp>
        <p:nvSpPr>
          <p:cNvPr id="3" name="Content Placeholder 2"/>
          <p:cNvSpPr>
            <a:spLocks noGrp="1"/>
          </p:cNvSpPr>
          <p:nvPr>
            <p:ph idx="1"/>
          </p:nvPr>
        </p:nvSpPr>
        <p:spPr bwMode="auto">
          <a:xfrm>
            <a:off x="192947" y="1620838"/>
            <a:ext cx="11325138" cy="4679950"/>
          </a:xfrm>
        </p:spPr>
        <p:txBody>
          <a:bodyPr>
            <a:normAutofit fontScale="92500" lnSpcReduction="10000"/>
          </a:bodyPr>
          <a:lstStyle/>
          <a:p>
            <a:pPr marL="457200" indent="-457200">
              <a:defRPr/>
            </a:pPr>
            <a:r>
              <a:rPr lang="bg-BG" b="1"/>
              <a:t>Рекламен софтуер (</a:t>
            </a:r>
            <a:r>
              <a:rPr lang="bg-BG" b="1"/>
              <a:t>Adware</a:t>
            </a:r>
            <a:r>
              <a:rPr lang="bg-BG" b="1"/>
              <a:t>) - </a:t>
            </a:r>
            <a:r>
              <a:rPr lang="bg-BG"/>
              <a:t>Форма на шпионски софтуер, която се използва за събиране на информация за потребител, въз основа на уебсайтове, които потребителят посещава. След това, тази информация се използва за насочена реклама.</a:t>
            </a:r>
            <a:endParaRPr/>
          </a:p>
          <a:p>
            <a:pPr marL="457200" indent="-457200">
              <a:defRPr/>
            </a:pPr>
            <a:r>
              <a:rPr lang="bg-BG" b="1"/>
              <a:t>Изскачащи прозорци</a:t>
            </a:r>
            <a:endParaRPr lang="bg-BG"/>
          </a:p>
          <a:p>
            <a:pPr marL="476250" lvl="2" indent="0">
              <a:buNone/>
              <a:defRPr/>
            </a:pPr>
            <a:r>
              <a:rPr lang="bg-BG" sz="2800"/>
              <a:t>Изскачащи прозорци са допълнителни рекламни прозорци, които се показват при посещение на уебсайт. За разлика от рекламния софтуер, те не са предназначени да събират информация за потребителя и обикновено се свързват само с посещавания уебсайт.</a:t>
            </a:r>
            <a:endParaRPr/>
          </a:p>
          <a:p>
            <a:pPr marL="749300" lvl="1" indent="-457200">
              <a:defRPr/>
            </a:pPr>
            <a:r>
              <a:rPr lang="bg-BG" sz="2600" b="1"/>
              <a:t>Popups</a:t>
            </a:r>
            <a:r>
              <a:rPr lang="bg-BG" sz="2600" b="1"/>
              <a:t> изскачащи прозорци - </a:t>
            </a:r>
            <a:r>
              <a:rPr lang="bg-BG" sz="2600"/>
              <a:t>които се</a:t>
            </a:r>
            <a:r>
              <a:rPr lang="bg-BG" sz="2600" b="1"/>
              <a:t> </a:t>
            </a:r>
            <a:r>
              <a:rPr lang="bg-BG" sz="2600"/>
              <a:t>отварят пред текущия прозорец на браузъра.</a:t>
            </a:r>
            <a:endParaRPr/>
          </a:p>
          <a:p>
            <a:pPr marL="749300" lvl="1" indent="-457200">
              <a:defRPr/>
            </a:pPr>
            <a:r>
              <a:rPr lang="bg-BG" sz="2600" b="1"/>
              <a:t>Pop-unders</a:t>
            </a:r>
            <a:r>
              <a:rPr lang="bg-BG" sz="2600" b="1"/>
              <a:t> изскачащи прозорци </a:t>
            </a:r>
            <a:r>
              <a:rPr lang="bg-BG" sz="2600"/>
              <a:t>– </a:t>
            </a:r>
            <a:r>
              <a:rPr lang="bg-BG"/>
              <a:t>които </a:t>
            </a:r>
            <a:r>
              <a:rPr lang="bg-BG" sz="2600"/>
              <a:t>се отварят зад текущия прозорец на браузъра.</a:t>
            </a:r>
            <a:endParaRPr/>
          </a:p>
          <a:p>
            <a:pPr marL="0" indent="0">
              <a:buNone/>
              <a:defRPr/>
            </a:pPr>
            <a:endParaRPr lang="bg-BG"/>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normAutofit/>
          </a:bodyPr>
          <a:lstStyle/>
          <a:p>
            <a:pPr>
              <a:defRPr/>
            </a:pPr>
            <a:r>
              <a:rPr lang="bg-BG"/>
              <a:t>Основни рискове и заплахи</a:t>
            </a:r>
            <a:br>
              <a:rPr lang="bg-BG"/>
            </a:br>
            <a:r>
              <a:rPr lang="bg-BG"/>
              <a:t>ВИДОВЕ ЗЛОВРЕДЕН КОД (СОФТУЕР) - 4</a:t>
            </a:r>
            <a:endParaRPr/>
          </a:p>
        </p:txBody>
      </p:sp>
      <p:sp>
        <p:nvSpPr>
          <p:cNvPr id="3" name="Content Placeholder 2"/>
          <p:cNvSpPr>
            <a:spLocks noGrp="1"/>
          </p:cNvSpPr>
          <p:nvPr>
            <p:ph idx="1"/>
          </p:nvPr>
        </p:nvSpPr>
        <p:spPr bwMode="auto">
          <a:xfrm>
            <a:off x="192947" y="1620838"/>
            <a:ext cx="11325138" cy="4679950"/>
          </a:xfrm>
        </p:spPr>
        <p:txBody>
          <a:bodyPr>
            <a:normAutofit/>
          </a:bodyPr>
          <a:lstStyle/>
          <a:p>
            <a:pPr marL="457200" indent="-457200">
              <a:defRPr/>
            </a:pPr>
            <a:r>
              <a:rPr lang="bg-BG" sz="3200" b="1"/>
              <a:t>Ботнет</a:t>
            </a:r>
            <a:r>
              <a:rPr lang="bg-BG" sz="3200" b="1"/>
              <a:t> мрежи и зомбита</a:t>
            </a:r>
            <a:endParaRPr lang="bg-BG" sz="3200"/>
          </a:p>
          <a:p>
            <a:pPr marL="749300" lvl="1" indent="-457200">
              <a:defRPr/>
            </a:pPr>
            <a:r>
              <a:rPr lang="bg-BG" sz="2800" b="1"/>
              <a:t>Зловреден </a:t>
            </a:r>
            <a:r>
              <a:rPr lang="bg-BG" sz="2800" b="1"/>
              <a:t>бот</a:t>
            </a:r>
            <a:r>
              <a:rPr lang="bg-BG" sz="2800"/>
              <a:t> - Зловредният </a:t>
            </a:r>
            <a:r>
              <a:rPr lang="bg-BG" sz="2800"/>
              <a:t>бот</a:t>
            </a:r>
            <a:r>
              <a:rPr lang="bg-BG" sz="2800"/>
              <a:t> софтуер заразява хост обикновено чрез имейл или връзка към уеб страница, като изтегля и инсталира функция за дистанционно управление.</a:t>
            </a:r>
            <a:endParaRPr/>
          </a:p>
          <a:p>
            <a:pPr marL="749300" lvl="1" indent="-457200">
              <a:defRPr/>
            </a:pPr>
            <a:r>
              <a:rPr lang="bg-BG" sz="2800" b="1"/>
              <a:t>Зомбита</a:t>
            </a:r>
            <a:r>
              <a:rPr lang="bg-BG" sz="2800"/>
              <a:t> – Заразените компютри, т.нар. „зомбита”, се свързват със сървъри, управлявани от създателя на </a:t>
            </a:r>
            <a:r>
              <a:rPr lang="bg-BG" sz="2800"/>
              <a:t>ботнета</a:t>
            </a:r>
            <a:r>
              <a:rPr lang="bg-BG" sz="2800"/>
              <a:t>.</a:t>
            </a:r>
            <a:endParaRPr/>
          </a:p>
          <a:p>
            <a:pPr marL="749300" lvl="1" indent="-457200">
              <a:defRPr/>
            </a:pPr>
            <a:r>
              <a:rPr lang="bg-BG" sz="2800" b="1"/>
              <a:t>Ботнет</a:t>
            </a:r>
            <a:r>
              <a:rPr lang="bg-BG" sz="2800" b="1"/>
              <a:t> мрежа</a:t>
            </a:r>
            <a:r>
              <a:rPr lang="bg-BG" sz="2800"/>
              <a:t> – под управлението на злонамереното лице, сървърите действат като команден и контролен център за цяла мрежа от компрометирани устройства, която всъщност се нарича </a:t>
            </a:r>
            <a:r>
              <a:rPr lang="bg-BG" sz="2800"/>
              <a:t>ботнет</a:t>
            </a:r>
            <a:r>
              <a:rPr lang="bg-BG" sz="2800"/>
              <a:t>.</a:t>
            </a:r>
            <a:endParaRPr/>
          </a:p>
          <a:p>
            <a:pPr marL="0" indent="0">
              <a:buNone/>
              <a:defRPr/>
            </a:pPr>
            <a:endParaRPr lang="bg-BG"/>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normAutofit/>
          </a:bodyPr>
          <a:lstStyle/>
          <a:p>
            <a:pPr>
              <a:defRPr/>
            </a:pPr>
            <a:r>
              <a:rPr lang="bg-BG"/>
              <a:t>Основни рискове и заплахи</a:t>
            </a:r>
            <a:br>
              <a:rPr lang="bg-BG"/>
            </a:br>
            <a:r>
              <a:rPr lang="bg-BG"/>
              <a:t>ВИДОВЕ ЗЛОВРЕДЕН КОД (СОФТУЕР) - 5</a:t>
            </a:r>
            <a:endParaRPr/>
          </a:p>
        </p:txBody>
      </p:sp>
      <p:sp>
        <p:nvSpPr>
          <p:cNvPr id="3" name="Content Placeholder 2"/>
          <p:cNvSpPr>
            <a:spLocks noGrp="1"/>
          </p:cNvSpPr>
          <p:nvPr>
            <p:ph idx="1"/>
          </p:nvPr>
        </p:nvSpPr>
        <p:spPr bwMode="auto">
          <a:xfrm>
            <a:off x="192947" y="1620838"/>
            <a:ext cx="11325138" cy="4679950"/>
          </a:xfrm>
        </p:spPr>
        <p:txBody>
          <a:bodyPr>
            <a:normAutofit/>
          </a:bodyPr>
          <a:lstStyle/>
          <a:p>
            <a:pPr marL="457200" indent="-457200">
              <a:defRPr/>
            </a:pPr>
            <a:r>
              <a:rPr lang="bg-BG" b="1"/>
              <a:t>Рансъмуерът</a:t>
            </a:r>
            <a:r>
              <a:rPr lang="bg-BG" b="1"/>
              <a:t> (</a:t>
            </a:r>
            <a:r>
              <a:rPr lang="bg-BG" b="1"/>
              <a:t>Ransomware</a:t>
            </a:r>
            <a:r>
              <a:rPr lang="bg-BG" b="1"/>
              <a:t>) </a:t>
            </a:r>
            <a:r>
              <a:rPr lang="bg-BG"/>
              <a:t>- Злонамерен софтуер предназначен да държи заключена компютърната система или данните, докато не бъде платен откуп. </a:t>
            </a:r>
            <a:r>
              <a:rPr lang="bg-BG"/>
              <a:t>Обикновено се възползва от системни уязвимости и криптира данни, така че жертвата да няма достъп до тях. </a:t>
            </a:r>
            <a:r>
              <a:rPr lang="bg-BG"/>
              <a:t>Често се разпространява чрез </a:t>
            </a:r>
            <a:r>
              <a:rPr lang="bg-BG"/>
              <a:t>фишинг</a:t>
            </a:r>
            <a:r>
              <a:rPr lang="bg-BG"/>
              <a:t> имейли.</a:t>
            </a:r>
            <a:endParaRPr/>
          </a:p>
          <a:p>
            <a:pPr marL="0" indent="0">
              <a:buNone/>
              <a:defRPr/>
            </a:pPr>
            <a:endParaRPr lang="bg-BG"/>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normAutofit/>
          </a:bodyPr>
          <a:lstStyle/>
          <a:p>
            <a:pPr>
              <a:defRPr/>
            </a:pPr>
            <a:r>
              <a:rPr lang="bg-BG"/>
              <a:t>Основни рискове и заплахи</a:t>
            </a:r>
            <a:br>
              <a:rPr lang="bg-BG"/>
            </a:br>
            <a:r>
              <a:rPr lang="bg-BG"/>
              <a:t>ВИДОВЕ ХАКЕРИ</a:t>
            </a:r>
            <a:endParaRPr/>
          </a:p>
        </p:txBody>
      </p:sp>
      <p:sp>
        <p:nvSpPr>
          <p:cNvPr id="3" name="Content Placeholder 2"/>
          <p:cNvSpPr>
            <a:spLocks noGrp="1"/>
          </p:cNvSpPr>
          <p:nvPr>
            <p:ph idx="1"/>
          </p:nvPr>
        </p:nvSpPr>
        <p:spPr bwMode="auto">
          <a:xfrm>
            <a:off x="192947" y="1620838"/>
            <a:ext cx="11325138" cy="4679950"/>
          </a:xfrm>
        </p:spPr>
        <p:txBody>
          <a:bodyPr>
            <a:normAutofit lnSpcReduction="10000"/>
          </a:bodyPr>
          <a:lstStyle/>
          <a:p>
            <a:pPr marL="457200" indent="-457200">
              <a:defRPr/>
            </a:pPr>
            <a:r>
              <a:rPr lang="bg-BG" sz="2600" b="1"/>
              <a:t>Хакер</a:t>
            </a:r>
            <a:r>
              <a:rPr lang="bg-BG" sz="2600"/>
              <a:t> е често срещан термин, който се използва за описание на заплаха и злонамерено лице. Не всички хакерски атаки обаче са неоторизирани и не всички хакери проникват в системите с престъпни цели. В някои случаи, </a:t>
            </a:r>
            <a:r>
              <a:rPr lang="bg-BG" sz="2600"/>
              <a:t>хакерството</a:t>
            </a:r>
            <a:r>
              <a:rPr lang="bg-BG" sz="2600"/>
              <a:t> може да се разгледа като прилагане на компютърни умения, за решаване на конкретен проблем. Нека да разгледаме различните видове хакери и да научим защо някои „</a:t>
            </a:r>
            <a:r>
              <a:rPr lang="bg-BG" sz="2600"/>
              <a:t>хакерства</a:t>
            </a:r>
            <a:r>
              <a:rPr lang="bg-BG" sz="2600"/>
              <a:t>“ всъщност са полезни. Традиционни са следните видове хакери:</a:t>
            </a:r>
            <a:endParaRPr/>
          </a:p>
          <a:p>
            <a:pPr marL="749300" lvl="1" indent="-457200">
              <a:defRPr/>
            </a:pPr>
            <a:r>
              <a:rPr lang="bg-BG" b="1"/>
              <a:t>Хакери с черна шапка</a:t>
            </a:r>
            <a:r>
              <a:rPr lang="bg-BG"/>
              <a:t> - неетични престъпници (</a:t>
            </a:r>
            <a:r>
              <a:rPr lang="bg-BG"/>
              <a:t>киберпрестъпници</a:t>
            </a:r>
            <a:r>
              <a:rPr lang="bg-BG"/>
              <a:t>), които незаконно проникват и/или разбиват системи със злонамерени действия. </a:t>
            </a:r>
            <a:r>
              <a:rPr lang="ru-RU"/>
              <a:t>Те се възползват от всяка уязвимост, като се опитват да я използват често чрез имплантиране на вирус или друг вид злонамерен софтуер, напр. троянски кон или Ransomware атака, с цел изнудване, финансови печалби или пробиване на системи за данни.</a:t>
            </a:r>
            <a:endParaRPr lang="bg-BG"/>
          </a:p>
          <a:p>
            <a:pPr marL="0" indent="0">
              <a:buNone/>
              <a:defRPr/>
            </a:pPr>
            <a:endParaRPr lang="bg-BG"/>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15.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normAutofit/>
          </a:bodyPr>
          <a:lstStyle/>
          <a:p>
            <a:pPr>
              <a:defRPr/>
            </a:pPr>
            <a:r>
              <a:rPr lang="bg-BG"/>
              <a:t>Основни рискове и заплахи</a:t>
            </a:r>
            <a:br>
              <a:rPr lang="bg-BG"/>
            </a:br>
            <a:r>
              <a:rPr lang="bg-BG"/>
              <a:t>ВИДОВЕ ХАКЕРИ - 2</a:t>
            </a:r>
            <a:endParaRPr/>
          </a:p>
        </p:txBody>
      </p:sp>
      <p:sp>
        <p:nvSpPr>
          <p:cNvPr id="3" name="Content Placeholder 2"/>
          <p:cNvSpPr>
            <a:spLocks noGrp="1"/>
          </p:cNvSpPr>
          <p:nvPr>
            <p:ph idx="1"/>
          </p:nvPr>
        </p:nvSpPr>
        <p:spPr bwMode="auto">
          <a:xfrm>
            <a:off x="192947" y="1620838"/>
            <a:ext cx="11325138" cy="4679950"/>
          </a:xfrm>
        </p:spPr>
        <p:txBody>
          <a:bodyPr>
            <a:normAutofit fontScale="92500"/>
          </a:bodyPr>
          <a:lstStyle/>
          <a:p>
            <a:pPr marL="457200" indent="-457200">
              <a:defRPr/>
            </a:pPr>
            <a:r>
              <a:rPr lang="bg-BG" b="1"/>
              <a:t>Хакери с бяла шапка</a:t>
            </a:r>
            <a:r>
              <a:rPr lang="bg-BG"/>
              <a:t> -  това са етичните хакери за сигурност, които откриват и отстраняват уязвимости или други пропуски в сигурността. Те обикновено използват уменията си за проверка на сигурността на системите и цялостното им подобрение. Тези действия са законни и предварително одобрени от отговорните за системата лица и се нарича етично </a:t>
            </a:r>
            <a:r>
              <a:rPr lang="bg-BG"/>
              <a:t>хакерство</a:t>
            </a:r>
            <a:r>
              <a:rPr lang="bg-BG"/>
              <a:t>.</a:t>
            </a:r>
            <a:endParaRPr/>
          </a:p>
          <a:p>
            <a:pPr marL="457200" indent="-457200">
              <a:defRPr/>
            </a:pPr>
            <a:r>
              <a:rPr lang="bg-BG" b="1"/>
              <a:t>Хакери със сива шапка</a:t>
            </a:r>
            <a:r>
              <a:rPr lang="bg-BG"/>
              <a:t> - такива, които могат да нямат престъпно или злонамерено намерение като хакерите с черна шапка, но също така, нямат предварителното знание или съгласие на тези, в чиито системи проникват. Обикновено, когато открият уязвимости, те ги докладват, но е възможно, при разкриването на тази информация, да поискат нещо в замяна или да публикуват своето откритие.</a:t>
            </a:r>
            <a:endParaRPr/>
          </a:p>
          <a:p>
            <a:pPr marL="0" indent="0">
              <a:buNone/>
              <a:defRPr/>
            </a:pPr>
            <a:endParaRPr lang="bg-BG"/>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16.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normAutofit/>
          </a:bodyPr>
          <a:lstStyle/>
          <a:p>
            <a:pPr>
              <a:defRPr/>
            </a:pPr>
            <a:r>
              <a:rPr lang="bg-BG"/>
              <a:t>Основни рискове и заплахи</a:t>
            </a:r>
            <a:br>
              <a:rPr lang="bg-BG"/>
            </a:br>
            <a:r>
              <a:rPr lang="bg-BG"/>
              <a:t>ВИДОВЕ ХАКЕРИ - 3</a:t>
            </a:r>
            <a:endParaRPr/>
          </a:p>
        </p:txBody>
      </p:sp>
      <p:sp>
        <p:nvSpPr>
          <p:cNvPr id="3" name="Content Placeholder 2"/>
          <p:cNvSpPr>
            <a:spLocks noGrp="1"/>
          </p:cNvSpPr>
          <p:nvPr>
            <p:ph idx="1"/>
          </p:nvPr>
        </p:nvSpPr>
        <p:spPr bwMode="auto">
          <a:xfrm>
            <a:off x="192947" y="1620838"/>
            <a:ext cx="11325138" cy="4679950"/>
          </a:xfrm>
        </p:spPr>
        <p:txBody>
          <a:bodyPr>
            <a:normAutofit fontScale="92500" lnSpcReduction="10000"/>
          </a:bodyPr>
          <a:lstStyle/>
          <a:p>
            <a:pPr marL="457200" indent="-457200">
              <a:defRPr/>
            </a:pPr>
            <a:r>
              <a:rPr lang="bg-BG" sz="3000"/>
              <a:t>Други видове хакери:</a:t>
            </a:r>
            <a:endParaRPr/>
          </a:p>
          <a:p>
            <a:pPr marL="749300" lvl="1" indent="-457200">
              <a:defRPr/>
            </a:pPr>
            <a:r>
              <a:rPr lang="bg-BG" sz="2600" b="1"/>
              <a:t>Хакери със зелена шапка</a:t>
            </a:r>
            <a:r>
              <a:rPr lang="bg-BG" sz="2600"/>
              <a:t> - хакерите със зелена шапка обикновено имат липса на опит и/или достатъчно технически умения. За да заобиколят системите за сигурност, те използват </a:t>
            </a:r>
            <a:r>
              <a:rPr lang="bg-BG" sz="2600"/>
              <a:t>фишинг</a:t>
            </a:r>
            <a:r>
              <a:rPr lang="bg-BG" sz="2600"/>
              <a:t> и други техники за социално инженерство.</a:t>
            </a:r>
            <a:endParaRPr/>
          </a:p>
          <a:p>
            <a:pPr marL="749300" lvl="1" indent="-457200">
              <a:defRPr/>
            </a:pPr>
            <a:r>
              <a:rPr lang="bg-BG" sz="2600" b="1"/>
              <a:t>Хакери със синя шапка</a:t>
            </a:r>
            <a:r>
              <a:rPr lang="bg-BG" sz="2600"/>
              <a:t> - хакерите със синя шапка са реално хакери с бели шапки, които са наети специално от организациите, за да се опитат да проникнат в техните системи, с цел подобряване на сигурността им. Напр. това може да стане чрез провеждане на тестове за прониквания.</a:t>
            </a:r>
            <a:endParaRPr/>
          </a:p>
          <a:p>
            <a:pPr marL="749300" lvl="1" indent="-457200">
              <a:defRPr/>
            </a:pPr>
            <a:r>
              <a:rPr lang="bg-BG" sz="2600" b="1"/>
              <a:t>Хакери с червена шапка (Red </a:t>
            </a:r>
            <a:r>
              <a:rPr lang="bg-BG" sz="2600" b="1"/>
              <a:t>Hat</a:t>
            </a:r>
            <a:r>
              <a:rPr lang="bg-BG" sz="2600" b="1"/>
              <a:t> хакери) </a:t>
            </a:r>
            <a:r>
              <a:rPr lang="bg-BG" sz="2600"/>
              <a:t>- известни също като хакери за бдителност, който се водят от желанието си да се борят срещу хакерите с черна шапка. Те проникват в общностите на черните шапки в „тъмната мрежа“ и стартират хакерски атаки срещу техните мрежи и устройства.</a:t>
            </a:r>
            <a:endParaRPr/>
          </a:p>
          <a:p>
            <a:pPr marL="0" indent="0">
              <a:buNone/>
              <a:defRPr/>
            </a:pPr>
            <a:endParaRPr lang="bg-BG"/>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17.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normAutofit/>
          </a:bodyPr>
          <a:lstStyle/>
          <a:p>
            <a:pPr>
              <a:defRPr/>
            </a:pPr>
            <a:r>
              <a:rPr lang="bg-BG"/>
              <a:t>Основни рискове и заплахи</a:t>
            </a:r>
            <a:br>
              <a:rPr lang="bg-BG"/>
            </a:br>
            <a:r>
              <a:rPr lang="bg-BG"/>
              <a:t>АТАКИ ЗА ОТКАЗ НА УСЛУГА</a:t>
            </a:r>
            <a:endParaRPr/>
          </a:p>
        </p:txBody>
      </p:sp>
      <p:sp>
        <p:nvSpPr>
          <p:cNvPr id="3" name="Content Placeholder 2"/>
          <p:cNvSpPr>
            <a:spLocks noGrp="1"/>
          </p:cNvSpPr>
          <p:nvPr>
            <p:ph idx="1"/>
          </p:nvPr>
        </p:nvSpPr>
        <p:spPr bwMode="auto">
          <a:xfrm>
            <a:off x="192947" y="1620838"/>
            <a:ext cx="11325138" cy="4679950"/>
          </a:xfrm>
        </p:spPr>
        <p:txBody>
          <a:bodyPr>
            <a:normAutofit fontScale="92500" lnSpcReduction="10000"/>
          </a:bodyPr>
          <a:lstStyle/>
          <a:p>
            <a:pPr marL="457200" indent="-457200">
              <a:defRPr/>
            </a:pPr>
            <a:r>
              <a:rPr lang="bg-BG" b="1"/>
              <a:t>Отказ от услуга (</a:t>
            </a:r>
            <a:r>
              <a:rPr lang="bg-BG" b="1"/>
              <a:t>DoS</a:t>
            </a:r>
            <a:r>
              <a:rPr lang="bg-BG" b="1"/>
              <a:t>) </a:t>
            </a:r>
            <a:r>
              <a:rPr lang="bg-BG" sz="2400"/>
              <a:t>-  </a:t>
            </a:r>
            <a:r>
              <a:rPr lang="bg-BG" sz="2400"/>
              <a:t>DoS</a:t>
            </a:r>
            <a:r>
              <a:rPr lang="bg-BG" sz="2400"/>
              <a:t> атаките са агресивни атаки срещу отделен компютър или групи от компютри, с намерението да откажат услуги на легитимните потребители.</a:t>
            </a:r>
            <a:endParaRPr/>
          </a:p>
          <a:p>
            <a:pPr marL="476250" lvl="2" indent="0">
              <a:buNone/>
              <a:defRPr/>
            </a:pPr>
            <a:r>
              <a:rPr lang="bg-BG" sz="2400"/>
              <a:t>DoS</a:t>
            </a:r>
            <a:r>
              <a:rPr lang="bg-BG" sz="2400"/>
              <a:t> атаките могат да бъдат насочени към системи на крайни потребители, сървъри, рутери и мрежови връзки. Често атакувани са популярни уеб сървъри като целта е, те да не могат да изпълняват заявки от интернет. </a:t>
            </a:r>
            <a:endParaRPr/>
          </a:p>
          <a:p>
            <a:pPr marL="476250" lvl="2" indent="0">
              <a:buNone/>
              <a:defRPr/>
            </a:pPr>
            <a:r>
              <a:rPr lang="bg-BG" sz="2400"/>
              <a:t>Злонамерените лица обикновено изпращат голямо количество трафик, за да се претовари мрежата, определено устройство или приложение и това да доведе до прекъсване на легитимния трафик или пък да наруши връзката клиент-сървър, за да се спре достъпът до дадена услуга. Атаката още може да бъде проведена и чрез изчерпване на ресурсите или чрез възползване от грешка в софтуера. </a:t>
            </a:r>
            <a:r>
              <a:rPr lang="bg-BG" sz="2400"/>
              <a:t>DoS</a:t>
            </a:r>
            <a:r>
              <a:rPr lang="bg-BG" sz="2400"/>
              <a:t> атаките са сравнително прости и могат да бъдат инициирани от злонамерени лица без голям опит. </a:t>
            </a:r>
            <a:endParaRPr/>
          </a:p>
          <a:p>
            <a:pPr marL="476250" lvl="2" indent="0">
              <a:buNone/>
              <a:defRPr/>
            </a:pPr>
            <a:r>
              <a:rPr lang="bg-BG" sz="2400"/>
              <a:t>Две често срещани </a:t>
            </a:r>
            <a:r>
              <a:rPr lang="bg-BG" sz="2400"/>
              <a:t>DoS</a:t>
            </a:r>
            <a:r>
              <a:rPr lang="bg-BG" sz="2400"/>
              <a:t> атаки са т.нар. SYN (синхронно) наводняване (SYN </a:t>
            </a:r>
            <a:r>
              <a:rPr lang="bg-BG" sz="2400"/>
              <a:t>Flooding</a:t>
            </a:r>
            <a:r>
              <a:rPr lang="bg-BG" sz="2400"/>
              <a:t>) и </a:t>
            </a:r>
            <a:r>
              <a:rPr lang="bg-BG" sz="2400"/>
              <a:t>Пинг</a:t>
            </a:r>
            <a:r>
              <a:rPr lang="bg-BG" sz="2400"/>
              <a:t> на смъртта (</a:t>
            </a:r>
            <a:r>
              <a:rPr lang="bg-BG" sz="2400"/>
              <a:t>Ping</a:t>
            </a:r>
            <a:r>
              <a:rPr lang="bg-BG" sz="2400"/>
              <a:t> </a:t>
            </a:r>
            <a:r>
              <a:rPr lang="bg-BG" sz="2400"/>
              <a:t>of</a:t>
            </a:r>
            <a:r>
              <a:rPr lang="bg-BG" sz="2400"/>
              <a:t> </a:t>
            </a:r>
            <a:r>
              <a:rPr lang="bg-BG" sz="2400"/>
              <a:t>Death</a:t>
            </a:r>
            <a:r>
              <a:rPr lang="bg-BG" sz="2400"/>
              <a:t>).</a:t>
            </a:r>
            <a:endParaRPr/>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18.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normAutofit/>
          </a:bodyPr>
          <a:lstStyle/>
          <a:p>
            <a:pPr>
              <a:defRPr/>
            </a:pPr>
            <a:r>
              <a:rPr lang="bg-BG"/>
              <a:t>Основни рискове и заплахи</a:t>
            </a:r>
            <a:br>
              <a:rPr lang="bg-BG"/>
            </a:br>
            <a:r>
              <a:rPr lang="bg-BG"/>
              <a:t>АТАКИ ЗА ОТКАЗ НА УСЛУГА - 2</a:t>
            </a:r>
            <a:endParaRPr/>
          </a:p>
        </p:txBody>
      </p:sp>
      <p:sp>
        <p:nvSpPr>
          <p:cNvPr id="3" name="Content Placeholder 2"/>
          <p:cNvSpPr>
            <a:spLocks noGrp="1"/>
          </p:cNvSpPr>
          <p:nvPr>
            <p:ph idx="1"/>
          </p:nvPr>
        </p:nvSpPr>
        <p:spPr bwMode="auto">
          <a:xfrm>
            <a:off x="192947" y="1620838"/>
            <a:ext cx="11325138" cy="4679950"/>
          </a:xfrm>
        </p:spPr>
        <p:txBody>
          <a:bodyPr>
            <a:normAutofit/>
          </a:bodyPr>
          <a:lstStyle/>
          <a:p>
            <a:pPr marL="457200" indent="-457200">
              <a:defRPr/>
            </a:pPr>
            <a:r>
              <a:rPr lang="bg-BG" b="1"/>
              <a:t>SYN (синхронно) наводняване</a:t>
            </a:r>
            <a:r>
              <a:rPr lang="bg-BG"/>
              <a:t>:</a:t>
            </a:r>
            <a:endParaRPr/>
          </a:p>
          <a:p>
            <a:pPr marL="476250" lvl="2" indent="0">
              <a:buNone/>
              <a:defRPr/>
            </a:pPr>
            <a:r>
              <a:rPr lang="bg-BG" sz="2800"/>
              <a:t>Поток от пакети с невалидни IP адреси на изпращача, се изпращат до сървър, който установява клиентска връзка. Сървърът, опитвайки се да отговори на тези фалшиви заявки, не може да отговори на легитимните си заявки.</a:t>
            </a:r>
            <a:endParaRPr/>
          </a:p>
          <a:p>
            <a:pPr marL="457200" indent="-457200">
              <a:defRPr/>
            </a:pPr>
            <a:r>
              <a:rPr lang="bg-BG" b="1"/>
              <a:t>Пинг</a:t>
            </a:r>
            <a:r>
              <a:rPr lang="bg-BG" b="1"/>
              <a:t> на смъртта:</a:t>
            </a:r>
            <a:endParaRPr/>
          </a:p>
          <a:p>
            <a:pPr marL="476250" lvl="2" indent="0">
              <a:buNone/>
              <a:defRPr/>
            </a:pPr>
            <a:r>
              <a:rPr lang="bg-BG" sz="2800"/>
              <a:t>Към устройство се изпраща пакет, който е по-голям по размер от максималния разрешен от IP (65 535 байта), което може да доведе до срив на получаващата система.</a:t>
            </a:r>
            <a:endParaRPr/>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19.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normAutofit/>
          </a:bodyPr>
          <a:lstStyle/>
          <a:p>
            <a:pPr>
              <a:defRPr/>
            </a:pPr>
            <a:r>
              <a:rPr lang="bg-BG"/>
              <a:t>Основни рискове и заплахи</a:t>
            </a:r>
            <a:br>
              <a:rPr lang="bg-BG"/>
            </a:br>
            <a:r>
              <a:rPr lang="bg-BG"/>
              <a:t>АТАКИ ЗА ОТКАЗ НА УСЛУГА - 3</a:t>
            </a:r>
            <a:endParaRPr/>
          </a:p>
        </p:txBody>
      </p:sp>
      <p:sp>
        <p:nvSpPr>
          <p:cNvPr id="3" name="Content Placeholder 2"/>
          <p:cNvSpPr>
            <a:spLocks noGrp="1"/>
          </p:cNvSpPr>
          <p:nvPr>
            <p:ph idx="1"/>
          </p:nvPr>
        </p:nvSpPr>
        <p:spPr bwMode="auto">
          <a:xfrm>
            <a:off x="192947" y="1620838"/>
            <a:ext cx="11325138" cy="4679950"/>
          </a:xfrm>
        </p:spPr>
        <p:txBody>
          <a:bodyPr>
            <a:normAutofit lnSpcReduction="10000"/>
          </a:bodyPr>
          <a:lstStyle/>
          <a:p>
            <a:pPr marL="457200" indent="-457200">
              <a:defRPr/>
            </a:pPr>
            <a:r>
              <a:rPr lang="bg-BG" sz="2400" b="1"/>
              <a:t>Разпределена атака отказ от услуга (</a:t>
            </a:r>
            <a:r>
              <a:rPr lang="bg-BG" sz="2400" b="1"/>
              <a:t>DDoS</a:t>
            </a:r>
            <a:r>
              <a:rPr lang="bg-BG" sz="2400" b="1"/>
              <a:t>)</a:t>
            </a:r>
            <a:r>
              <a:rPr lang="bg-BG" sz="2400"/>
              <a:t> – подобна, но по-сложна форма на </a:t>
            </a:r>
            <a:r>
              <a:rPr lang="bg-BG" sz="2400"/>
              <a:t>DoS</a:t>
            </a:r>
            <a:r>
              <a:rPr lang="bg-BG" sz="2400"/>
              <a:t> атака, която се провежда едновременно от множество координирани източници (стотици или хиляди точки) към определено устройство-цел, към което се изпращат безполезни данни, с цел изчерпване на ресурсите. В повечето случаи, точките, от които се извършва атаката, са нищо не подозиращи компютри/устройства, които преди това са били заразени от </a:t>
            </a:r>
            <a:r>
              <a:rPr lang="bg-BG" sz="2400"/>
              <a:t>DDoS</a:t>
            </a:r>
            <a:r>
              <a:rPr lang="bg-BG" sz="2400"/>
              <a:t> кода. Тази група от заразени компютри често се нарича </a:t>
            </a:r>
            <a:r>
              <a:rPr lang="bg-BG" sz="2400"/>
              <a:t>ботнет</a:t>
            </a:r>
            <a:r>
              <a:rPr lang="bg-BG" sz="2400"/>
              <a:t> и атакува целевия сайт/устройство, при извикване от страна на злонамереното лице.</a:t>
            </a:r>
            <a:endParaRPr/>
          </a:p>
          <a:p>
            <a:pPr marL="457200" indent="-457200">
              <a:defRPr/>
            </a:pPr>
            <a:r>
              <a:rPr lang="bg-BG" sz="2400" b="1"/>
              <a:t>Груба сила (</a:t>
            </a:r>
            <a:r>
              <a:rPr lang="bg-BG" sz="2400" b="1"/>
              <a:t>Brute</a:t>
            </a:r>
            <a:r>
              <a:rPr lang="bg-BG" sz="2400" b="1"/>
              <a:t> </a:t>
            </a:r>
            <a:r>
              <a:rPr lang="bg-BG" sz="2400" b="1"/>
              <a:t>force</a:t>
            </a:r>
            <a:r>
              <a:rPr lang="bg-BG" sz="2400" b="1"/>
              <a:t>) </a:t>
            </a:r>
            <a:r>
              <a:rPr lang="bg-BG" sz="2400"/>
              <a:t>– тази атака може да доведе до отказ на услуги. Нападателят опитва голям брой възможни пароли в бърза последователност, за да получи достъп или да разбие код, което може да причини отказ на услуга поради прекомерен трафик към определен ресурс или чрез заключване на потребителски акаунти.</a:t>
            </a:r>
            <a:endParaRPr/>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30" name="Title 29"/>
          <p:cNvSpPr>
            <a:spLocks noGrp="1"/>
          </p:cNvSpPr>
          <p:nvPr>
            <p:ph type="title"/>
          </p:nvPr>
        </p:nvSpPr>
        <p:spPr bwMode="auto"/>
        <p:txBody>
          <a:bodyPr/>
          <a:lstStyle/>
          <a:p>
            <a:pPr>
              <a:spcAft>
                <a:spcPts val="0"/>
              </a:spcAft>
              <a:defRPr/>
            </a:pPr>
            <a:r>
              <a:rPr lang="bg-BG">
                <a:solidFill>
                  <a:schemeClr val="tx1">
                    <a:lumMod val="85000"/>
                    <a:lumOff val="15000"/>
                  </a:schemeClr>
                </a:solidFill>
              </a:rPr>
              <a:t>Съдържание</a:t>
            </a:r>
            <a:endParaRPr/>
          </a:p>
        </p:txBody>
      </p:sp>
      <p:sp>
        <p:nvSpPr>
          <p:cNvPr id="10" name="Footer Placeholder 9"/>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5" name="Content Placeholder 4"/>
          <p:cNvSpPr>
            <a:spLocks noGrp="1"/>
          </p:cNvSpPr>
          <p:nvPr>
            <p:ph idx="1"/>
          </p:nvPr>
        </p:nvSpPr>
        <p:spPr bwMode="auto"/>
        <p:txBody>
          <a:bodyPr/>
          <a:lstStyle/>
          <a:p>
            <a:pPr marL="0" indent="0">
              <a:buNone/>
              <a:defRPr/>
            </a:pPr>
            <a:r>
              <a:rPr lang="bg-BG" sz="3200"/>
              <a:t>В тази тема ще научите:</a:t>
            </a:r>
            <a:endParaRPr/>
          </a:p>
          <a:p>
            <a:pPr marL="457200" indent="-457200">
              <a:defRPr/>
            </a:pPr>
            <a:r>
              <a:rPr lang="bg-BG" sz="3200"/>
              <a:t>Основни рискове и заплахи за дигиталните устройства и програми. </a:t>
            </a:r>
            <a:endParaRPr/>
          </a:p>
          <a:p>
            <a:pPr marL="457200" indent="-457200">
              <a:defRPr/>
            </a:pPr>
            <a:r>
              <a:rPr lang="bg-BG" sz="3200"/>
              <a:t>Мерки за сигурност и безопасност.</a:t>
            </a:r>
            <a:endParaRPr/>
          </a:p>
          <a:p>
            <a:pPr marL="457200" indent="-457200">
              <a:defRPr/>
            </a:pPr>
            <a:r>
              <a:rPr lang="bg-BG" sz="3200"/>
              <a:t>Методи за защита на устройства и програми.</a:t>
            </a:r>
            <a:endParaRPr/>
          </a:p>
          <a:p>
            <a:pPr marL="457200" indent="-457200">
              <a:defRPr/>
            </a:pPr>
            <a:r>
              <a:rPr lang="bg-BG" sz="3200"/>
              <a:t>Защита на личната информация и надеждност.</a:t>
            </a:r>
            <a:endParaRPr lang="bg-BG"/>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20.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normAutofit/>
          </a:bodyPr>
          <a:lstStyle/>
          <a:p>
            <a:pPr>
              <a:defRPr/>
            </a:pPr>
            <a:r>
              <a:rPr lang="bg-BG"/>
              <a:t>Основни рискове и заплахи</a:t>
            </a:r>
            <a:br>
              <a:rPr lang="bg-BG"/>
            </a:br>
            <a:r>
              <a:rPr lang="bg-BG"/>
              <a:t>РАЗУЗНАВАТЕЛНИ АТАКИ</a:t>
            </a:r>
            <a:endParaRPr/>
          </a:p>
        </p:txBody>
      </p:sp>
      <p:sp>
        <p:nvSpPr>
          <p:cNvPr id="3" name="Content Placeholder 2"/>
          <p:cNvSpPr>
            <a:spLocks noGrp="1"/>
          </p:cNvSpPr>
          <p:nvPr>
            <p:ph idx="1"/>
          </p:nvPr>
        </p:nvSpPr>
        <p:spPr bwMode="auto">
          <a:xfrm>
            <a:off x="192947" y="1620838"/>
            <a:ext cx="11325138" cy="4679950"/>
          </a:xfrm>
        </p:spPr>
        <p:txBody>
          <a:bodyPr>
            <a:normAutofit/>
          </a:bodyPr>
          <a:lstStyle/>
          <a:p>
            <a:pPr marL="457200" indent="-457200">
              <a:defRPr/>
            </a:pPr>
            <a:r>
              <a:rPr lang="bg-BG"/>
              <a:t>Разузнавателните атаки са съсредоточени около прослушването, шпиониране и събирането на информация за дадена система или мрежовия трафик (потока от данни). Примери са:</a:t>
            </a:r>
            <a:endParaRPr/>
          </a:p>
          <a:p>
            <a:pPr marL="749300" lvl="1" indent="-457200">
              <a:defRPr/>
            </a:pPr>
            <a:r>
              <a:rPr lang="bg-BG" b="1"/>
              <a:t>Снифинг</a:t>
            </a:r>
            <a:r>
              <a:rPr lang="bg-BG" b="1"/>
              <a:t> на пакети (</a:t>
            </a:r>
            <a:r>
              <a:rPr lang="bg-BG" b="1"/>
              <a:t>packet</a:t>
            </a:r>
            <a:r>
              <a:rPr lang="bg-BG" b="1"/>
              <a:t> </a:t>
            </a:r>
            <a:r>
              <a:rPr lang="bg-BG" b="1"/>
              <a:t>sniffing</a:t>
            </a:r>
            <a:r>
              <a:rPr lang="bg-BG" b="1"/>
              <a:t>) </a:t>
            </a:r>
            <a:r>
              <a:rPr lang="bg-BG"/>
              <a:t>– това е </a:t>
            </a:r>
            <a:r>
              <a:rPr lang="bg-BG"/>
              <a:t>кибератака</a:t>
            </a:r>
            <a:r>
              <a:rPr lang="bg-BG"/>
              <a:t>, при която се извършва злоупотреба с данни, преминаващи през мрежа под формата на пакети, т.нар. подслушване на пакети. Подслушвана информация е например: не криптирана имейл комуникация и пароли, финансова информация и друга чувствителна такава. </a:t>
            </a:r>
            <a:r>
              <a:rPr lang="ru-RU"/>
              <a:t>Чрез тази атака, с подходящи инструменти за подслушване, могат да се отвлекат пакети и в тях да се инжектира зловреден код, който след това да се изпълни при достигане на целевото устройство.</a:t>
            </a:r>
            <a:endParaRPr lang="bg-BG" sz="2000"/>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21.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normAutofit/>
          </a:bodyPr>
          <a:lstStyle/>
          <a:p>
            <a:pPr>
              <a:defRPr/>
            </a:pPr>
            <a:r>
              <a:rPr lang="bg-BG"/>
              <a:t>Основни рискове и заплахи</a:t>
            </a:r>
            <a:br>
              <a:rPr lang="bg-BG"/>
            </a:br>
            <a:r>
              <a:rPr lang="bg-BG"/>
              <a:t>РАЗУЗНАВАТЕЛНИ АТАКИ – 2</a:t>
            </a:r>
            <a:endParaRPr/>
          </a:p>
        </p:txBody>
      </p:sp>
      <p:sp>
        <p:nvSpPr>
          <p:cNvPr id="3" name="Content Placeholder 2"/>
          <p:cNvSpPr>
            <a:spLocks noGrp="1"/>
          </p:cNvSpPr>
          <p:nvPr>
            <p:ph idx="1"/>
          </p:nvPr>
        </p:nvSpPr>
        <p:spPr bwMode="auto">
          <a:xfrm>
            <a:off x="192947" y="1620838"/>
            <a:ext cx="11325138" cy="4679950"/>
          </a:xfrm>
        </p:spPr>
        <p:txBody>
          <a:bodyPr>
            <a:normAutofit fontScale="85000" lnSpcReduction="20000"/>
          </a:bodyPr>
          <a:lstStyle/>
          <a:p>
            <a:pPr marL="457200" indent="-457200">
              <a:defRPr/>
            </a:pPr>
            <a:r>
              <a:rPr lang="bg-BG" b="1"/>
              <a:t>Ping</a:t>
            </a:r>
            <a:r>
              <a:rPr lang="bg-BG" b="1"/>
              <a:t> </a:t>
            </a:r>
            <a:r>
              <a:rPr lang="bg-BG" b="1"/>
              <a:t>sweeps</a:t>
            </a:r>
            <a:r>
              <a:rPr lang="bg-BG" b="1"/>
              <a:t> (ICMP </a:t>
            </a:r>
            <a:r>
              <a:rPr lang="bg-BG" b="1"/>
              <a:t>sweep</a:t>
            </a:r>
            <a:r>
              <a:rPr lang="bg-BG" b="1"/>
              <a:t>) </a:t>
            </a:r>
            <a:r>
              <a:rPr lang="bg-BG"/>
              <a:t>– това е основна техника, чрез която се изпращат ICMP ехо заявки към много хостове (до определен набор от IP адреси) и когато някой от тези хостове върнат ехо отговор на заявката, се разбира кой е активен. Въпреки, че тази техника се използва от злонамерени лица, тя е полезна при одитиране на мрежата и откриване на не легитимни устройства.</a:t>
            </a:r>
            <a:endParaRPr/>
          </a:p>
          <a:p>
            <a:pPr marL="457200" indent="-457200">
              <a:defRPr/>
            </a:pPr>
            <a:r>
              <a:rPr lang="bg-BG" b="1"/>
              <a:t>Сканиране на портове (</a:t>
            </a:r>
            <a:r>
              <a:rPr lang="bg-BG" b="1"/>
              <a:t>Port</a:t>
            </a:r>
            <a:r>
              <a:rPr lang="bg-BG" b="1"/>
              <a:t> </a:t>
            </a:r>
            <a:r>
              <a:rPr lang="bg-BG" b="1"/>
              <a:t>scanning</a:t>
            </a:r>
            <a:r>
              <a:rPr lang="bg-BG" b="1"/>
              <a:t>) </a:t>
            </a:r>
            <a:r>
              <a:rPr lang="bg-BG"/>
              <a:t>– това е техника, която се използва за откриване на „отворени врати“ или слаби места в мрежата. Разликата с </a:t>
            </a:r>
            <a:r>
              <a:rPr lang="bg-BG"/>
              <a:t>ping</a:t>
            </a:r>
            <a:r>
              <a:rPr lang="bg-BG"/>
              <a:t> </a:t>
            </a:r>
            <a:r>
              <a:rPr lang="bg-BG"/>
              <a:t>sweep</a:t>
            </a:r>
            <a:r>
              <a:rPr lang="bg-BG"/>
              <a:t> е, че тук се сканират един по един всички TCP/UDP портове, за да се открият тези, които са отворени. </a:t>
            </a:r>
            <a:r>
              <a:rPr lang="bg-BG"/>
              <a:t>Когато отворените портове отговарят, това означава, че те „слушат“, т.е. използва се съответната услуга, разпозната чрез определения й порт. </a:t>
            </a:r>
            <a:r>
              <a:rPr lang="bg-BG"/>
              <a:t>Злонамерените лица обикновено търсят определени услуги и достигайки до необходимата информация,  подготвят подходящи </a:t>
            </a:r>
            <a:r>
              <a:rPr lang="bg-BG"/>
              <a:t>експлойти</a:t>
            </a:r>
            <a:r>
              <a:rPr lang="bg-BG"/>
              <a:t>, които да им осигурят допълнителни възможности в съответната мрежа.</a:t>
            </a:r>
            <a:endParaRPr/>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22.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normAutofit/>
          </a:bodyPr>
          <a:lstStyle/>
          <a:p>
            <a:pPr>
              <a:defRPr/>
            </a:pPr>
            <a:r>
              <a:rPr lang="bg-BG"/>
              <a:t>Основни рискове и заплахи</a:t>
            </a:r>
            <a:br>
              <a:rPr lang="bg-BG"/>
            </a:br>
            <a:r>
              <a:rPr lang="bg-BG"/>
              <a:t>РАЗУЗНАВАТЕЛНИ АТАКИ – 3</a:t>
            </a:r>
            <a:endParaRPr/>
          </a:p>
        </p:txBody>
      </p:sp>
      <p:sp>
        <p:nvSpPr>
          <p:cNvPr id="3" name="Content Placeholder 2"/>
          <p:cNvSpPr>
            <a:spLocks noGrp="1"/>
          </p:cNvSpPr>
          <p:nvPr>
            <p:ph idx="1"/>
          </p:nvPr>
        </p:nvSpPr>
        <p:spPr bwMode="auto">
          <a:xfrm>
            <a:off x="192947" y="1620838"/>
            <a:ext cx="11325138" cy="4679950"/>
          </a:xfrm>
        </p:spPr>
        <p:txBody>
          <a:bodyPr>
            <a:normAutofit fontScale="92500" lnSpcReduction="10000"/>
          </a:bodyPr>
          <a:lstStyle/>
          <a:p>
            <a:pPr marL="457200" indent="-457200">
              <a:defRPr/>
            </a:pPr>
            <a:r>
              <a:rPr lang="bg-BG" b="1"/>
              <a:t>Информационни заявки от интернет (</a:t>
            </a:r>
            <a:r>
              <a:rPr lang="bg-BG" b="1"/>
              <a:t>internet</a:t>
            </a:r>
            <a:r>
              <a:rPr lang="bg-BG" b="1"/>
              <a:t> </a:t>
            </a:r>
            <a:r>
              <a:rPr lang="bg-BG" b="1"/>
              <a:t>information</a:t>
            </a:r>
            <a:r>
              <a:rPr lang="bg-BG" b="1"/>
              <a:t> </a:t>
            </a:r>
            <a:r>
              <a:rPr lang="bg-BG" b="1"/>
              <a:t>queries</a:t>
            </a:r>
            <a:r>
              <a:rPr lang="bg-BG" b="1"/>
              <a:t>) </a:t>
            </a:r>
            <a:r>
              <a:rPr lang="bg-BG"/>
              <a:t>– с тези заявки би могло да се получи значително количество информация за организацията. Две такива заявки са „DNS търсене“ и „</a:t>
            </a:r>
            <a:r>
              <a:rPr lang="bg-BG"/>
              <a:t>whois</a:t>
            </a:r>
            <a:r>
              <a:rPr lang="bg-BG"/>
              <a:t> заявка“.</a:t>
            </a:r>
            <a:endParaRPr lang="bg-BG" sz="2400"/>
          </a:p>
          <a:p>
            <a:pPr lvl="3">
              <a:defRPr/>
            </a:pPr>
            <a:r>
              <a:rPr lang="bg-BG" sz="2600" b="1"/>
              <a:t>DNS търсене </a:t>
            </a:r>
            <a:r>
              <a:rPr lang="bg-BG" sz="2600"/>
              <a:t>- DNS услугата е свързана с поддържането на записи от съответствия между IP адреси и имена на хостове. Тази информацията е лесно достъпна и лесна за намиране. С командата </a:t>
            </a:r>
            <a:r>
              <a:rPr lang="bg-BG" sz="2600"/>
              <a:t>nslookup</a:t>
            </a:r>
            <a:r>
              <a:rPr lang="bg-BG" sz="2600"/>
              <a:t> може да се предостави информация за конкретен IP адрес или домейн име.</a:t>
            </a:r>
            <a:endParaRPr lang="bg-BG" sz="1900"/>
          </a:p>
          <a:p>
            <a:pPr lvl="3">
              <a:defRPr/>
            </a:pPr>
            <a:r>
              <a:rPr lang="bg-BG" sz="2600" b="1"/>
              <a:t>Whois</a:t>
            </a:r>
            <a:r>
              <a:rPr lang="bg-BG" sz="2600" b="1"/>
              <a:t> заявка </a:t>
            </a:r>
            <a:r>
              <a:rPr lang="bg-BG" sz="2600"/>
              <a:t>– предоставя информация за име, идентификация, адрес, присвоено публично IP адресно пространство, публично име, адрес на сървър, име за технически контакт, телефонен номер и т.н.</a:t>
            </a:r>
            <a:endParaRPr lang="bg-BG" sz="1900"/>
          </a:p>
          <a:p>
            <a:pPr marL="0" indent="0">
              <a:buNone/>
              <a:defRPr/>
            </a:pPr>
            <a:r>
              <a:rPr lang="bg-BG"/>
              <a:t>В помощ на разузнавателните атаки, могат още да се използват също </a:t>
            </a:r>
            <a:r>
              <a:rPr lang="bg-BG"/>
              <a:t>фишинг</a:t>
            </a:r>
            <a:r>
              <a:rPr lang="bg-BG"/>
              <a:t> и други форми на социално инженерство.</a:t>
            </a:r>
            <a:endParaRPr lang="bg-BG" sz="2400"/>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23.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normAutofit/>
          </a:bodyPr>
          <a:lstStyle/>
          <a:p>
            <a:pPr>
              <a:defRPr/>
            </a:pPr>
            <a:r>
              <a:rPr lang="bg-BG"/>
              <a:t>Основни рискове и заплахи</a:t>
            </a:r>
            <a:br>
              <a:rPr lang="bg-BG"/>
            </a:br>
            <a:r>
              <a:rPr lang="bg-BG"/>
              <a:t>АТАКИ ЗА ДОСТЪП</a:t>
            </a:r>
            <a:endParaRPr/>
          </a:p>
        </p:txBody>
      </p:sp>
      <p:sp>
        <p:nvSpPr>
          <p:cNvPr id="3" name="Content Placeholder 2"/>
          <p:cNvSpPr>
            <a:spLocks noGrp="1"/>
          </p:cNvSpPr>
          <p:nvPr>
            <p:ph idx="1"/>
          </p:nvPr>
        </p:nvSpPr>
        <p:spPr bwMode="auto">
          <a:xfrm>
            <a:off x="192947" y="1620838"/>
            <a:ext cx="11325138" cy="4679950"/>
          </a:xfrm>
        </p:spPr>
        <p:txBody>
          <a:bodyPr>
            <a:normAutofit fontScale="92500" lnSpcReduction="20000"/>
          </a:bodyPr>
          <a:lstStyle/>
          <a:p>
            <a:pPr marL="0" indent="0">
              <a:buNone/>
              <a:defRPr/>
            </a:pPr>
            <a:r>
              <a:rPr lang="bg-BG" sz="3200"/>
              <a:t>Атаките за достъп изискват възможности за проникване в системата/ устройствата, което може да бъде чрез :</a:t>
            </a:r>
            <a:endParaRPr/>
          </a:p>
          <a:p>
            <a:pPr marL="342900" indent="-342900">
              <a:defRPr/>
            </a:pPr>
            <a:r>
              <a:rPr lang="bg-BG" sz="3200"/>
              <a:t>Използване на идентификационните данни на даден потребител и съответните му привилегии</a:t>
            </a:r>
            <a:endParaRPr/>
          </a:p>
          <a:p>
            <a:pPr marL="635000" lvl="1" indent="-342900">
              <a:buFont typeface="Wingdings"/>
              <a:buChar char="§"/>
              <a:defRPr/>
            </a:pPr>
            <a:r>
              <a:rPr lang="bg-BG"/>
              <a:t>Често от интернет се използват атака с група сила или атаки с речник, които обаче генерират определен трафик и са лесно забележими. </a:t>
            </a:r>
            <a:r>
              <a:rPr lang="bg-BG"/>
              <a:t>З</a:t>
            </a:r>
            <a:r>
              <a:rPr lang="bg-BG"/>
              <a:t>атова</a:t>
            </a:r>
            <a:r>
              <a:rPr lang="bg-BG"/>
              <a:t> преди да ги използват, атакуващите правят добро разузнаване за мрежата. </a:t>
            </a:r>
            <a:endParaRPr/>
          </a:p>
          <a:p>
            <a:pPr marL="635000" lvl="1" indent="-342900">
              <a:buFont typeface="Wingdings"/>
              <a:buChar char="§"/>
              <a:defRPr/>
            </a:pPr>
            <a:r>
              <a:rPr lang="bg-BG"/>
              <a:t>Също, се залага и на пасивната страна на атаката, като чрез атаката Човек в средата (</a:t>
            </a:r>
            <a:r>
              <a:rPr lang="bg-BG"/>
              <a:t>Man-in-the-Middle</a:t>
            </a:r>
            <a:r>
              <a:rPr lang="bg-BG"/>
              <a:t>), се събира повече информация, преди да се е предизвикало прекалено много подозрение. </a:t>
            </a:r>
            <a:endParaRPr/>
          </a:p>
          <a:p>
            <a:pPr marL="342900" indent="-342900">
              <a:defRPr/>
            </a:pPr>
            <a:r>
              <a:rPr lang="bg-BG" sz="3200"/>
              <a:t>Директно включване на външен хардуер в съответната мрежова инфраструктура. </a:t>
            </a:r>
            <a:endParaRPr/>
          </a:p>
          <a:p>
            <a:pPr marL="635000" lvl="1" indent="-342900">
              <a:buFont typeface="Wingdings"/>
              <a:buChar char="§"/>
              <a:defRPr/>
            </a:pPr>
            <a:r>
              <a:rPr lang="bg-BG"/>
              <a:t>За физическия достъп до мрежата, се разчита на социално инженерство, напр. изпращане на </a:t>
            </a:r>
            <a:r>
              <a:rPr lang="bg-BG"/>
              <a:t>фишинг</a:t>
            </a:r>
            <a:r>
              <a:rPr lang="bg-BG"/>
              <a:t> имейли, които да помогнат нападателя да получи достъп.</a:t>
            </a:r>
            <a:endParaRPr/>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24.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normAutofit/>
          </a:bodyPr>
          <a:lstStyle/>
          <a:p>
            <a:pPr>
              <a:defRPr/>
            </a:pPr>
            <a:r>
              <a:rPr lang="bg-BG" sz="3600"/>
              <a:t>МЕРКИ ЗА СИГУРНОСТ И БЕЗОПАСНОСТ </a:t>
            </a:r>
            <a:br>
              <a:rPr lang="bg-BG"/>
            </a:br>
            <a:r>
              <a:rPr lang="bg-BG" cap="small"/>
              <a:t>Практики и процедури за сигурност</a:t>
            </a:r>
            <a:endParaRPr lang="bg-BG"/>
          </a:p>
        </p:txBody>
      </p:sp>
      <p:sp>
        <p:nvSpPr>
          <p:cNvPr id="3" name="Content Placeholder 2"/>
          <p:cNvSpPr>
            <a:spLocks noGrp="1"/>
          </p:cNvSpPr>
          <p:nvPr>
            <p:ph idx="1"/>
          </p:nvPr>
        </p:nvSpPr>
        <p:spPr bwMode="auto">
          <a:xfrm>
            <a:off x="192947" y="1620838"/>
            <a:ext cx="11325138" cy="4679950"/>
          </a:xfrm>
        </p:spPr>
        <p:txBody>
          <a:bodyPr>
            <a:normAutofit fontScale="85000" lnSpcReduction="20000"/>
          </a:bodyPr>
          <a:lstStyle/>
          <a:p>
            <a:pPr marL="457200" indent="-457200">
              <a:defRPr/>
            </a:pPr>
            <a:r>
              <a:rPr lang="bg-BG"/>
              <a:t>Предприемането на защитни мерки може да предотврати загубата на чувствителни или поверителни данни и да защити системите от повреда или компрометиране.</a:t>
            </a:r>
            <a:endParaRPr/>
          </a:p>
          <a:p>
            <a:pPr marL="457200" indent="-457200">
              <a:defRPr/>
            </a:pPr>
            <a:r>
              <a:rPr lang="bg-BG"/>
              <a:t>Потребителското име и паролата са необходими за влизане в компютър/устройство или приложение. Когато знае едното от тях, за злонамереното лице остава само да разбие или открие другото, за да получи достъп.</a:t>
            </a:r>
            <a:endParaRPr/>
          </a:p>
          <a:p>
            <a:pPr marL="457200" indent="-457200">
              <a:defRPr/>
            </a:pPr>
            <a:r>
              <a:rPr lang="bg-BG"/>
              <a:t>За да намалите тези рискове:</a:t>
            </a:r>
            <a:endParaRPr/>
          </a:p>
          <a:p>
            <a:pPr marL="933450" lvl="2" indent="-457200">
              <a:buFont typeface="Wingdings"/>
              <a:buChar char="§"/>
              <a:defRPr/>
            </a:pPr>
            <a:r>
              <a:rPr lang="bg-BG" sz="2800"/>
              <a:t>Важно е да промените потребителското име по подразбиране за акаунти като администратор или гост, тъй като тези потребителски имена по подразбиране са широко известни. Дори силно се препоръчва, акаунтът гост изобщо да не бъде възможност, т.е. да е изключен.</a:t>
            </a:r>
            <a:endParaRPr/>
          </a:p>
          <a:p>
            <a:pPr marL="933450" lvl="2" indent="-457200">
              <a:buFont typeface="Wingdings"/>
              <a:buChar char="§"/>
              <a:defRPr/>
            </a:pPr>
            <a:r>
              <a:rPr lang="bg-BG" sz="2800"/>
              <a:t>Когато е възможно, променете потребителските имена по подразбиране на всички потребители.</a:t>
            </a:r>
            <a:endParaRPr/>
          </a:p>
          <a:p>
            <a:pPr marL="933450" lvl="2" indent="-457200">
              <a:buFont typeface="Wingdings"/>
              <a:buChar char="§"/>
              <a:defRPr/>
            </a:pPr>
            <a:r>
              <a:rPr lang="bg-BG" sz="2800"/>
              <a:t>Създавайте пароли или пропуски, които не са лесни за отгатване.</a:t>
            </a:r>
            <a:endParaRPr/>
          </a:p>
          <a:p>
            <a:pPr marL="0" indent="0">
              <a:buNone/>
              <a:defRPr/>
            </a:pPr>
            <a:endParaRPr lang="bg-BG"/>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25.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normAutofit fontScale="90000"/>
          </a:bodyPr>
          <a:lstStyle/>
          <a:p>
            <a:pPr>
              <a:defRPr/>
            </a:pPr>
            <a:r>
              <a:rPr lang="bg-BG" sz="4000"/>
              <a:t>МЕРКИ ЗА СИГУРНОСТ И БЕЗОПАСНОСТ </a:t>
            </a:r>
            <a:br>
              <a:rPr lang="bg-BG"/>
            </a:br>
            <a:r>
              <a:rPr lang="bg-BG" cap="small"/>
              <a:t>ИНСТРУМЕНТИ И ПРИЛОЖЕНИЯ ЗА СИГУРНОСТ</a:t>
            </a:r>
            <a:endParaRPr lang="bg-BG"/>
          </a:p>
        </p:txBody>
      </p:sp>
      <p:sp>
        <p:nvSpPr>
          <p:cNvPr id="3" name="Content Placeholder 2"/>
          <p:cNvSpPr>
            <a:spLocks noGrp="1"/>
          </p:cNvSpPr>
          <p:nvPr>
            <p:ph idx="1"/>
          </p:nvPr>
        </p:nvSpPr>
        <p:spPr bwMode="auto">
          <a:xfrm>
            <a:off x="192947" y="1620838"/>
            <a:ext cx="11325138" cy="4679950"/>
          </a:xfrm>
        </p:spPr>
        <p:txBody>
          <a:bodyPr>
            <a:normAutofit fontScale="92500"/>
          </a:bodyPr>
          <a:lstStyle/>
          <a:p>
            <a:pPr marL="457200" indent="-457200">
              <a:defRPr/>
            </a:pPr>
            <a:r>
              <a:rPr lang="bg-BG" b="1"/>
              <a:t>Защитна стена </a:t>
            </a:r>
            <a:r>
              <a:rPr lang="bg-BG"/>
              <a:t>- Инструмент за сигурност, който контролира трафика към и от мрежата.</a:t>
            </a:r>
            <a:endParaRPr/>
          </a:p>
          <a:p>
            <a:pPr marL="457200" indent="-457200">
              <a:defRPr/>
            </a:pPr>
            <a:r>
              <a:rPr lang="bg-BG" b="1"/>
              <a:t>Системи за предотвратяване на прониквания </a:t>
            </a:r>
            <a:r>
              <a:rPr lang="bg-BG"/>
              <a:t>– системи/сензори за сигурност, които следят за нерегламентиран трафик и биха могли самостоятелно или с помощ от администратор, да предприемат противодействие.</a:t>
            </a:r>
            <a:endParaRPr/>
          </a:p>
          <a:p>
            <a:pPr marL="457200" indent="-457200">
              <a:defRPr/>
            </a:pPr>
            <a:r>
              <a:rPr lang="bg-BG" b="1"/>
              <a:t>Виртуална частна мрежа </a:t>
            </a:r>
            <a:r>
              <a:rPr lang="bg-BG"/>
              <a:t>- осигуряване на защитен криптиран (шифрован) достъп на потребителите отвън.</a:t>
            </a:r>
            <a:endParaRPr/>
          </a:p>
          <a:p>
            <a:pPr marL="457200" indent="-457200">
              <a:defRPr/>
            </a:pPr>
            <a:r>
              <a:rPr lang="bg-BG" b="1"/>
              <a:t>Корекции (</a:t>
            </a:r>
            <a:r>
              <a:rPr lang="bg-BG" b="1"/>
              <a:t>пачове</a:t>
            </a:r>
            <a:r>
              <a:rPr lang="bg-BG" b="1"/>
              <a:t>) и актуализации </a:t>
            </a:r>
            <a:r>
              <a:rPr lang="bg-BG"/>
              <a:t>- Софтуер, който се прилага към операционна система или приложение за коригиране на известна уязвимост на сигурността или добавяне на функционалност.</a:t>
            </a:r>
            <a:endParaRPr/>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26.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normAutofit fontScale="90000"/>
          </a:bodyPr>
          <a:lstStyle/>
          <a:p>
            <a:pPr>
              <a:defRPr/>
            </a:pPr>
            <a:r>
              <a:rPr lang="bg-BG" sz="4000"/>
              <a:t>МЕРКИ ЗА СИГУРНОСТ И БЕЗОПАСНОСТ </a:t>
            </a:r>
            <a:br>
              <a:rPr lang="bg-BG"/>
            </a:br>
            <a:r>
              <a:rPr lang="bg-BG" cap="small"/>
              <a:t>ИНСТРУМЕНТИ И ПРИЛОЖЕНИЯ ЗА СИГУРНОСТ - 2</a:t>
            </a:r>
            <a:endParaRPr lang="bg-BG"/>
          </a:p>
        </p:txBody>
      </p:sp>
      <p:sp>
        <p:nvSpPr>
          <p:cNvPr id="3" name="Content Placeholder 2"/>
          <p:cNvSpPr>
            <a:spLocks noGrp="1"/>
          </p:cNvSpPr>
          <p:nvPr>
            <p:ph idx="1"/>
          </p:nvPr>
        </p:nvSpPr>
        <p:spPr bwMode="auto">
          <a:xfrm>
            <a:off x="192947" y="1620838"/>
            <a:ext cx="11325138" cy="4679950"/>
          </a:xfrm>
        </p:spPr>
        <p:txBody>
          <a:bodyPr>
            <a:normAutofit fontScale="92500" lnSpcReduction="10000"/>
          </a:bodyPr>
          <a:lstStyle/>
          <a:p>
            <a:pPr marL="457200" indent="-457200">
              <a:defRPr/>
            </a:pPr>
            <a:r>
              <a:rPr lang="bg-BG" b="1"/>
              <a:t>Защита от вирус </a:t>
            </a:r>
            <a:r>
              <a:rPr lang="bg-BG"/>
              <a:t>- Антивирусен софтуер се инсталира на работните станции на крайните потребители или на сървъри, за да открива и премахва вируси, червеи и троянски коне от файлове и имейл.</a:t>
            </a:r>
            <a:endParaRPr/>
          </a:p>
          <a:p>
            <a:pPr marL="457200" indent="-457200">
              <a:defRPr/>
            </a:pPr>
            <a:r>
              <a:rPr lang="bg-BG" b="1"/>
              <a:t>Защита от шпионски софтуер </a:t>
            </a:r>
            <a:r>
              <a:rPr lang="bg-BG"/>
              <a:t>- Антишпионски софтуер се инсталира на работните станции на крайните потребители, за да открива и премахва шпионски и рекламен софтуер.</a:t>
            </a:r>
            <a:endParaRPr/>
          </a:p>
          <a:p>
            <a:pPr marL="457200" indent="-457200">
              <a:defRPr/>
            </a:pPr>
            <a:r>
              <a:rPr lang="bg-BG" b="1"/>
              <a:t>Блокиращ спам </a:t>
            </a:r>
            <a:r>
              <a:rPr lang="bg-BG"/>
              <a:t>- Софтуерът се инсталира на работните станции на крайните потребители или на сървъри за идентифициране и премахване на нежелани имейли.</a:t>
            </a:r>
            <a:endParaRPr/>
          </a:p>
          <a:p>
            <a:pPr marL="457200" indent="-457200">
              <a:defRPr/>
            </a:pPr>
            <a:r>
              <a:rPr lang="bg-BG" b="1"/>
              <a:t>Блокиране на изскачащи прозорци </a:t>
            </a:r>
            <a:r>
              <a:rPr lang="bg-BG"/>
              <a:t>- Софтуерът се инсталира на работна станция на краен потребител, за да предотврати показването на изскачащи прозорци и изскачащи рекламни прозорци.</a:t>
            </a:r>
            <a:endParaRPr/>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27.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normAutofit/>
          </a:bodyPr>
          <a:lstStyle/>
          <a:p>
            <a:pPr>
              <a:defRPr/>
            </a:pPr>
            <a:r>
              <a:rPr lang="bg-BG" sz="4000"/>
              <a:t>МЕРКИ ЗА СИГУРНОСТ И БЕЗОПАСНОСТ </a:t>
            </a:r>
            <a:br>
              <a:rPr lang="bg-BG"/>
            </a:br>
            <a:r>
              <a:rPr lang="bg-BG" cap="small"/>
              <a:t>КОРЕКЦИИ И АКТУАЛИЗАЦИИ</a:t>
            </a:r>
            <a:endParaRPr lang="bg-BG"/>
          </a:p>
        </p:txBody>
      </p:sp>
      <p:sp>
        <p:nvSpPr>
          <p:cNvPr id="3" name="Content Placeholder 2"/>
          <p:cNvSpPr>
            <a:spLocks noGrp="1"/>
          </p:cNvSpPr>
          <p:nvPr>
            <p:ph idx="1"/>
          </p:nvPr>
        </p:nvSpPr>
        <p:spPr bwMode="auto">
          <a:xfrm>
            <a:off x="192947" y="1620838"/>
            <a:ext cx="11325138" cy="4679950"/>
          </a:xfrm>
        </p:spPr>
        <p:txBody>
          <a:bodyPr>
            <a:noAutofit/>
          </a:bodyPr>
          <a:lstStyle/>
          <a:p>
            <a:pPr marL="457200" indent="-457200">
              <a:defRPr/>
            </a:pPr>
            <a:r>
              <a:rPr lang="bg-BG"/>
              <a:t>Един от най-често срещаните методи, които злонамерените лица използват, за да получат достъп до хостове или мрежи, е посредством софтуерните уязвимости и такива в операционните системи на устройствата.</a:t>
            </a:r>
            <a:endParaRPr/>
          </a:p>
          <a:p>
            <a:pPr marL="457200" indent="-457200">
              <a:defRPr/>
            </a:pPr>
            <a:r>
              <a:rPr lang="bg-BG"/>
              <a:t>Софтуерните приложения, както й съответните операционни системи на устройствата, трябва да са актуални, с най-новите корекции за сигурност и актуализации, за да могат да възпират заплахите.</a:t>
            </a:r>
            <a:endParaRPr/>
          </a:p>
          <a:p>
            <a:pPr marL="657225" lvl="1" indent="-457200">
              <a:defRPr/>
            </a:pPr>
            <a:r>
              <a:rPr lang="bg-BG" sz="2600" b="1"/>
              <a:t>Пачовете</a:t>
            </a:r>
            <a:r>
              <a:rPr lang="bg-BG" sz="2600"/>
              <a:t> са част от кода, които коригират конкретни проблеми.</a:t>
            </a:r>
            <a:endParaRPr/>
          </a:p>
          <a:p>
            <a:pPr marL="657225" lvl="1" indent="-457200">
              <a:defRPr/>
            </a:pPr>
            <a:r>
              <a:rPr lang="bg-BG" sz="2600" b="1"/>
              <a:t>Актуализацията</a:t>
            </a:r>
            <a:r>
              <a:rPr lang="bg-BG" sz="2600"/>
              <a:t> може да включва допълнителна функционалност към софтуерния пакет, както и корекции за конкретни проблеми.</a:t>
            </a:r>
            <a:endParaRPr/>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28.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lang="bg-BG" sz="4000" b="0" i="0" u="none" strike="noStrike" cap="none" spc="-49">
                <a:solidFill>
                  <a:schemeClr val="tx1"/>
                </a:solidFill>
                <a:latin typeface="+mj-lt"/>
                <a:ea typeface="+mj-ea"/>
                <a:cs typeface="+mj-cs"/>
              </a:rPr>
              <a:t>Методи за защита на устройства и програми</a:t>
            </a:r>
            <a:r>
              <a:rPr lang="bg-BG" sz="4000">
                <a:solidFill>
                  <a:srgbClr val="000000"/>
                </a:solidFill>
              </a:rPr>
              <a:t> </a:t>
            </a:r>
            <a:br>
              <a:rPr lang="bg-BG">
                <a:solidFill>
                  <a:srgbClr val="000000"/>
                </a:solidFill>
              </a:rPr>
            </a:br>
            <a:r>
              <a:rPr lang="bg-BG" cap="small">
                <a:solidFill>
                  <a:srgbClr val="000000"/>
                </a:solidFill>
              </a:rPr>
              <a:t>ПРИЗНАЦИ НА ИНФЕКЦИИ</a:t>
            </a:r>
            <a:endParaRPr lang="bg-BG"/>
          </a:p>
        </p:txBody>
      </p:sp>
      <p:sp>
        <p:nvSpPr>
          <p:cNvPr id="3" name="Content Placeholder 2"/>
          <p:cNvSpPr>
            <a:spLocks noGrp="1"/>
          </p:cNvSpPr>
          <p:nvPr>
            <p:ph idx="1"/>
          </p:nvPr>
        </p:nvSpPr>
        <p:spPr bwMode="auto"/>
        <p:txBody>
          <a:bodyPr>
            <a:normAutofit fontScale="92500" lnSpcReduction="10000"/>
          </a:bodyPr>
          <a:lstStyle/>
          <a:p>
            <a:pPr marL="457200" indent="-457200">
              <a:spcBef>
                <a:spcPts val="600"/>
              </a:spcBef>
              <a:defRPr/>
            </a:pPr>
            <a:r>
              <a:rPr lang="bg-BG" sz="2500"/>
              <a:t>Дори, когато операционната система и приложенията имат всички текущи корекции и актуализации, те пак могат да бъдат податливи на атаки.</a:t>
            </a:r>
            <a:endParaRPr/>
          </a:p>
          <a:p>
            <a:pPr marL="457200" indent="-457200">
              <a:spcBef>
                <a:spcPts val="600"/>
              </a:spcBef>
              <a:defRPr/>
            </a:pPr>
            <a:r>
              <a:rPr lang="bg-BG" sz="2500"/>
              <a:t>Всяко устройство, което е свързано към мрежа, е податливо на вируси, червеи и троянски коне.</a:t>
            </a:r>
            <a:endParaRPr/>
          </a:p>
          <a:p>
            <a:pPr marL="457200" indent="-457200">
              <a:spcBef>
                <a:spcPts val="600"/>
              </a:spcBef>
              <a:defRPr/>
            </a:pPr>
            <a:r>
              <a:rPr lang="bg-BG" sz="2500"/>
              <a:t>Признаците за някакво отклонение, могат да включват следното:</a:t>
            </a:r>
            <a:endParaRPr/>
          </a:p>
          <a:p>
            <a:pPr marL="749300" lvl="1" indent="-457200">
              <a:spcBef>
                <a:spcPts val="600"/>
              </a:spcBef>
              <a:defRPr/>
            </a:pPr>
            <a:r>
              <a:rPr lang="bg-BG" sz="2300"/>
              <a:t>Компютърът/устройството/системата започва да се държи необичайно.</a:t>
            </a:r>
            <a:endParaRPr/>
          </a:p>
          <a:p>
            <a:pPr marL="749300" lvl="1" indent="-457200">
              <a:spcBef>
                <a:spcPts val="600"/>
              </a:spcBef>
              <a:defRPr/>
            </a:pPr>
            <a:r>
              <a:rPr lang="bg-BG" sz="2300"/>
              <a:t>Програмата не реагира на натискане на мишката и клавишите.</a:t>
            </a:r>
            <a:endParaRPr/>
          </a:p>
          <a:p>
            <a:pPr marL="749300" lvl="1" indent="-457200">
              <a:spcBef>
                <a:spcPts val="600"/>
              </a:spcBef>
              <a:defRPr/>
            </a:pPr>
            <a:r>
              <a:rPr lang="bg-BG" sz="2300"/>
              <a:t>Програми, стартиращи или изключващи се сами.</a:t>
            </a:r>
            <a:endParaRPr/>
          </a:p>
          <a:p>
            <a:pPr marL="749300" lvl="1" indent="-457200">
              <a:spcBef>
                <a:spcPts val="600"/>
              </a:spcBef>
              <a:defRPr/>
            </a:pPr>
            <a:r>
              <a:rPr lang="bg-BG" sz="2300"/>
              <a:t>Имейл програмата започва да изпраща големи количества имейли.</a:t>
            </a:r>
            <a:endParaRPr/>
          </a:p>
          <a:p>
            <a:pPr marL="749300" lvl="1" indent="-457200">
              <a:spcBef>
                <a:spcPts val="600"/>
              </a:spcBef>
              <a:defRPr/>
            </a:pPr>
            <a:r>
              <a:rPr lang="bg-BG" sz="2300"/>
              <a:t>Използването (натоварването) на процесора е много високо.</a:t>
            </a:r>
            <a:endParaRPr/>
          </a:p>
          <a:p>
            <a:pPr marL="749300" lvl="1" indent="-457200">
              <a:spcBef>
                <a:spcPts val="600"/>
              </a:spcBef>
              <a:defRPr/>
            </a:pPr>
            <a:r>
              <a:rPr lang="bg-BG" sz="2300"/>
              <a:t>Има неидентифицирани процеси или голям брой изпълнявани процеси.</a:t>
            </a:r>
            <a:endParaRPr/>
          </a:p>
          <a:p>
            <a:pPr marL="749300" lvl="1" indent="-457200">
              <a:spcBef>
                <a:spcPts val="600"/>
              </a:spcBef>
              <a:defRPr/>
            </a:pPr>
            <a:r>
              <a:rPr lang="bg-BG" sz="2300"/>
              <a:t>Компютърът/устройството/системата се забавя значително или се срива, като например, когато се появи „синият екран на смъртта“ ( </a:t>
            </a:r>
            <a:r>
              <a:rPr lang="bg-BG" sz="2300"/>
              <a:t>BSoD</a:t>
            </a:r>
            <a:r>
              <a:rPr lang="bg-BG" sz="2300"/>
              <a:t> ) на Windows.</a:t>
            </a:r>
            <a:endParaRPr/>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29.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normAutofit/>
          </a:bodyPr>
          <a:lstStyle/>
          <a:p>
            <a:pPr>
              <a:defRPr/>
            </a:pPr>
            <a:r>
              <a:rPr lang="bg-BG" sz="3600"/>
              <a:t>Методи за защита на устройства и програми</a:t>
            </a:r>
            <a:br>
              <a:rPr lang="bg-BG"/>
            </a:br>
            <a:r>
              <a:rPr lang="bg-BG" cap="small"/>
              <a:t>АНТИВИРУСЕН СОФТУЕР</a:t>
            </a:r>
            <a:endParaRPr lang="bg-BG"/>
          </a:p>
        </p:txBody>
      </p:sp>
      <p:sp>
        <p:nvSpPr>
          <p:cNvPr id="3" name="Content Placeholder 2"/>
          <p:cNvSpPr>
            <a:spLocks noGrp="1"/>
          </p:cNvSpPr>
          <p:nvPr>
            <p:ph idx="1"/>
          </p:nvPr>
        </p:nvSpPr>
        <p:spPr bwMode="auto">
          <a:xfrm>
            <a:off x="192947" y="1620838"/>
            <a:ext cx="11325138" cy="4679950"/>
          </a:xfrm>
        </p:spPr>
        <p:txBody>
          <a:bodyPr>
            <a:normAutofit fontScale="92500" lnSpcReduction="10000"/>
          </a:bodyPr>
          <a:lstStyle/>
          <a:p>
            <a:pPr marL="457200" indent="-457200">
              <a:defRPr/>
            </a:pPr>
            <a:r>
              <a:rPr lang="bg-BG"/>
              <a:t>Антивирусният софтуер може да се използва, както като превантивен инструмент, така и като инструмент, реагиращ в отговор на дадена ситуация. </a:t>
            </a:r>
            <a:endParaRPr/>
          </a:p>
          <a:p>
            <a:pPr marL="457200" indent="-457200">
              <a:defRPr/>
            </a:pPr>
            <a:r>
              <a:rPr lang="bg-BG"/>
              <a:t>Основните му задачи са да предотвратява инфекции. </a:t>
            </a:r>
            <a:endParaRPr/>
          </a:p>
          <a:p>
            <a:pPr marL="457200" indent="-457200">
              <a:defRPr/>
            </a:pPr>
            <a:r>
              <a:rPr lang="bg-BG"/>
              <a:t>Той открива и премахва вируси, червеи и троянски коне. </a:t>
            </a:r>
            <a:endParaRPr/>
          </a:p>
          <a:p>
            <a:pPr marL="457200" indent="-457200">
              <a:defRPr/>
            </a:pPr>
            <a:r>
              <a:rPr lang="bg-BG"/>
              <a:t>В днешно време е задължително да бъде инсталиран на всички компютри, свързани към мрежата.</a:t>
            </a:r>
            <a:endParaRPr/>
          </a:p>
          <a:p>
            <a:pPr marL="457200" indent="-457200">
              <a:defRPr/>
            </a:pPr>
            <a:r>
              <a:rPr lang="bg-BG"/>
              <a:t>Антивирусният софтуер използва т.нар. „сигнатури“ </a:t>
            </a:r>
            <a:r>
              <a:rPr lang="bg-BG"/>
              <a:t>на</a:t>
            </a:r>
            <a:r>
              <a:rPr lang="bg-BG"/>
              <a:t> предварително открити вируси. Те трябва да бъдат с възможно най-новите дефиниции, за да може софтуерът да открие и предотврати заразяване с нови вируси на съответното устройство. </a:t>
            </a:r>
            <a:endParaRPr/>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lang="bg-BG"/>
              <a:t>Основни рискове и заплахи за дигиталните устройства и програми</a:t>
            </a:r>
            <a:endParaRPr/>
          </a:p>
        </p:txBody>
      </p:sp>
      <p:sp>
        <p:nvSpPr>
          <p:cNvPr id="3" name="Content Placeholder 2"/>
          <p:cNvSpPr>
            <a:spLocks noGrp="1"/>
          </p:cNvSpPr>
          <p:nvPr>
            <p:ph idx="1"/>
          </p:nvPr>
        </p:nvSpPr>
        <p:spPr bwMode="auto"/>
        <p:txBody>
          <a:bodyPr>
            <a:normAutofit fontScale="92500"/>
          </a:bodyPr>
          <a:lstStyle/>
          <a:p>
            <a:pPr marL="200025" lvl="1" indent="0">
              <a:buNone/>
              <a:defRPr/>
            </a:pPr>
            <a:r>
              <a:rPr lang="bg-BG" sz="2600" b="1" cap="small"/>
              <a:t>Основни термини, свързани със сигурността</a:t>
            </a:r>
            <a:endParaRPr/>
          </a:p>
          <a:p>
            <a:pPr marL="457200" indent="-457200">
              <a:defRPr/>
            </a:pPr>
            <a:r>
              <a:rPr lang="bg-BG" sz="2400" b="1"/>
              <a:t>Заплаха</a:t>
            </a:r>
            <a:r>
              <a:rPr lang="bg-BG" sz="2400"/>
              <a:t> – потенциална опасност за даден актив, например данни или самата мрежа.</a:t>
            </a:r>
            <a:endParaRPr/>
          </a:p>
          <a:p>
            <a:pPr marL="457200" indent="-457200">
              <a:defRPr/>
            </a:pPr>
            <a:r>
              <a:rPr lang="bg-BG" sz="2400" b="1"/>
              <a:t>Уязвимост</a:t>
            </a:r>
            <a:r>
              <a:rPr lang="bg-BG" sz="2400"/>
              <a:t> – слабост в системата или нейния дизайн, която може да бъде използвана от дадена заплаха.</a:t>
            </a:r>
            <a:endParaRPr/>
          </a:p>
          <a:p>
            <a:pPr marL="457200" indent="-457200">
              <a:defRPr/>
            </a:pPr>
            <a:r>
              <a:rPr lang="bg-BG" sz="2400" b="1"/>
              <a:t>Атакуваща повърхност</a:t>
            </a:r>
            <a:r>
              <a:rPr lang="bg-BG" sz="2400"/>
              <a:t>  - съвкупност от уязвимости в дадена система, които са достъпни за нападателя и описва различни точки, в които нападателят може да влезе в системата, както и откъде може да получи данни от нея.</a:t>
            </a:r>
            <a:endParaRPr/>
          </a:p>
          <a:p>
            <a:pPr marL="457200" indent="-457200">
              <a:defRPr/>
            </a:pPr>
            <a:r>
              <a:rPr lang="bg-BG" sz="2400" b="1"/>
              <a:t>Експлойт</a:t>
            </a:r>
            <a:r>
              <a:rPr lang="bg-BG" sz="2400"/>
              <a:t> - механизъм, при който се използва дадена уязвимост, за да се компрометира даден актив. </a:t>
            </a:r>
            <a:r>
              <a:rPr lang="bg-BG" sz="2400"/>
              <a:t>Експлойтите</a:t>
            </a:r>
            <a:r>
              <a:rPr lang="bg-BG" sz="2400"/>
              <a:t> могат да бъдат отдалечени (работи се по мрежата без да е имало предварителен достъп до целевата система) или локални (извършителят има някакъв вид потребителски или административен достъп до крайната система).</a:t>
            </a:r>
            <a:endParaRPr/>
          </a:p>
          <a:p>
            <a:pPr>
              <a:defRPr/>
            </a:pPr>
            <a:endParaRPr lang="bg-BG"/>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30.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normAutofit/>
          </a:bodyPr>
          <a:lstStyle/>
          <a:p>
            <a:pPr>
              <a:defRPr/>
            </a:pPr>
            <a:r>
              <a:rPr lang="bg-BG" sz="3600"/>
              <a:t>Методи за защита на устройства и програми</a:t>
            </a:r>
            <a:br>
              <a:rPr lang="bg-BG"/>
            </a:br>
            <a:r>
              <a:rPr lang="bg-BG" cap="small"/>
              <a:t>АНТИВИРУСЕН СОФТУЕР - 2</a:t>
            </a:r>
            <a:endParaRPr lang="bg-BG"/>
          </a:p>
        </p:txBody>
      </p:sp>
      <p:sp>
        <p:nvSpPr>
          <p:cNvPr id="3" name="Content Placeholder 2"/>
          <p:cNvSpPr>
            <a:spLocks noGrp="1"/>
          </p:cNvSpPr>
          <p:nvPr>
            <p:ph idx="1"/>
          </p:nvPr>
        </p:nvSpPr>
        <p:spPr bwMode="auto">
          <a:xfrm>
            <a:off x="192947" y="1595671"/>
            <a:ext cx="11325138" cy="4779962"/>
          </a:xfrm>
        </p:spPr>
        <p:txBody>
          <a:bodyPr>
            <a:noAutofit/>
          </a:bodyPr>
          <a:lstStyle/>
          <a:p>
            <a:pPr marL="0" indent="0">
              <a:buNone/>
              <a:defRPr/>
            </a:pPr>
            <a:r>
              <a:rPr lang="bg-BG" sz="2200"/>
              <a:t>Някои общи функции за всички антивирусни софтуери са:</a:t>
            </a:r>
            <a:endParaRPr/>
          </a:p>
          <a:p>
            <a:pPr marL="538163" indent="-538163">
              <a:lnSpc>
                <a:spcPct val="70000"/>
              </a:lnSpc>
              <a:spcBef>
                <a:spcPts val="600"/>
              </a:spcBef>
              <a:defRPr/>
            </a:pPr>
            <a:r>
              <a:rPr lang="bg-BG" sz="2100" b="1"/>
              <a:t>Сканиране, инициирано от потребител</a:t>
            </a:r>
            <a:r>
              <a:rPr lang="bg-BG" sz="2100"/>
              <a:t> - Сканиране на всички локални дискове и изчистване/карантиниране на намерени заплахи. Сканиране на определени файлове и директории за вируси. Избор за различни видове сканирания, в зависимост от ситуацията – регулярни или по-задълбочени.</a:t>
            </a:r>
            <a:endParaRPr/>
          </a:p>
          <a:p>
            <a:pPr marL="538163" indent="-538163">
              <a:lnSpc>
                <a:spcPct val="70000"/>
              </a:lnSpc>
              <a:spcBef>
                <a:spcPts val="600"/>
              </a:spcBef>
              <a:defRPr/>
            </a:pPr>
            <a:r>
              <a:rPr lang="bg-BG" sz="2100" b="1"/>
              <a:t>Планирани сканирания </a:t>
            </a:r>
            <a:r>
              <a:rPr lang="bg-BG" sz="2100"/>
              <a:t>– Сканиранията за вируси могат да бъдат планирани да се изпълняват на редовни интервали от време, както и да проверяват определени дялове или целия компютър.</a:t>
            </a:r>
            <a:endParaRPr/>
          </a:p>
          <a:p>
            <a:pPr marL="538163" indent="-538163">
              <a:lnSpc>
                <a:spcPct val="70000"/>
              </a:lnSpc>
              <a:spcBef>
                <a:spcPts val="600"/>
              </a:spcBef>
              <a:defRPr/>
            </a:pPr>
            <a:r>
              <a:rPr lang="bg-BG" sz="2100" b="1"/>
              <a:t>Постоянно динамично сканиране </a:t>
            </a:r>
            <a:r>
              <a:rPr lang="bg-BG" sz="2100"/>
              <a:t>– Постоянно проверяване на програмните файлове и документи при достъп до тях в реално-време и автоматично почистване на </a:t>
            </a:r>
            <a:r>
              <a:rPr lang="bg-BG" sz="2100"/>
              <a:t>малуер</a:t>
            </a:r>
            <a:r>
              <a:rPr lang="bg-BG" sz="2100"/>
              <a:t>.</a:t>
            </a:r>
            <a:endParaRPr/>
          </a:p>
          <a:p>
            <a:pPr marL="538163" indent="-538163">
              <a:lnSpc>
                <a:spcPct val="70000"/>
              </a:lnSpc>
              <a:spcBef>
                <a:spcPts val="600"/>
              </a:spcBef>
              <a:defRPr/>
            </a:pPr>
            <a:r>
              <a:rPr lang="bg-BG" sz="2100" b="1"/>
              <a:t>Проверка на имейли </a:t>
            </a:r>
            <a:r>
              <a:rPr lang="bg-BG" sz="2100"/>
              <a:t>– Сканиране на входящи и изходящи имейли и идентифициране на спам и подозрителни прикачени файлове.</a:t>
            </a:r>
            <a:endParaRPr/>
          </a:p>
          <a:p>
            <a:pPr marL="538163" indent="-538163">
              <a:lnSpc>
                <a:spcPct val="70000"/>
              </a:lnSpc>
              <a:spcBef>
                <a:spcPts val="600"/>
              </a:spcBef>
              <a:defRPr/>
            </a:pPr>
            <a:r>
              <a:rPr lang="bg-BG" sz="2100" b="1"/>
              <a:t>Проверка на уеб </a:t>
            </a:r>
            <a:r>
              <a:rPr lang="bg-BG" sz="2100"/>
              <a:t>– Откриване и блокиране на уебстраници със злонамерено съдържание.</a:t>
            </a:r>
            <a:endParaRPr/>
          </a:p>
          <a:p>
            <a:pPr marL="538163" indent="-538163">
              <a:lnSpc>
                <a:spcPct val="70000"/>
              </a:lnSpc>
              <a:spcBef>
                <a:spcPts val="600"/>
              </a:spcBef>
              <a:defRPr/>
            </a:pPr>
            <a:r>
              <a:rPr lang="bg-BG" sz="2100" b="1"/>
              <a:t>Автоматични актуализации </a:t>
            </a:r>
            <a:r>
              <a:rPr lang="bg-BG" sz="2100"/>
              <a:t>- Проверяване и изтегляне на известни характеристики и модели на вируси. Могат да бъдат настроени да  проверяват за актуализации в планирано време и регулярно.</a:t>
            </a:r>
            <a:endParaRPr/>
          </a:p>
          <a:p>
            <a:pPr>
              <a:defRPr/>
            </a:pPr>
            <a:endParaRPr lang="bg-BG"/>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31.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normAutofit/>
          </a:bodyPr>
          <a:lstStyle/>
          <a:p>
            <a:pPr>
              <a:defRPr/>
            </a:pPr>
            <a:r>
              <a:rPr lang="bg-BG" sz="3600"/>
              <a:t>Методи за защита на устройства и програми</a:t>
            </a:r>
            <a:br>
              <a:rPr lang="bg-BG"/>
            </a:br>
            <a:r>
              <a:rPr lang="bg-BG" cap="small"/>
              <a:t>Антиспам софтуер</a:t>
            </a:r>
            <a:endParaRPr lang="bg-BG"/>
          </a:p>
        </p:txBody>
      </p:sp>
      <p:sp>
        <p:nvSpPr>
          <p:cNvPr id="3" name="Content Placeholder 2"/>
          <p:cNvSpPr>
            <a:spLocks noGrp="1"/>
          </p:cNvSpPr>
          <p:nvPr>
            <p:ph idx="1"/>
          </p:nvPr>
        </p:nvSpPr>
        <p:spPr bwMode="auto">
          <a:xfrm>
            <a:off x="192947" y="1620838"/>
            <a:ext cx="11325138" cy="4679950"/>
          </a:xfrm>
        </p:spPr>
        <p:txBody>
          <a:bodyPr>
            <a:normAutofit lnSpcReduction="10000"/>
          </a:bodyPr>
          <a:lstStyle/>
          <a:p>
            <a:pPr marL="457200" indent="-457200">
              <a:defRPr/>
            </a:pPr>
            <a:r>
              <a:rPr lang="bg-BG"/>
              <a:t>Софтуерът против нежелана поща защитава хостовете, като идентифицира спама и извършва действие, като например поставянето му в папка с нежелана поща или изтриването му.</a:t>
            </a:r>
            <a:endParaRPr/>
          </a:p>
          <a:p>
            <a:pPr marL="457200" indent="-457200">
              <a:defRPr/>
            </a:pPr>
            <a:r>
              <a:rPr lang="bg-BG"/>
              <a:t>Филтрите за спам могат да се настроят, както на отделни устройства, така и на имейл сървъри. Много интернет доставчици предлагат филтри за спам.</a:t>
            </a:r>
            <a:endParaRPr/>
          </a:p>
          <a:p>
            <a:pPr marL="457200" indent="-457200">
              <a:defRPr/>
            </a:pPr>
            <a:r>
              <a:rPr lang="bg-BG"/>
              <a:t>Антиспам софтуерът не разпознава целия спам, така че е важно да отваряте внимателно имейла. Може също случайно да идентифицира и филтрира даден имейл като спам, дори той да не е такъв. Затова е хубаво да проверявате специалната папка за спам, за да сте сигурни, че в нея не е попаднал погрешно третиран имейл.</a:t>
            </a:r>
            <a:endParaRPr/>
          </a:p>
          <a:p>
            <a:pPr marL="457200" indent="-457200">
              <a:defRPr/>
            </a:pPr>
            <a:endParaRPr lang="bg-BG" sz="2400"/>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32.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normAutofit/>
          </a:bodyPr>
          <a:lstStyle/>
          <a:p>
            <a:pPr>
              <a:defRPr/>
            </a:pPr>
            <a:r>
              <a:rPr lang="bg-BG" sz="3600"/>
              <a:t>Методи за защита на устройства и програми</a:t>
            </a:r>
            <a:br>
              <a:rPr lang="bg-BG"/>
            </a:br>
            <a:r>
              <a:rPr lang="bg-BG" cap="small"/>
              <a:t>АНТИШПИОНСКИ СОФТУЕР</a:t>
            </a:r>
            <a:endParaRPr lang="bg-BG"/>
          </a:p>
        </p:txBody>
      </p:sp>
      <p:sp>
        <p:nvSpPr>
          <p:cNvPr id="3" name="Content Placeholder 2"/>
          <p:cNvSpPr>
            <a:spLocks noGrp="1"/>
          </p:cNvSpPr>
          <p:nvPr>
            <p:ph idx="1"/>
          </p:nvPr>
        </p:nvSpPr>
        <p:spPr bwMode="auto">
          <a:xfrm>
            <a:off x="192947" y="1620838"/>
            <a:ext cx="11325138" cy="4679950"/>
          </a:xfrm>
        </p:spPr>
        <p:txBody>
          <a:bodyPr>
            <a:normAutofit fontScale="85000" lnSpcReduction="10000"/>
          </a:bodyPr>
          <a:lstStyle/>
          <a:p>
            <a:pPr marL="457200" indent="-457200">
              <a:defRPr/>
            </a:pPr>
            <a:r>
              <a:rPr lang="bg-BG" b="1"/>
              <a:t>Антиспайуер</a:t>
            </a:r>
            <a:r>
              <a:rPr lang="bg-BG" b="1"/>
              <a:t> и рекламен софтуер (</a:t>
            </a:r>
            <a:r>
              <a:rPr lang="bg-BG" b="1"/>
              <a:t>Antispyware</a:t>
            </a:r>
            <a:r>
              <a:rPr lang="bg-BG" b="1"/>
              <a:t> </a:t>
            </a:r>
            <a:r>
              <a:rPr lang="bg-BG" b="1"/>
              <a:t>and</a:t>
            </a:r>
            <a:r>
              <a:rPr lang="bg-BG" b="1"/>
              <a:t> </a:t>
            </a:r>
            <a:r>
              <a:rPr lang="bg-BG" b="1"/>
              <a:t>Adware</a:t>
            </a:r>
            <a:r>
              <a:rPr lang="bg-BG" b="1"/>
              <a:t>)</a:t>
            </a:r>
            <a:endParaRPr lang="bg-BG" sz="2400"/>
          </a:p>
          <a:p>
            <a:pPr marL="657225" lvl="1" indent="-457200">
              <a:defRPr/>
            </a:pPr>
            <a:r>
              <a:rPr lang="bg-BG"/>
              <a:t>Шпионският и рекламният софтуер могат да причинят подобни на вируси симптоми.</a:t>
            </a:r>
            <a:endParaRPr lang="bg-BG" sz="2000"/>
          </a:p>
          <a:p>
            <a:pPr marL="657225" lvl="1" indent="-457200">
              <a:defRPr/>
            </a:pPr>
            <a:r>
              <a:rPr lang="bg-BG"/>
              <a:t>В допълнение към събирането на неоторизирана информация, те могат да използват важни компютърни ресурси и да повлияят на производителността на устройството.</a:t>
            </a:r>
            <a:endParaRPr lang="bg-BG" sz="2000"/>
          </a:p>
          <a:p>
            <a:pPr marL="657225" lvl="1" indent="-457200">
              <a:defRPr/>
            </a:pPr>
            <a:r>
              <a:rPr lang="bg-BG"/>
              <a:t>Антишпионският</a:t>
            </a:r>
            <a:r>
              <a:rPr lang="bg-BG"/>
              <a:t> софтуер открива и изтрива шпионски приложения и предотвратява бъдещи инсталации. Много антишпионски приложения също включват откриване и изтриване на бисквитки и рекламен софтуер. Някои антивирусни пакети включват антишпионски софтуер.</a:t>
            </a:r>
            <a:endParaRPr lang="bg-BG" sz="2000"/>
          </a:p>
          <a:p>
            <a:pPr marL="457200" indent="-457200">
              <a:defRPr/>
            </a:pPr>
            <a:r>
              <a:rPr lang="bg-BG" b="1"/>
              <a:t>Блокери</a:t>
            </a:r>
            <a:r>
              <a:rPr lang="bg-BG" b="1"/>
              <a:t> на изскачащи прозорци</a:t>
            </a:r>
            <a:endParaRPr lang="bg-BG" sz="2400"/>
          </a:p>
          <a:p>
            <a:pPr marL="657225" lvl="1" indent="-457200">
              <a:defRPr/>
            </a:pPr>
            <a:r>
              <a:rPr lang="bg-BG"/>
              <a:t>Може да се инсталира софтуер за блокиране на изскачащи прозорци, за да се предотврати изскачането на различни видове прозорци. Много уеб браузъри включват функция за блокиране на изскачащи прозорци по подразбиране.</a:t>
            </a:r>
            <a:endParaRPr lang="bg-BG" sz="2000"/>
          </a:p>
          <a:p>
            <a:pPr marL="657225" lvl="1" indent="-457200">
              <a:defRPr/>
            </a:pPr>
            <a:r>
              <a:rPr lang="bg-BG"/>
              <a:t>Някои програми и уеб страници създават необходими и желани изскачащи прозорци, поради тази причина, повечето програми за блокиране на изскачащи прозорци предлагат възможност за ръчно управление на тази функция.</a:t>
            </a:r>
            <a:endParaRPr lang="bg-BG" sz="2000"/>
          </a:p>
          <a:p>
            <a:pPr marL="457200" indent="-457200">
              <a:defRPr/>
            </a:pPr>
            <a:endParaRPr lang="bg-BG" sz="2400"/>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33.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normAutofit/>
          </a:bodyPr>
          <a:lstStyle/>
          <a:p>
            <a:pPr>
              <a:defRPr/>
            </a:pPr>
            <a:r>
              <a:rPr lang="bg-BG" sz="3600"/>
              <a:t>Методи за защита на устройства и програми</a:t>
            </a:r>
            <a:br>
              <a:rPr lang="bg-BG"/>
            </a:br>
            <a:r>
              <a:rPr lang="bg-BG" cap="small"/>
              <a:t>ДОПЪЛНИТЕЛНИ ПРЕДПАЗНИ МЕРКИ</a:t>
            </a:r>
            <a:endParaRPr lang="bg-BG"/>
          </a:p>
        </p:txBody>
      </p:sp>
      <p:sp>
        <p:nvSpPr>
          <p:cNvPr id="3" name="Content Placeholder 2"/>
          <p:cNvSpPr>
            <a:spLocks noGrp="1"/>
          </p:cNvSpPr>
          <p:nvPr>
            <p:ph idx="1"/>
          </p:nvPr>
        </p:nvSpPr>
        <p:spPr bwMode="auto">
          <a:xfrm>
            <a:off x="192947" y="1620838"/>
            <a:ext cx="11325138" cy="4679950"/>
          </a:xfrm>
        </p:spPr>
        <p:txBody>
          <a:bodyPr>
            <a:normAutofit/>
          </a:bodyPr>
          <a:lstStyle/>
          <a:p>
            <a:pPr marL="457200" indent="-457200">
              <a:defRPr/>
            </a:pPr>
            <a:r>
              <a:rPr lang="bg-BG"/>
              <a:t>Един от най-често срещаните типове препратен спам е предупреждението за вирус.</a:t>
            </a:r>
            <a:endParaRPr/>
          </a:p>
          <a:p>
            <a:pPr marL="457200" indent="-457200">
              <a:defRPr/>
            </a:pPr>
            <a:r>
              <a:rPr lang="bg-BG"/>
              <a:t>Въпреки, че някои предупреждения за вируси изпратени по имейл са верни, голяма част от тях са измама.</a:t>
            </a:r>
            <a:endParaRPr/>
          </a:p>
          <a:p>
            <a:pPr marL="457200" indent="-457200">
              <a:defRPr/>
            </a:pPr>
            <a:r>
              <a:rPr lang="bg-BG"/>
              <a:t>Този тип спам може да създаде проблеми, защото хората предупреждават другите и така наводняват имейл системата.</a:t>
            </a:r>
            <a:endParaRPr/>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34.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normAutofit/>
          </a:bodyPr>
          <a:lstStyle/>
          <a:p>
            <a:pPr>
              <a:defRPr/>
            </a:pPr>
            <a:r>
              <a:rPr lang="bg-BG" sz="3600"/>
              <a:t>Методи за защита на устройства и програми</a:t>
            </a:r>
            <a:br>
              <a:rPr lang="bg-BG"/>
            </a:br>
            <a:r>
              <a:rPr lang="bg-BG" cap="small"/>
              <a:t>ДОПЪЛНИТЕЛНИ ПРЕДПАЗНИ МЕРКИ - 2</a:t>
            </a:r>
            <a:endParaRPr lang="bg-BG"/>
          </a:p>
        </p:txBody>
      </p:sp>
      <p:sp>
        <p:nvSpPr>
          <p:cNvPr id="3" name="Content Placeholder 2"/>
          <p:cNvSpPr>
            <a:spLocks noGrp="1"/>
          </p:cNvSpPr>
          <p:nvPr>
            <p:ph idx="1"/>
          </p:nvPr>
        </p:nvSpPr>
        <p:spPr bwMode="auto">
          <a:xfrm>
            <a:off x="192947" y="1620838"/>
            <a:ext cx="11325138" cy="4679950"/>
          </a:xfrm>
        </p:spPr>
        <p:txBody>
          <a:bodyPr>
            <a:noAutofit/>
          </a:bodyPr>
          <a:lstStyle/>
          <a:p>
            <a:pPr marL="0" indent="0">
              <a:buNone/>
              <a:defRPr/>
            </a:pPr>
            <a:r>
              <a:rPr lang="bg-BG" sz="2400"/>
              <a:t>Действия</a:t>
            </a:r>
            <a:r>
              <a:rPr lang="bg-BG" sz="2400"/>
              <a:t> за предотвратяване разпространението на спам, в допълнение към използването на </a:t>
            </a:r>
            <a:r>
              <a:rPr lang="bg-BG" sz="2400"/>
              <a:t>блокери</a:t>
            </a:r>
            <a:r>
              <a:rPr lang="bg-BG" sz="2400"/>
              <a:t> за спам, които трябва да се изпълняват са:</a:t>
            </a:r>
            <a:endParaRPr/>
          </a:p>
          <a:p>
            <a:pPr marL="749300" lvl="1" indent="-457200">
              <a:lnSpc>
                <a:spcPct val="80000"/>
              </a:lnSpc>
              <a:defRPr/>
            </a:pPr>
            <a:r>
              <a:rPr lang="bg-BG" sz="2200"/>
              <a:t>Когато има актуализации за операционната система и/или приложения, ги прилагайте без да отлагате за дълго.</a:t>
            </a:r>
            <a:endParaRPr/>
          </a:p>
          <a:p>
            <a:pPr marL="749300" lvl="1" indent="-457200">
              <a:lnSpc>
                <a:spcPct val="80000"/>
              </a:lnSpc>
              <a:defRPr/>
            </a:pPr>
            <a:r>
              <a:rPr lang="bg-BG" sz="2200"/>
              <a:t>Пускайте редовно антивирусната програма и я поддържайте актуална.</a:t>
            </a:r>
            <a:endParaRPr/>
          </a:p>
          <a:p>
            <a:pPr marL="749300" lvl="1" indent="-457200">
              <a:lnSpc>
                <a:spcPct val="80000"/>
              </a:lnSpc>
              <a:defRPr/>
            </a:pPr>
            <a:r>
              <a:rPr lang="bg-BG" sz="2200"/>
              <a:t>Не препращайте подозрителни имейли.</a:t>
            </a:r>
            <a:endParaRPr/>
          </a:p>
          <a:p>
            <a:pPr marL="749300" lvl="1" indent="-457200">
              <a:lnSpc>
                <a:spcPct val="80000"/>
              </a:lnSpc>
              <a:defRPr/>
            </a:pPr>
            <a:r>
              <a:rPr lang="bg-BG" sz="2200"/>
              <a:t>Не отваряйте прикачени файлове към имейли, особено от хора, които не познавате.</a:t>
            </a:r>
            <a:endParaRPr/>
          </a:p>
          <a:p>
            <a:pPr marL="749300" lvl="1" indent="-457200">
              <a:lnSpc>
                <a:spcPct val="80000"/>
              </a:lnSpc>
              <a:defRPr/>
            </a:pPr>
            <a:r>
              <a:rPr lang="bg-BG" sz="2200"/>
              <a:t>Настройте правила във вашия имейл за изтриване на спама, който заобикаля антиспам софтуера.</a:t>
            </a:r>
            <a:endParaRPr/>
          </a:p>
          <a:p>
            <a:pPr marL="749300" lvl="1" indent="-457200">
              <a:lnSpc>
                <a:spcPct val="80000"/>
              </a:lnSpc>
              <a:defRPr/>
            </a:pPr>
            <a:r>
              <a:rPr lang="bg-BG" sz="2200"/>
              <a:t>Идентифицирайте източниците на спам и ги докладвайте на мрежовия администратор, за да може да ги блокира.</a:t>
            </a:r>
            <a:endParaRPr/>
          </a:p>
          <a:p>
            <a:pPr marL="749300" lvl="1" indent="-457200">
              <a:lnSpc>
                <a:spcPct val="80000"/>
              </a:lnSpc>
              <a:defRPr/>
            </a:pPr>
            <a:r>
              <a:rPr lang="bg-BG" sz="2200"/>
              <a:t>Докладвайте за инциденти на съответните организации, които се занимават със злоупотреби чрез спам. </a:t>
            </a:r>
            <a:endParaRPr/>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35.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normAutofit/>
          </a:bodyPr>
          <a:lstStyle/>
          <a:p>
            <a:pPr>
              <a:defRPr/>
            </a:pPr>
            <a:r>
              <a:rPr lang="bg-BG" sz="3600"/>
              <a:t>ЗАЩИТА НА ЛИЧНАТА ИНФОРМАЦИЯ И НАДЕЖДНОСТ</a:t>
            </a:r>
            <a:br>
              <a:rPr lang="bg-BG"/>
            </a:br>
            <a:r>
              <a:rPr lang="bg-BG"/>
              <a:t>П</a:t>
            </a:r>
            <a:r>
              <a:rPr lang="bg-BG" cap="small"/>
              <a:t>репоръки за защита на личната информация </a:t>
            </a:r>
            <a:endParaRPr lang="bg-BG"/>
          </a:p>
        </p:txBody>
      </p:sp>
      <p:sp>
        <p:nvSpPr>
          <p:cNvPr id="3" name="Content Placeholder 2"/>
          <p:cNvSpPr>
            <a:spLocks noGrp="1"/>
          </p:cNvSpPr>
          <p:nvPr>
            <p:ph idx="1"/>
          </p:nvPr>
        </p:nvSpPr>
        <p:spPr bwMode="auto">
          <a:xfrm>
            <a:off x="192947" y="1620838"/>
            <a:ext cx="11325138" cy="4679950"/>
          </a:xfrm>
        </p:spPr>
        <p:txBody>
          <a:bodyPr>
            <a:noAutofit/>
          </a:bodyPr>
          <a:lstStyle/>
          <a:p>
            <a:pPr marL="457200" indent="-457200">
              <a:spcBef>
                <a:spcPts val="600"/>
              </a:spcBef>
              <a:defRPr/>
            </a:pPr>
            <a:r>
              <a:rPr lang="bg-BG"/>
              <a:t>Да предоставяте минимална информация - само, колкото е необходима.</a:t>
            </a:r>
            <a:endParaRPr/>
          </a:p>
          <a:p>
            <a:pPr marL="457200" indent="-457200">
              <a:spcBef>
                <a:spcPts val="600"/>
              </a:spcBef>
              <a:defRPr/>
            </a:pPr>
            <a:r>
              <a:rPr lang="bg-BG"/>
              <a:t>Изборът на потребителското Ви име да бъде съобразен със съответната му употреба.</a:t>
            </a:r>
            <a:endParaRPr/>
          </a:p>
          <a:p>
            <a:pPr marL="457200" indent="-457200">
              <a:spcBef>
                <a:spcPts val="600"/>
              </a:spcBef>
              <a:defRPr/>
            </a:pPr>
            <a:r>
              <a:rPr lang="bg-BG"/>
              <a:t>Паролите Ви да бъдат уникални, комплексни и</a:t>
            </a:r>
            <a:r>
              <a:rPr lang="bg-BG"/>
              <a:t> съхранявани в криптиран вид</a:t>
            </a:r>
            <a:r>
              <a:rPr lang="bg-BG"/>
              <a:t>.</a:t>
            </a:r>
            <a:endParaRPr/>
          </a:p>
          <a:p>
            <a:pPr marL="457200" indent="-457200">
              <a:spcBef>
                <a:spcPts val="600"/>
              </a:spcBef>
              <a:defRPr/>
            </a:pPr>
            <a:r>
              <a:rPr lang="bg-BG"/>
              <a:t>Информацията за различните видове акаунти да не споделяте с никой или само с най-доверени лица.</a:t>
            </a:r>
            <a:endParaRPr/>
          </a:p>
          <a:p>
            <a:pPr marL="457200" indent="-457200">
              <a:spcBef>
                <a:spcPts val="600"/>
              </a:spcBef>
              <a:defRPr/>
            </a:pPr>
            <a:r>
              <a:rPr lang="bg-BG"/>
              <a:t>Да използвате </a:t>
            </a:r>
            <a:r>
              <a:rPr lang="bg-BG"/>
              <a:t>двуфакторна</a:t>
            </a:r>
            <a:r>
              <a:rPr lang="bg-BG"/>
              <a:t> (</a:t>
            </a:r>
            <a:r>
              <a:rPr lang="bg-BG"/>
              <a:t>мултифакторна</a:t>
            </a:r>
            <a:r>
              <a:rPr lang="bg-BG"/>
              <a:t>) идентификация - въвеждането на допълнителна информация, например ПИН код, статична парола, отговор на „таен въпрос” и др.</a:t>
            </a:r>
            <a:endParaRPr/>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36.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normAutofit/>
          </a:bodyPr>
          <a:lstStyle/>
          <a:p>
            <a:pPr>
              <a:defRPr/>
            </a:pPr>
            <a:r>
              <a:rPr lang="bg-BG" sz="3600"/>
              <a:t>ЗАЩИТА НА ЛИЧНАТА ИНФОРМАЦИЯ И НАДЕЖДНОСТ</a:t>
            </a:r>
            <a:br>
              <a:rPr lang="bg-BG"/>
            </a:br>
            <a:r>
              <a:rPr lang="bg-BG"/>
              <a:t>П</a:t>
            </a:r>
            <a:r>
              <a:rPr lang="bg-BG" cap="small"/>
              <a:t>репоръки за защита на личната информация - 2 </a:t>
            </a:r>
            <a:endParaRPr lang="bg-BG"/>
          </a:p>
        </p:txBody>
      </p:sp>
      <p:sp>
        <p:nvSpPr>
          <p:cNvPr id="3" name="Content Placeholder 2"/>
          <p:cNvSpPr>
            <a:spLocks noGrp="1"/>
          </p:cNvSpPr>
          <p:nvPr>
            <p:ph idx="1"/>
          </p:nvPr>
        </p:nvSpPr>
        <p:spPr bwMode="auto">
          <a:xfrm>
            <a:off x="192947" y="1620838"/>
            <a:ext cx="11325138" cy="4679950"/>
          </a:xfrm>
        </p:spPr>
        <p:txBody>
          <a:bodyPr>
            <a:noAutofit/>
          </a:bodyPr>
          <a:lstStyle/>
          <a:p>
            <a:pPr marL="457200" indent="-457200">
              <a:defRPr/>
            </a:pPr>
            <a:r>
              <a:rPr lang="bg-BG"/>
              <a:t>Достъпът до личните Ви данни и информация, да бъде ограничен само за Вас или за най-доверени лица.</a:t>
            </a:r>
            <a:endParaRPr/>
          </a:p>
          <a:p>
            <a:pPr marL="457200" indent="-457200">
              <a:defRPr/>
            </a:pPr>
            <a:r>
              <a:rPr lang="bg-BG"/>
              <a:t>Всички ненужни услуги и приложения на личните Ви устройства, трябва да бъдат изключени и деинсталирани, когато е възможно.</a:t>
            </a:r>
            <a:endParaRPr/>
          </a:p>
          <a:p>
            <a:pPr marL="457200" indent="-457200">
              <a:defRPr/>
            </a:pPr>
            <a:r>
              <a:rPr lang="bg-BG"/>
              <a:t>Софтуерът на устройствата Ви трябва да бъде най-актуалният и да бъдат инсталирани всички корекции за сигурност.</a:t>
            </a:r>
            <a:endParaRPr/>
          </a:p>
          <a:p>
            <a:pPr marL="457200" indent="-457200">
              <a:defRPr/>
            </a:pPr>
            <a:r>
              <a:rPr lang="bg-BG"/>
              <a:t>Да си инсталирате най-малко - антивирус, </a:t>
            </a:r>
            <a:r>
              <a:rPr lang="bg-BG"/>
              <a:t>антиспайуер</a:t>
            </a:r>
            <a:r>
              <a:rPr lang="bg-BG"/>
              <a:t> и защитна стена, а за имейл – антиспам.</a:t>
            </a:r>
            <a:endParaRPr/>
          </a:p>
          <a:p>
            <a:pPr marL="457200" indent="-457200">
              <a:defRPr/>
            </a:pPr>
            <a:r>
              <a:rPr lang="bg-BG"/>
              <a:t>Да се информирате за най-новите злоупотреби и методи за социално инженерство.</a:t>
            </a:r>
            <a:endParaRPr/>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37.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30" name="Title 29"/>
          <p:cNvSpPr>
            <a:spLocks noGrp="1"/>
          </p:cNvSpPr>
          <p:nvPr>
            <p:ph type="title"/>
          </p:nvPr>
        </p:nvSpPr>
        <p:spPr bwMode="auto"/>
        <p:txBody>
          <a:bodyPr/>
          <a:lstStyle/>
          <a:p>
            <a:pPr>
              <a:spcAft>
                <a:spcPts val="0"/>
              </a:spcAft>
              <a:defRPr/>
            </a:pPr>
            <a:r>
              <a:rPr lang="bg-BG">
                <a:solidFill>
                  <a:schemeClr val="tx1">
                    <a:lumMod val="85000"/>
                    <a:lumOff val="15000"/>
                  </a:schemeClr>
                </a:solidFill>
              </a:rPr>
              <a:t>Обобщение</a:t>
            </a:r>
            <a:endParaRPr/>
          </a:p>
        </p:txBody>
      </p:sp>
      <p:sp>
        <p:nvSpPr>
          <p:cNvPr id="10" name="Footer Placeholder 9"/>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
        <p:nvSpPr>
          <p:cNvPr id="5" name="Content Placeholder 4"/>
          <p:cNvSpPr>
            <a:spLocks noGrp="1"/>
          </p:cNvSpPr>
          <p:nvPr>
            <p:ph idx="1"/>
          </p:nvPr>
        </p:nvSpPr>
        <p:spPr bwMode="auto"/>
        <p:txBody>
          <a:bodyPr/>
          <a:lstStyle/>
          <a:p>
            <a:pPr marL="0" indent="0">
              <a:buNone/>
              <a:defRPr/>
            </a:pPr>
            <a:r>
              <a:rPr lang="bg-BG" sz="3200"/>
              <a:t>В тази тема научихте:</a:t>
            </a:r>
            <a:endParaRPr/>
          </a:p>
          <a:p>
            <a:pPr marL="457200" indent="-457200">
              <a:defRPr/>
            </a:pPr>
            <a:r>
              <a:rPr lang="bg-BG" sz="3200"/>
              <a:t>Рискове и заплахи за дигиталните устройства и програми</a:t>
            </a:r>
            <a:endParaRPr/>
          </a:p>
          <a:p>
            <a:pPr marL="749300" lvl="1" indent="-457200">
              <a:defRPr/>
            </a:pPr>
            <a:r>
              <a:rPr lang="bg-BG" sz="2800"/>
              <a:t>Основни термини, свързани със сигурността</a:t>
            </a:r>
            <a:endParaRPr/>
          </a:p>
          <a:p>
            <a:pPr marL="749300" lvl="1" indent="-457200">
              <a:defRPr/>
            </a:pPr>
            <a:r>
              <a:rPr lang="bg-BG" sz="2800"/>
              <a:t>Различни видове заплахи и атаки</a:t>
            </a:r>
            <a:endParaRPr/>
          </a:p>
          <a:p>
            <a:pPr marL="457200" indent="-457200">
              <a:defRPr/>
            </a:pPr>
            <a:r>
              <a:rPr lang="bg-BG" sz="3200"/>
              <a:t>Различни мерки за сигурност и безопасност.</a:t>
            </a:r>
            <a:endParaRPr/>
          </a:p>
          <a:p>
            <a:pPr marL="457200" indent="-457200">
              <a:defRPr/>
            </a:pPr>
            <a:r>
              <a:rPr lang="bg-BG" sz="3200"/>
              <a:t>Методи за защита на устройства и програми.</a:t>
            </a:r>
            <a:endParaRPr/>
          </a:p>
          <a:p>
            <a:pPr marL="457200" indent="-457200">
              <a:defRPr/>
            </a:pPr>
            <a:r>
              <a:rPr lang="bg-BG" sz="3200"/>
              <a:t>Препоръки за защита на личната информация и надеждност.</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38.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6" name="Title 5"/>
          <p:cNvSpPr>
            <a:spLocks noGrp="1"/>
          </p:cNvSpPr>
          <p:nvPr>
            <p:ph type="title"/>
          </p:nvPr>
        </p:nvSpPr>
        <p:spPr bwMode="auto"/>
        <p:txBody>
          <a:bodyPr/>
          <a:lstStyle/>
          <a:p>
            <a:pPr>
              <a:defRPr/>
            </a:pPr>
            <a:r>
              <a:rPr lang="bg-BG"/>
              <a:t>Благодаря</a:t>
            </a:r>
            <a:endParaRPr/>
          </a:p>
        </p:txBody>
      </p:sp>
      <p:sp>
        <p:nvSpPr>
          <p:cNvPr id="7" name="Text Placeholder 6"/>
          <p:cNvSpPr>
            <a:spLocks noGrp="1"/>
          </p:cNvSpPr>
          <p:nvPr>
            <p:ph type="body" idx="1"/>
          </p:nvPr>
        </p:nvSpPr>
        <p:spPr bwMode="auto"/>
        <p:txBody>
          <a:bodyPr/>
          <a:lstStyle/>
          <a:p>
            <a:pPr algn="ctr">
              <a:defRPr/>
            </a:pPr>
            <a:r>
              <a:rPr lang="bg-BG"/>
              <a:t>За вашето внимание!</a:t>
            </a:r>
            <a:endParaRPr/>
          </a:p>
        </p:txBody>
      </p:sp>
      <p:sp>
        <p:nvSpPr>
          <p:cNvPr id="5" name="Footer Placeholder 4"/>
          <p:cNvSpPr>
            <a:spLocks noGrp="1"/>
          </p:cNvSpPr>
          <p:nvPr>
            <p:ph type="ftr" sz="quarter" idx="10"/>
          </p:nvPr>
        </p:nvSpPr>
        <p:spPr bwMode="auto"/>
        <p:txBody>
          <a:bodyPr/>
          <a:lstStyle/>
          <a:p>
            <a:pPr>
              <a:defRPr/>
            </a:pPr>
            <a:r>
              <a:rPr lang="ru-RU"/>
              <a:t> Европейска Рамка на дигиталните компетентности</a:t>
            </a:r>
            <a:br>
              <a:rPr lang="en-GB"/>
            </a:br>
            <a:r>
              <a:rPr lang="ru-RU"/>
              <a:t>с петте области на дигитална компетентност и 21 дигитални умения/ компетентности (DigComp 2.1)</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lang="bg-BG"/>
              <a:t>Основни рискове и заплахи за дигиталните устройства и програми - 2</a:t>
            </a:r>
            <a:endParaRPr/>
          </a:p>
        </p:txBody>
      </p:sp>
      <p:sp>
        <p:nvSpPr>
          <p:cNvPr id="3" name="Content Placeholder 2"/>
          <p:cNvSpPr>
            <a:spLocks noGrp="1"/>
          </p:cNvSpPr>
          <p:nvPr>
            <p:ph idx="1"/>
          </p:nvPr>
        </p:nvSpPr>
        <p:spPr bwMode="auto"/>
        <p:txBody>
          <a:bodyPr>
            <a:normAutofit/>
          </a:bodyPr>
          <a:lstStyle/>
          <a:p>
            <a:pPr marL="0" indent="0">
              <a:buNone/>
              <a:defRPr/>
            </a:pPr>
            <a:r>
              <a:rPr lang="bg-BG" sz="2400" b="1"/>
              <a:t>НАЙ-ЧЕСТО СРЕЩАНИТЕ ЗАПЛАХИ ЗА СИГУРНОСТТА</a:t>
            </a:r>
            <a:endParaRPr/>
          </a:p>
          <a:p>
            <a:pPr marL="342900" indent="-342900">
              <a:defRPr/>
            </a:pPr>
            <a:r>
              <a:rPr lang="bg-BG" sz="2200" b="1"/>
              <a:t>Кражба на информация </a:t>
            </a:r>
            <a:r>
              <a:rPr lang="bg-BG" sz="2200"/>
              <a:t>– проникване в устройство с цел получаване на поверителна (конфиденциална) информация, която може да се използва или да бъде продадена за различни цели.</a:t>
            </a:r>
            <a:endParaRPr/>
          </a:p>
          <a:p>
            <a:pPr marL="342900" indent="-342900">
              <a:defRPr/>
            </a:pPr>
            <a:r>
              <a:rPr lang="bg-BG" sz="2200" b="1"/>
              <a:t>Загуба на данни или манипулация на данни </a:t>
            </a:r>
            <a:r>
              <a:rPr lang="bg-BG" sz="2200"/>
              <a:t>- проникване в устройство с цел унищожаване или промяна на записи на данни. </a:t>
            </a:r>
            <a:endParaRPr/>
          </a:p>
          <a:p>
            <a:pPr marL="342900" indent="-342900">
              <a:defRPr/>
            </a:pPr>
            <a:r>
              <a:rPr lang="bg-BG" sz="2200" b="1"/>
              <a:t>Кражба на самоличност </a:t>
            </a:r>
            <a:r>
              <a:rPr lang="bg-BG" sz="2200"/>
              <a:t>– форма на кражба на информация, при която личната информация е открадната с цел използване на самоличността на някого.</a:t>
            </a:r>
            <a:endParaRPr/>
          </a:p>
          <a:p>
            <a:pPr marL="342900" indent="-342900">
              <a:defRPr/>
            </a:pPr>
            <a:r>
              <a:rPr lang="bg-BG" sz="2200" b="1"/>
              <a:t>Отказ от услуга </a:t>
            </a:r>
            <a:r>
              <a:rPr lang="bg-BG" sz="2200"/>
              <a:t>– Прекъсване на услугата, което пречи на законните потребители да получат достъп до услугите, на които имат право.</a:t>
            </a:r>
            <a:endParaRPr/>
          </a:p>
          <a:p>
            <a:pPr marL="0" indent="0">
              <a:buNone/>
              <a:defRPr/>
            </a:pPr>
            <a:endParaRPr lang="bg-BG"/>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lang="bg-BG"/>
              <a:t>Основни рискове и заплахи за дигиталните устройства и програми - 3</a:t>
            </a:r>
            <a:endParaRPr/>
          </a:p>
        </p:txBody>
      </p:sp>
      <p:sp>
        <p:nvSpPr>
          <p:cNvPr id="3" name="Content Placeholder 2"/>
          <p:cNvSpPr>
            <a:spLocks noGrp="1"/>
          </p:cNvSpPr>
          <p:nvPr>
            <p:ph idx="1"/>
          </p:nvPr>
        </p:nvSpPr>
        <p:spPr bwMode="auto"/>
        <p:txBody>
          <a:bodyPr>
            <a:normAutofit/>
          </a:bodyPr>
          <a:lstStyle/>
          <a:p>
            <a:pPr marL="0" indent="-92075">
              <a:buNone/>
              <a:defRPr/>
            </a:pPr>
            <a:r>
              <a:rPr lang="bg-BG" sz="2400" b="1" cap="small"/>
              <a:t>ВЪТРЕШНИ И ВЪНШНИ ЗАПЛАХИ</a:t>
            </a:r>
            <a:endParaRPr/>
          </a:p>
          <a:p>
            <a:pPr marL="0" indent="0">
              <a:buNone/>
              <a:defRPr/>
            </a:pPr>
            <a:r>
              <a:rPr lang="bg-BG" sz="2200"/>
              <a:t>Заплахите за сигурността от мрежови нарушители могат да идват както от вътрешни, така и от външни източници.</a:t>
            </a:r>
            <a:endParaRPr/>
          </a:p>
          <a:p>
            <a:pPr marL="457200" indent="-457200">
              <a:defRPr/>
            </a:pPr>
            <a:r>
              <a:rPr lang="bg-BG" sz="2200" b="1"/>
              <a:t>Външни заплахи </a:t>
            </a:r>
            <a:r>
              <a:rPr lang="en-US" sz="2200" b="1"/>
              <a:t>- </a:t>
            </a:r>
            <a:r>
              <a:rPr lang="bg-BG" sz="2200"/>
              <a:t>възникват от лица извън организация, които нямат оторизиран достъп до компютърните системи или мрежа. Нападателите често проникват от интернет, напр. чрез не добре защитени безжични връзки.</a:t>
            </a:r>
            <a:endParaRPr/>
          </a:p>
          <a:p>
            <a:pPr marL="457200" indent="-457200">
              <a:defRPr/>
            </a:pPr>
            <a:r>
              <a:rPr lang="bg-BG" sz="2200" b="1"/>
              <a:t>Вътрешни заплахи </a:t>
            </a:r>
            <a:r>
              <a:rPr lang="en-US" sz="2200" b="1"/>
              <a:t>- </a:t>
            </a:r>
            <a:r>
              <a:rPr lang="bg-BG" sz="2200"/>
              <a:t>възникват, когато някой е разрешил достъп до мрежата чрез потребителски акаунт или има физически достъп до мрежовото оборудване. Тези нападатели познават вътрешната политика и хората в съответната организация и знаят каква информация е едновременно ценна и уязвима, както и как да стигнат до нея.</a:t>
            </a:r>
            <a:endParaRPr/>
          </a:p>
          <a:p>
            <a:pPr marL="200025" lvl="1" indent="0">
              <a:buNone/>
              <a:defRPr/>
            </a:pPr>
            <a:endParaRPr lang="bg-BG"/>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lang="bg-BG"/>
              <a:t>Основни рискове и заплахи за дигиталните устройства и програми - 4</a:t>
            </a:r>
            <a:endParaRPr/>
          </a:p>
        </p:txBody>
      </p:sp>
      <p:sp>
        <p:nvSpPr>
          <p:cNvPr id="3" name="Content Placeholder 2"/>
          <p:cNvSpPr>
            <a:spLocks noGrp="1"/>
          </p:cNvSpPr>
          <p:nvPr>
            <p:ph idx="1"/>
          </p:nvPr>
        </p:nvSpPr>
        <p:spPr bwMode="auto">
          <a:xfrm>
            <a:off x="318782" y="1620838"/>
            <a:ext cx="11652308" cy="4679950"/>
          </a:xfrm>
        </p:spPr>
        <p:txBody>
          <a:bodyPr>
            <a:normAutofit/>
          </a:bodyPr>
          <a:lstStyle/>
          <a:p>
            <a:pPr marL="0" indent="-92075">
              <a:buNone/>
              <a:defRPr/>
            </a:pPr>
            <a:r>
              <a:rPr lang="bg-BG" sz="2400" b="1" cap="small"/>
              <a:t>ВИДОВЕ АТАКИ ЧРЕЗ СОЦИАЛНО ИНЖЕНЕРСТВО</a:t>
            </a:r>
            <a:endParaRPr/>
          </a:p>
          <a:p>
            <a:pPr marL="0" indent="0">
              <a:buNone/>
              <a:defRPr/>
            </a:pPr>
            <a:r>
              <a:rPr lang="bg-BG" sz="2200"/>
              <a:t>Един от най-лесните начини за нарушител да получи достъп е</a:t>
            </a:r>
            <a:r>
              <a:rPr lang="en-US" sz="2200"/>
              <a:t>,</a:t>
            </a:r>
            <a:r>
              <a:rPr lang="bg-BG" sz="2200"/>
              <a:t> като използва човешкото поведение чрез т.нар. социално инженерство.</a:t>
            </a:r>
            <a:endParaRPr/>
          </a:p>
          <a:p>
            <a:pPr marL="0" indent="0">
              <a:buNone/>
              <a:defRPr/>
            </a:pPr>
            <a:r>
              <a:rPr lang="bg-BG" sz="2200" b="1"/>
              <a:t>Социално инженерство</a:t>
            </a:r>
            <a:r>
              <a:rPr lang="bg-BG" sz="2200"/>
              <a:t> е съвкупност от различни техники и тактики, използвани от недобронамерени лица, за подвеждане или манипулиране на определени потребители, да извършват конкретни действия, в резултат, на което, да бъде разкрита поверителна (конфиденциална) информация.</a:t>
            </a:r>
            <a:endParaRPr/>
          </a:p>
          <a:p>
            <a:pPr marL="0" indent="0">
              <a:buNone/>
              <a:defRPr/>
            </a:pPr>
            <a:r>
              <a:rPr lang="bg-BG" sz="2200"/>
              <a:t>Чрез техники за социално инженерство нападателят се възползва от нищо не подозиращи законни или вътрешни за организацията потребители, за да получи достъп до вътрешни ресурси и лична информация, като напр. номера на банкови сметки или пароли.</a:t>
            </a:r>
            <a:endParaRPr/>
          </a:p>
          <a:p>
            <a:pPr marL="200025" lvl="1" indent="0">
              <a:buNone/>
              <a:defRPr/>
            </a:pPr>
            <a:endParaRPr lang="bg-BG"/>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normAutofit fontScale="90000"/>
          </a:bodyPr>
          <a:lstStyle/>
          <a:p>
            <a:pPr>
              <a:defRPr/>
            </a:pPr>
            <a:r>
              <a:rPr lang="bg-BG"/>
              <a:t>Основни рискове и заплахи</a:t>
            </a:r>
            <a:br>
              <a:rPr lang="bg-BG"/>
            </a:br>
            <a:r>
              <a:rPr lang="bg-BG"/>
              <a:t>ВИДОВЕ АТАКИ ЧРЕЗ СОЦИАЛНО ИНЖЕНЕРСТВО</a:t>
            </a:r>
            <a:endParaRPr/>
          </a:p>
        </p:txBody>
      </p:sp>
      <p:sp>
        <p:nvSpPr>
          <p:cNvPr id="3" name="Content Placeholder 2"/>
          <p:cNvSpPr>
            <a:spLocks noGrp="1"/>
          </p:cNvSpPr>
          <p:nvPr>
            <p:ph idx="1"/>
          </p:nvPr>
        </p:nvSpPr>
        <p:spPr bwMode="auto"/>
        <p:txBody>
          <a:bodyPr>
            <a:normAutofit/>
          </a:bodyPr>
          <a:lstStyle/>
          <a:p>
            <a:pPr marL="0" indent="0">
              <a:buNone/>
              <a:defRPr/>
            </a:pPr>
            <a:r>
              <a:rPr lang="bg-BG" sz="2400"/>
              <a:t>Съществуват различни методи за получаване на информация директно от оторизирани потребители като едни от най-честите са:</a:t>
            </a:r>
            <a:endParaRPr/>
          </a:p>
          <a:p>
            <a:pPr marL="457200" indent="-457200">
              <a:defRPr/>
            </a:pPr>
            <a:r>
              <a:rPr lang="bg-BG" sz="2200" b="1"/>
              <a:t>Претекст (</a:t>
            </a:r>
            <a:r>
              <a:rPr lang="bg-BG" sz="2200" b="1"/>
              <a:t>Pretexting</a:t>
            </a:r>
            <a:r>
              <a:rPr lang="bg-BG" sz="2200" b="1"/>
              <a:t>): </a:t>
            </a:r>
            <a:r>
              <a:rPr lang="bg-BG" sz="2200"/>
              <a:t>Ситуация или претекст (измислен сценарий), създадена от нападателя, за да примами/подмами жертвата да даде информация или да извърши определено действие</a:t>
            </a:r>
            <a:r>
              <a:rPr lang="bg-BG" sz="2200" b="1"/>
              <a:t>, </a:t>
            </a:r>
            <a:r>
              <a:rPr lang="bg-BG" sz="2200"/>
              <a:t>което обикновено не би направил, извън контекста на този претекст.</a:t>
            </a:r>
            <a:r>
              <a:rPr lang="bg-BG" sz="2200" b="1"/>
              <a:t> </a:t>
            </a:r>
            <a:r>
              <a:rPr lang="bg-BG" sz="2200"/>
              <a:t>За да бъде ефективен, нападателят трябва да може да докаже своята легитимност на предвидената цел или жертва.</a:t>
            </a:r>
            <a:endParaRPr/>
          </a:p>
          <a:p>
            <a:pPr marL="457200" indent="-457200">
              <a:defRPr/>
            </a:pPr>
            <a:r>
              <a:rPr lang="bg-BG" sz="2200" b="1"/>
              <a:t>Фишинг</a:t>
            </a:r>
            <a:r>
              <a:rPr lang="bg-BG" sz="2200" b="1"/>
              <a:t> (</a:t>
            </a:r>
            <a:r>
              <a:rPr lang="bg-BG" sz="2200" b="1"/>
              <a:t>Phishing</a:t>
            </a:r>
            <a:r>
              <a:rPr lang="bg-BG" sz="2200" b="1"/>
              <a:t>): </a:t>
            </a:r>
            <a:r>
              <a:rPr lang="bg-BG" sz="2200"/>
              <a:t>При тази атака, извършителят се преструва, че представлява легитимно лице от реномирана компания или организация, като обикновено се свързва с жертвата чрез имейл или текстово съобщение, за да поиска дадена информация директно или да подтикне потребителите да щракнат върху връзка, която води към измамен уебсайт.</a:t>
            </a:r>
            <a:endParaRPr/>
          </a:p>
          <a:p>
            <a:pPr marL="0" indent="0">
              <a:buNone/>
              <a:defRPr/>
            </a:pPr>
            <a:endParaRPr lang="bg-BG"/>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normAutofit fontScale="90000"/>
          </a:bodyPr>
          <a:lstStyle/>
          <a:p>
            <a:pPr>
              <a:defRPr/>
            </a:pPr>
            <a:r>
              <a:rPr lang="bg-BG"/>
              <a:t>Основни рискове и заплахи</a:t>
            </a:r>
            <a:br>
              <a:rPr lang="bg-BG"/>
            </a:br>
            <a:r>
              <a:rPr lang="bg-BG"/>
              <a:t>ВИДОВЕ АТАКИ ЧРЕЗ СОЦИАЛНО ИНЖЕНЕРСТВО - 2</a:t>
            </a:r>
            <a:endParaRPr/>
          </a:p>
        </p:txBody>
      </p:sp>
      <p:sp>
        <p:nvSpPr>
          <p:cNvPr id="3" name="Content Placeholder 2"/>
          <p:cNvSpPr>
            <a:spLocks noGrp="1"/>
          </p:cNvSpPr>
          <p:nvPr>
            <p:ph idx="1"/>
          </p:nvPr>
        </p:nvSpPr>
        <p:spPr bwMode="auto"/>
        <p:txBody>
          <a:bodyPr>
            <a:normAutofit/>
          </a:bodyPr>
          <a:lstStyle/>
          <a:p>
            <a:pPr marL="0" indent="0">
              <a:buNone/>
              <a:defRPr/>
            </a:pPr>
            <a:r>
              <a:rPr lang="bg-BG" sz="2400"/>
              <a:t>Съществуват различни методи за получаване на информация директно от оторизирани потребители като едни от най-честите са: (продължение)</a:t>
            </a:r>
            <a:endParaRPr/>
          </a:p>
          <a:p>
            <a:pPr marL="457200" indent="-457200">
              <a:defRPr/>
            </a:pPr>
            <a:r>
              <a:rPr lang="bg-BG" sz="2200" b="1"/>
              <a:t>Смишинг</a:t>
            </a:r>
            <a:r>
              <a:rPr lang="bg-BG" sz="2200" b="1"/>
              <a:t> (</a:t>
            </a:r>
            <a:r>
              <a:rPr lang="bg-BG" sz="2200" b="1"/>
              <a:t>Smishing</a:t>
            </a:r>
            <a:r>
              <a:rPr lang="bg-BG" sz="2200" b="1"/>
              <a:t>):</a:t>
            </a:r>
            <a:r>
              <a:rPr lang="bg-BG" sz="2200"/>
              <a:t> разновидност на </a:t>
            </a:r>
            <a:r>
              <a:rPr lang="bg-BG" sz="2200"/>
              <a:t>фишинг</a:t>
            </a:r>
            <a:r>
              <a:rPr lang="bg-BG" sz="2200"/>
              <a:t>, която използва фалшиви мобилни текстови съобщения (SMS), за да подмами хората да изтеглят зловреден софтуер, да споделят чувствителна информация или да изпращат пари на </a:t>
            </a:r>
            <a:r>
              <a:rPr lang="bg-BG" sz="2200"/>
              <a:t>киберпрестъпници</a:t>
            </a:r>
            <a:r>
              <a:rPr lang="bg-BG" sz="2200"/>
              <a:t>.</a:t>
            </a:r>
            <a:endParaRPr/>
          </a:p>
          <a:p>
            <a:pPr marL="457200" indent="-457200">
              <a:defRPr/>
            </a:pPr>
            <a:r>
              <a:rPr lang="bg-BG" sz="2200" b="1"/>
              <a:t>Гласов или </a:t>
            </a:r>
            <a:r>
              <a:rPr lang="bg-BG" sz="2200" b="1"/>
              <a:t>VoIP</a:t>
            </a:r>
            <a:r>
              <a:rPr lang="bg-BG" sz="2200" b="1"/>
              <a:t> </a:t>
            </a:r>
            <a:r>
              <a:rPr lang="bg-BG" sz="2200" b="1"/>
              <a:t>фишинг</a:t>
            </a:r>
            <a:r>
              <a:rPr lang="bg-BG" sz="2200" b="1"/>
              <a:t> (</a:t>
            </a:r>
            <a:r>
              <a:rPr lang="bg-BG" sz="2200" b="1"/>
              <a:t>Vishing</a:t>
            </a:r>
            <a:r>
              <a:rPr lang="bg-BG" sz="2200" b="1"/>
              <a:t>): </a:t>
            </a:r>
            <a:r>
              <a:rPr lang="bg-BG" sz="2200"/>
              <a:t>По-нова форма на социално инженерство, която използва гласови и телефонни технологии. На не подозиращите потребители се изпраща гласова поща, която ги инструктира да се обадят на номер, който изглежда като законна услуга за телефонно банкиране. След това обаждането е прихванато от злонамереното лице, което получава достъп до чувствителни данни.</a:t>
            </a:r>
            <a:endParaRPr/>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normAutofit/>
          </a:bodyPr>
          <a:lstStyle/>
          <a:p>
            <a:pPr>
              <a:defRPr/>
            </a:pPr>
            <a:r>
              <a:rPr lang="bg-BG"/>
              <a:t>Основни рискове и заплахи</a:t>
            </a:r>
            <a:br>
              <a:rPr lang="bg-BG"/>
            </a:br>
            <a:r>
              <a:rPr lang="bg-BG"/>
              <a:t>ВИДОВЕ ЗЛОВРЕДЕН КОД (СОФТУЕР)</a:t>
            </a:r>
            <a:endParaRPr/>
          </a:p>
        </p:txBody>
      </p:sp>
      <p:sp>
        <p:nvSpPr>
          <p:cNvPr id="3" name="Content Placeholder 2"/>
          <p:cNvSpPr>
            <a:spLocks noGrp="1"/>
          </p:cNvSpPr>
          <p:nvPr>
            <p:ph idx="1"/>
          </p:nvPr>
        </p:nvSpPr>
        <p:spPr bwMode="auto">
          <a:xfrm>
            <a:off x="192947" y="1620838"/>
            <a:ext cx="11325138" cy="4679950"/>
          </a:xfrm>
        </p:spPr>
        <p:txBody>
          <a:bodyPr>
            <a:normAutofit fontScale="70000" lnSpcReduction="20000"/>
          </a:bodyPr>
          <a:lstStyle/>
          <a:p>
            <a:pPr marL="457200" indent="-457200">
              <a:defRPr/>
            </a:pPr>
            <a:r>
              <a:rPr lang="bg-BG" sz="3400" b="1"/>
              <a:t>Малуер</a:t>
            </a:r>
            <a:r>
              <a:rPr lang="bg-BG" sz="3400" b="1"/>
              <a:t> (</a:t>
            </a:r>
            <a:r>
              <a:rPr lang="bg-BG" sz="3400" b="1"/>
              <a:t>malware</a:t>
            </a:r>
            <a:r>
              <a:rPr lang="bg-BG" sz="3400" b="1"/>
              <a:t>)</a:t>
            </a:r>
            <a:r>
              <a:rPr lang="bg-BG" sz="3400"/>
              <a:t> е зловреден код или софтуер, специално проектиран да повреди системата, унищожи или открадне данни, да откаже достъпа до мрежи, системи или услуги. Злонамереният софтуер може да препраща данни и лични данни от нищо не подозиращи потребители на компютри към тези на злонамерените лица. Те също могат да се репликират и да се разпространяват към други хостове, свързани към мрежата.</a:t>
            </a:r>
            <a:endParaRPr/>
          </a:p>
          <a:p>
            <a:pPr marL="749300" lvl="1" indent="-457200">
              <a:defRPr/>
            </a:pPr>
            <a:r>
              <a:rPr lang="bg-BG" sz="3000" b="1"/>
              <a:t>Вирус</a:t>
            </a:r>
            <a:r>
              <a:rPr lang="bg-BG" sz="3000"/>
              <a:t> – Вирусът е програма, която се разпространява чрез модифициране на други програми или файлове. Той не може да се стартира сам, а трябва да бъде активиран от потребителя. Когато се активира, вирусът се </a:t>
            </a:r>
            <a:r>
              <a:rPr lang="bg-BG" sz="3000"/>
              <a:t>саморазмножава</a:t>
            </a:r>
            <a:r>
              <a:rPr lang="bg-BG" sz="3000"/>
              <a:t> и разпространява. Вирусите се предават чрез имейл, изтеглени файлове, незабавни съобщения, компактдискове и USB (флаш) устройства.</a:t>
            </a:r>
            <a:endParaRPr/>
          </a:p>
          <a:p>
            <a:pPr marL="749300" lvl="1" indent="-457200">
              <a:defRPr/>
            </a:pPr>
            <a:r>
              <a:rPr lang="bg-BG" sz="3000" b="1"/>
              <a:t>Червей</a:t>
            </a:r>
            <a:r>
              <a:rPr lang="bg-BG" sz="3000"/>
              <a:t> – Червеят е подобен на вируса, но не е необходимо да се прикрепя към съществуваща програма. Червеите използват мрежата, за да изпращат свои копия до всички свързани хостове, могат да работят самостоятелно и да се разпространяват бързо.</a:t>
            </a:r>
            <a:endParaRPr/>
          </a:p>
          <a:p>
            <a:pPr marL="749300" lvl="1" indent="-457200">
              <a:defRPr/>
            </a:pPr>
            <a:r>
              <a:rPr lang="bg-BG" sz="3000" b="1"/>
              <a:t>Троянски кон </a:t>
            </a:r>
            <a:r>
              <a:rPr lang="bg-BG" sz="3000"/>
              <a:t>– Троянският кон е програма, която е написана да изглежда като легитимна програма. Той не може да се възпроизвежда и разчита на легитимния си вид, за да подмами жертвата да инициира програмата.</a:t>
            </a:r>
            <a:endParaRPr/>
          </a:p>
          <a:p>
            <a:pPr marL="0" indent="0">
              <a:buNone/>
              <a:defRPr/>
            </a:pPr>
            <a:endParaRPr lang="bg-BG"/>
          </a:p>
        </p:txBody>
      </p:sp>
      <p:sp>
        <p:nvSpPr>
          <p:cNvPr id="4" name="Footer Placeholder 3"/>
          <p:cNvSpPr>
            <a:spLocks noGrp="1"/>
          </p:cNvSpPr>
          <p:nvPr>
            <p:ph type="ftr" sz="quarter" idx="10"/>
          </p:nvPr>
        </p:nvSpPr>
        <p:spPr bwMode="auto"/>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theme/_rels/theme1.xml.rels><?xml version="1.0" encoding="UTF-8" standalone="yes"?><Relationships xmlns="http://schemas.openxmlformats.org/package/2006/relationships"></Relationships>
</file>

<file path=ppt/theme/theme1.xml><?xml version="1.0" encoding="utf-8"?>
<a:theme xmlns:a="http://schemas.openxmlformats.org/drawingml/2006/main" xmlns:r="http://schemas.openxmlformats.org/officeDocument/2006/relationships" xmlns:p="http://schemas.openxmlformats.org/presentation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Calibri-Cambria">
      <a:majorFont>
        <a:latin typeface="Calibri"/>
        <a:ea typeface="Arial"/>
        <a:cs typeface="Arial"/>
      </a:majorFont>
      <a:minorFont>
        <a:latin typeface="Cambria"/>
        <a:ea typeface="Arial"/>
        <a:cs typeface="Arial"/>
      </a:minorFont>
    </a:fontScheme>
    <a:fmtScheme name="Retrospect">
      <a:fillStyleLst>
        <a:solidFill>
          <a:schemeClr val="phClr"/>
        </a:solidFill>
        <a:gradFill>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gradFill>
        <a:gradFill>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solidFill>
          <a:schemeClr val="phClr">
            <a:tint val="90000"/>
            <a:shade val="97000"/>
            <a:satMod val="130000"/>
          </a:schemeClr>
        </a:solidFill>
        <a:gradFill>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theme>
</file>

<file path=docProps/app.xml><?xml version="1.0" encoding="utf-8"?>
<Properties xmlns="http://schemas.openxmlformats.org/officeDocument/2006/extended-properties" xmlns:vt="http://schemas.openxmlformats.org/officeDocument/2006/docPropsVTypes">
  <Template>Retrospect</Template>
  <TotalTime>0</TotalTime>
  <Words>0</Words>
  <Application>ONLYOFFICE/7.2.1.34</Application>
  <DocSecurity>0</DocSecurity>
  <PresentationFormat>Widescreen</PresentationFormat>
  <Paragraphs>0</Paragraphs>
  <Slides>38</Slides>
  <Notes>38</Notes>
  <HiddenSlides>0</HiddenSlides>
  <MMClips>2</MMClips>
  <ScaleCrop>0</ScaleCrop>
  <HeadingPairs>
    <vt:vector size="4" baseType="variant">
      <vt:variant>
        <vt:lpstr>Theme</vt:lpstr>
      </vt:variant>
      <vt:variant>
        <vt:i4>1</vt:i4>
      </vt:variant>
      <vt:variant>
        <vt:lpstr>Slide Titles</vt:lpstr>
      </vt:variant>
      <vt:variant>
        <vt:i4>38</vt:i4>
      </vt:variant>
    </vt:vector>
  </HeadingPairs>
  <TitlesOfParts>
    <vt:vector size="39" baseType="lpstr">
      <vt:lpstr>Theme 1</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vector>
  </TitlesOfParts>
  <Manager/>
  <Company>Hewlett-Packard Company</Company>
  <LinksUpToDate>0</LinksUpToDate>
  <SharedDoc>0</SharedDoc>
  <HyperlinkBase/>
  <HyperlinksChanged>0</HyperlinksChanged>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Нива5-6 Тема4.1 Мултимедийна презентация</dc:title>
  <dc:subject/>
  <dc:creator>Zornitsa Yakova</dc:creator>
  <cp:keywords/>
  <dc:description/>
  <dc:identifier/>
  <dc:language/>
  <cp:lastModifiedBy>Зорница Здравкова Якова</cp:lastModifiedBy>
  <cp:revision>142</cp:revision>
  <dcterms:created xsi:type="dcterms:W3CDTF">2023-01-03T13:46:11Z</dcterms:created>
  <dcterms:modified xsi:type="dcterms:W3CDTF">2023-08-14T09:45:24Z</dcterms:modified>
  <cp:category/>
  <cp:contentStatus/>
  <cp:version/>
</cp:coreProperties>
</file>