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9" r:id="rId4"/>
    <p:sldId id="260" r:id="rId5"/>
    <p:sldId id="262" r:id="rId6"/>
    <p:sldId id="278"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58" r:id="rId2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1pPr>
    <a:lvl2pPr marL="4572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2pPr>
    <a:lvl3pPr marL="9144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3pPr>
    <a:lvl4pPr marL="13716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4pPr>
    <a:lvl5pPr marL="1828800" algn="l" rtl="0" eaLnBrk="0" fontAlgn="base" hangingPunct="0">
      <a:spcBef>
        <a:spcPct val="0"/>
      </a:spcBef>
      <a:spcAft>
        <a:spcPct val="0"/>
      </a:spcAft>
      <a:defRPr kern="1200">
        <a:solidFill>
          <a:schemeClr val="tx1"/>
        </a:solidFill>
        <a:latin typeface="Cambria" panose="02040503050406030204" pitchFamily="18" charset="0"/>
        <a:ea typeface="+mn-ea"/>
        <a:cs typeface="+mn-cs"/>
      </a:defRPr>
    </a:lvl5pPr>
    <a:lvl6pPr marL="2286000" algn="l" defTabSz="914400" rtl="0" eaLnBrk="1" latinLnBrk="0" hangingPunct="1">
      <a:defRPr kern="1200">
        <a:solidFill>
          <a:schemeClr val="tx1"/>
        </a:solidFill>
        <a:latin typeface="Cambria" panose="02040503050406030204" pitchFamily="18" charset="0"/>
        <a:ea typeface="+mn-ea"/>
        <a:cs typeface="+mn-cs"/>
      </a:defRPr>
    </a:lvl6pPr>
    <a:lvl7pPr marL="2743200" algn="l" defTabSz="914400" rtl="0" eaLnBrk="1" latinLnBrk="0" hangingPunct="1">
      <a:defRPr kern="1200">
        <a:solidFill>
          <a:schemeClr val="tx1"/>
        </a:solidFill>
        <a:latin typeface="Cambria" panose="02040503050406030204" pitchFamily="18" charset="0"/>
        <a:ea typeface="+mn-ea"/>
        <a:cs typeface="+mn-cs"/>
      </a:defRPr>
    </a:lvl7pPr>
    <a:lvl8pPr marL="3200400" algn="l" defTabSz="914400" rtl="0" eaLnBrk="1" latinLnBrk="0" hangingPunct="1">
      <a:defRPr kern="1200">
        <a:solidFill>
          <a:schemeClr val="tx1"/>
        </a:solidFill>
        <a:latin typeface="Cambria" panose="02040503050406030204" pitchFamily="18" charset="0"/>
        <a:ea typeface="+mn-ea"/>
        <a:cs typeface="+mn-cs"/>
      </a:defRPr>
    </a:lvl8pPr>
    <a:lvl9pPr marL="3657600" algn="l" defTabSz="914400" rtl="0" eaLnBrk="1" latinLnBrk="0" hangingPunct="1">
      <a:defRPr kern="1200">
        <a:solidFill>
          <a:schemeClr val="tx1"/>
        </a:solidFill>
        <a:latin typeface="Cambria" panose="020405030504060302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6C8D"/>
    <a:srgbClr val="76305C"/>
    <a:srgbClr val="E85781"/>
    <a:srgbClr val="F08262"/>
    <a:srgbClr val="CAA873"/>
    <a:srgbClr val="E0CB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3" autoAdjust="0"/>
    <p:restoredTop sz="94660"/>
  </p:normalViewPr>
  <p:slideViewPr>
    <p:cSldViewPr snapToGrid="0">
      <p:cViewPr varScale="1">
        <p:scale>
          <a:sx n="84" d="100"/>
          <a:sy n="84" d="100"/>
        </p:scale>
        <p:origin x="355" y="82"/>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BC5E30DE-4172-48E2-B3C3-BE9DA6CA7229}" type="datetimeFigureOut">
              <a:rPr lang="en-GB"/>
              <a:pPr>
                <a:defRPr/>
              </a:pPr>
              <a:t>26/09/2023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FCCE80C-BC5F-4246-BF8B-2A3F9A3BA18B}" type="slidenum">
              <a:rPr lang="en-GB"/>
              <a:pPr>
                <a:defRPr/>
              </a:pPr>
              <a:t>‹#›</a:t>
            </a:fld>
            <a:endParaRPr lang="en-GB"/>
          </a:p>
        </p:txBody>
      </p:sp>
    </p:spTree>
    <p:extLst>
      <p:ext uri="{BB962C8B-B14F-4D97-AF65-F5344CB8AC3E}">
        <p14:creationId xmlns:p14="http://schemas.microsoft.com/office/powerpoint/2010/main" val="40983109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anose="02040503050406030204" pitchFamily="18" charset="0"/>
              </a:defRPr>
            </a:lvl1pPr>
            <a:lvl2pPr marL="742950" indent="-285750">
              <a:defRPr>
                <a:solidFill>
                  <a:schemeClr val="tx1"/>
                </a:solidFill>
                <a:latin typeface="Cambria" panose="02040503050406030204" pitchFamily="18" charset="0"/>
              </a:defRPr>
            </a:lvl2pPr>
            <a:lvl3pPr marL="1143000" indent="-228600">
              <a:defRPr>
                <a:solidFill>
                  <a:schemeClr val="tx1"/>
                </a:solidFill>
                <a:latin typeface="Cambria" panose="02040503050406030204" pitchFamily="18" charset="0"/>
              </a:defRPr>
            </a:lvl3pPr>
            <a:lvl4pPr marL="1600200" indent="-228600">
              <a:defRPr>
                <a:solidFill>
                  <a:schemeClr val="tx1"/>
                </a:solidFill>
                <a:latin typeface="Cambria" panose="02040503050406030204" pitchFamily="18" charset="0"/>
              </a:defRPr>
            </a:lvl4pPr>
            <a:lvl5pPr marL="2057400" indent="-228600">
              <a:defRPr>
                <a:solidFill>
                  <a:schemeClr val="tx1"/>
                </a:solidFill>
                <a:latin typeface="Cambria" panose="02040503050406030204" pitchFamily="18" charset="0"/>
              </a:defRPr>
            </a:lvl5pPr>
            <a:lvl6pPr marL="2514600" indent="-228600" eaLnBrk="0" fontAlgn="base" hangingPunct="0">
              <a:spcBef>
                <a:spcPct val="0"/>
              </a:spcBef>
              <a:spcAft>
                <a:spcPct val="0"/>
              </a:spcAft>
              <a:defRPr>
                <a:solidFill>
                  <a:schemeClr val="tx1"/>
                </a:solidFill>
                <a:latin typeface="Cambria" panose="02040503050406030204" pitchFamily="18" charset="0"/>
              </a:defRPr>
            </a:lvl6pPr>
            <a:lvl7pPr marL="2971800" indent="-228600" eaLnBrk="0" fontAlgn="base" hangingPunct="0">
              <a:spcBef>
                <a:spcPct val="0"/>
              </a:spcBef>
              <a:spcAft>
                <a:spcPct val="0"/>
              </a:spcAft>
              <a:defRPr>
                <a:solidFill>
                  <a:schemeClr val="tx1"/>
                </a:solidFill>
                <a:latin typeface="Cambria" panose="02040503050406030204" pitchFamily="18" charset="0"/>
              </a:defRPr>
            </a:lvl7pPr>
            <a:lvl8pPr marL="3429000" indent="-228600" eaLnBrk="0" fontAlgn="base" hangingPunct="0">
              <a:spcBef>
                <a:spcPct val="0"/>
              </a:spcBef>
              <a:spcAft>
                <a:spcPct val="0"/>
              </a:spcAft>
              <a:defRPr>
                <a:solidFill>
                  <a:schemeClr val="tx1"/>
                </a:solidFill>
                <a:latin typeface="Cambria" panose="02040503050406030204" pitchFamily="18" charset="0"/>
              </a:defRPr>
            </a:lvl8pPr>
            <a:lvl9pPr marL="3886200" indent="-228600" eaLnBrk="0" fontAlgn="base" hangingPunct="0">
              <a:spcBef>
                <a:spcPct val="0"/>
              </a:spcBef>
              <a:spcAft>
                <a:spcPct val="0"/>
              </a:spcAft>
              <a:defRPr>
                <a:solidFill>
                  <a:schemeClr val="tx1"/>
                </a:solidFill>
                <a:latin typeface="Cambria" panose="02040503050406030204" pitchFamily="18" charset="0"/>
              </a:defRPr>
            </a:lvl9pPr>
          </a:lstStyle>
          <a:p>
            <a:pPr fontAlgn="base">
              <a:spcBef>
                <a:spcPct val="0"/>
              </a:spcBef>
              <a:spcAft>
                <a:spcPct val="0"/>
              </a:spcAft>
            </a:pPr>
            <a:fld id="{B4A5DE2C-CB0C-49AF-BB9A-E6691F717CA8}" type="slidenum">
              <a:rPr lang="en-GB" altLang="en-US" smtClean="0">
                <a:latin typeface="Calibri" panose="020F0502020204030204" pitchFamily="34" charset="0"/>
              </a:rPr>
              <a:pPr fontAlgn="base">
                <a:spcBef>
                  <a:spcPct val="0"/>
                </a:spcBef>
                <a:spcAft>
                  <a:spcPct val="0"/>
                </a:spcAft>
              </a:pPr>
              <a:t>1</a:t>
            </a:fld>
            <a:endParaRPr lang="en-GB" altLang="en-US">
              <a:latin typeface="Calibri" panose="020F0502020204030204" pitchFamily="34" charset="0"/>
            </a:endParaRPr>
          </a:p>
        </p:txBody>
      </p:sp>
    </p:spTree>
    <p:extLst>
      <p:ext uri="{BB962C8B-B14F-4D97-AF65-F5344CB8AC3E}">
        <p14:creationId xmlns:p14="http://schemas.microsoft.com/office/powerpoint/2010/main" val="8654360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5473" y="1567928"/>
            <a:ext cx="8363516" cy="3536087"/>
          </a:xfrm>
          <a:noFill/>
        </p:spPr>
        <p:txBody>
          <a:bodyPr/>
          <a:lstStyle>
            <a:lvl1pPr algn="l">
              <a:lnSpc>
                <a:spcPct val="85000"/>
              </a:lnSpc>
              <a:defRPr sz="8000" spc="-50" baseline="0">
                <a:solidFill>
                  <a:schemeClr val="tx1">
                    <a:lumMod val="85000"/>
                    <a:lumOff val="15000"/>
                  </a:schemeClr>
                </a:solidFill>
              </a:defRPr>
            </a:lvl1pPr>
          </a:lstStyle>
          <a:p>
            <a:r>
              <a:rPr lang="en-US" dirty="0"/>
              <a:t>Click to edit Master title style</a:t>
            </a:r>
          </a:p>
        </p:txBody>
      </p:sp>
      <p:sp>
        <p:nvSpPr>
          <p:cNvPr id="3" name="Subtitle 2"/>
          <p:cNvSpPr>
            <a:spLocks noGrp="1"/>
          </p:cNvSpPr>
          <p:nvPr>
            <p:ph type="subTitle" idx="1"/>
          </p:nvPr>
        </p:nvSpPr>
        <p:spPr>
          <a:xfrm>
            <a:off x="145473" y="5294046"/>
            <a:ext cx="8363516" cy="533175"/>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6" name="Slide Number Placeholder 5"/>
          <p:cNvSpPr>
            <a:spLocks noGrp="1"/>
          </p:cNvSpPr>
          <p:nvPr>
            <p:ph type="sldNum" sz="quarter" idx="10"/>
          </p:nvPr>
        </p:nvSpPr>
        <p:spPr/>
        <p:txBody>
          <a:bodyPr/>
          <a:lstStyle>
            <a:lvl1pPr>
              <a:defRPr>
                <a:solidFill>
                  <a:schemeClr val="bg1"/>
                </a:solidFill>
              </a:defRPr>
            </a:lvl1pPr>
          </a:lstStyle>
          <a:p>
            <a:pPr>
              <a:defRPr/>
            </a:pPr>
            <a:fld id="{D8BA972B-9114-4DFD-A101-1E7C39001227}" type="slidenum">
              <a:rPr lang="en-GB" smtClean="0"/>
              <a:pPr>
                <a:defRPr/>
              </a:pPr>
              <a:t>‹#›</a:t>
            </a:fld>
            <a:endParaRPr lang="en-GB" dirty="0"/>
          </a:p>
        </p:txBody>
      </p:sp>
      <p:sp>
        <p:nvSpPr>
          <p:cNvPr id="7" name="Footer Placeholder 4"/>
          <p:cNvSpPr>
            <a:spLocks noGrp="1"/>
          </p:cNvSpPr>
          <p:nvPr>
            <p:ph type="ftr" sz="quarter" idx="11"/>
          </p:nvPr>
        </p:nvSpPr>
        <p:spPr>
          <a:xfrm>
            <a:off x="146050" y="6269038"/>
            <a:ext cx="8362950" cy="577850"/>
          </a:xfrm>
        </p:spPr>
        <p:txBody>
          <a:bodyPr/>
          <a:lstStyle>
            <a:lvl1pPr algn="l">
              <a:defRPr sz="1000" cap="all" baseline="0">
                <a:solidFill>
                  <a:schemeClr val="tx1"/>
                </a:solidFill>
              </a:defRPr>
            </a:lvl1pPr>
          </a:lstStyle>
          <a:p>
            <a:pPr>
              <a:defRPr/>
            </a:pPr>
            <a:r>
              <a:rPr lang="ru-RU" dirty="0"/>
              <a:t>Европейска Рамка на дигиталните компетентности с петте области на </a:t>
            </a:r>
            <a:r>
              <a:rPr lang="en-GB" dirty="0"/>
              <a:t/>
            </a:r>
            <a:br>
              <a:rPr lang="en-GB" dirty="0"/>
            </a:br>
            <a:r>
              <a:rPr lang="ru-RU" dirty="0"/>
              <a:t>дигитална компетентност</a:t>
            </a:r>
            <a:r>
              <a:rPr lang="en-GB" dirty="0"/>
              <a:t> </a:t>
            </a:r>
            <a:r>
              <a:rPr lang="ru-RU" dirty="0"/>
              <a:t>и 21 дигитални умения/ компетентности (DigComp 2.1)</a:t>
            </a:r>
          </a:p>
        </p:txBody>
      </p:sp>
      <p:pic>
        <p:nvPicPr>
          <p:cNvPr id="4" name="Picture 3"/>
          <p:cNvPicPr>
            <a:picLocks noChangeAspect="1"/>
          </p:cNvPicPr>
          <p:nvPr userDrawn="1"/>
        </p:nvPicPr>
        <p:blipFill>
          <a:blip r:embed="rId3"/>
          <a:stretch>
            <a:fillRect/>
          </a:stretch>
        </p:blipFill>
        <p:spPr>
          <a:xfrm>
            <a:off x="152400" y="114300"/>
            <a:ext cx="4724809" cy="713294"/>
          </a:xfrm>
          <a:prstGeom prst="rect">
            <a:avLst/>
          </a:prstGeom>
        </p:spPr>
      </p:pic>
    </p:spTree>
    <p:extLst>
      <p:ext uri="{BB962C8B-B14F-4D97-AF65-F5344CB8AC3E}">
        <p14:creationId xmlns:p14="http://schemas.microsoft.com/office/powerpoint/2010/main" val="1731509942"/>
      </p:ext>
    </p:extLst>
  </p:cSld>
  <p:clrMapOvr>
    <a:masterClrMapping/>
  </p:clrMapOvr>
  <p:extLst>
    <p:ext uri="{DCECCB84-F9BA-43D5-87BE-67443E8EF086}">
      <p15:sldGuideLst xmlns:p15="http://schemas.microsoft.com/office/powerpoint/2012/main">
        <p15:guide id="1" orient="horz" pos="72" userDrawn="1">
          <p15:clr>
            <a:srgbClr val="FBAE40"/>
          </p15:clr>
        </p15:guide>
        <p15:guide id="2" pos="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Slide Number Placeholder 5"/>
          <p:cNvSpPr>
            <a:spLocks noGrp="1"/>
          </p:cNvSpPr>
          <p:nvPr>
            <p:ph type="sldNum" sz="quarter" idx="11"/>
          </p:nvPr>
        </p:nvSpPr>
        <p:spPr/>
        <p:txBody>
          <a:bodyPr/>
          <a:lstStyle>
            <a:lvl1pPr>
              <a:defRPr/>
            </a:lvl1pPr>
          </a:lstStyle>
          <a:p>
            <a:pPr>
              <a:defRPr/>
            </a:pPr>
            <a:fld id="{532B6D5A-FD99-45B9-8F92-AA3556DC841A}" type="slidenum">
              <a:rPr lang="en-GB"/>
              <a:pPr>
                <a:defRPr/>
              </a:pPr>
              <a:t>‹#›</a:t>
            </a:fld>
            <a:endParaRPr lang="en-GB" dirty="0"/>
          </a:p>
        </p:txBody>
      </p:sp>
    </p:spTree>
    <p:extLst>
      <p:ext uri="{BB962C8B-B14F-4D97-AF65-F5344CB8AC3E}">
        <p14:creationId xmlns:p14="http://schemas.microsoft.com/office/powerpoint/2010/main" val="89172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7" name="Slide Number Placeholder 5"/>
          <p:cNvSpPr>
            <a:spLocks noGrp="1"/>
          </p:cNvSpPr>
          <p:nvPr>
            <p:ph type="sldNum" sz="quarter" idx="11"/>
          </p:nvPr>
        </p:nvSpPr>
        <p:spPr/>
        <p:txBody>
          <a:bodyPr/>
          <a:lstStyle>
            <a:lvl1pPr algn="r">
              <a:defRPr sz="1050">
                <a:solidFill>
                  <a:schemeClr val="bg1"/>
                </a:solidFill>
              </a:defRPr>
            </a:lvl1pPr>
          </a:lstStyle>
          <a:p>
            <a:pPr>
              <a:defRPr/>
            </a:pPr>
            <a:fld id="{F0505851-F816-4066-9C2F-C484256778D0}" type="slidenum">
              <a:rPr lang="en-GB" smtClean="0"/>
              <a:pPr>
                <a:defRPr/>
              </a:pPr>
              <a:t>‹#›</a:t>
            </a:fld>
            <a:endParaRPr lang="en-GB" dirty="0"/>
          </a:p>
        </p:txBody>
      </p:sp>
    </p:spTree>
    <p:extLst>
      <p:ext uri="{BB962C8B-B14F-4D97-AF65-F5344CB8AC3E}">
        <p14:creationId xmlns:p14="http://schemas.microsoft.com/office/powerpoint/2010/main" val="593341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Slide Number Placeholder 5"/>
          <p:cNvSpPr>
            <a:spLocks noGrp="1"/>
          </p:cNvSpPr>
          <p:nvPr>
            <p:ph type="sldNum" sz="quarter" idx="11"/>
          </p:nvPr>
        </p:nvSpPr>
        <p:spPr/>
        <p:txBody>
          <a:bodyPr/>
          <a:lstStyle>
            <a:lvl1pPr>
              <a:defRPr/>
            </a:lvl1pPr>
          </a:lstStyle>
          <a:p>
            <a:pPr>
              <a:defRPr/>
            </a:pPr>
            <a:fld id="{9E8D0D6E-C96A-4D0D-B632-A3E513AD158C}" type="slidenum">
              <a:rPr lang="en-GB"/>
              <a:pPr>
                <a:defRPr/>
              </a:pPr>
              <a:t>‹#›</a:t>
            </a:fld>
            <a:endParaRPr lang="en-GB" dirty="0"/>
          </a:p>
        </p:txBody>
      </p:sp>
    </p:spTree>
    <p:extLst>
      <p:ext uri="{BB962C8B-B14F-4D97-AF65-F5344CB8AC3E}">
        <p14:creationId xmlns:p14="http://schemas.microsoft.com/office/powerpoint/2010/main" val="4057115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34925"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8" name="Slide Number Placeholder 5"/>
          <p:cNvSpPr>
            <a:spLocks noGrp="1"/>
          </p:cNvSpPr>
          <p:nvPr>
            <p:ph type="sldNum" sz="quarter" idx="11"/>
          </p:nvPr>
        </p:nvSpPr>
        <p:spPr/>
        <p:txBody>
          <a:bodyPr/>
          <a:lstStyle>
            <a:lvl1pPr algn="r">
              <a:defRPr sz="1050">
                <a:solidFill>
                  <a:schemeClr val="bg1"/>
                </a:solidFill>
              </a:defRPr>
            </a:lvl1pPr>
          </a:lstStyle>
          <a:p>
            <a:pPr>
              <a:defRPr/>
            </a:pPr>
            <a:fld id="{4614963E-56B1-4CF9-A4B2-C3D1F4E45739}" type="slidenum">
              <a:rPr lang="en-GB" smtClean="0"/>
              <a:pPr>
                <a:defRPr/>
              </a:pPr>
              <a:t>‹#›</a:t>
            </a:fld>
            <a:endParaRPr lang="en-GB" dirty="0"/>
          </a:p>
        </p:txBody>
      </p:sp>
    </p:spTree>
    <p:extLst>
      <p:ext uri="{BB962C8B-B14F-4D97-AF65-F5344CB8AC3E}">
        <p14:creationId xmlns:p14="http://schemas.microsoft.com/office/powerpoint/2010/main" val="2361172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4"/>
          <p:cNvSpPr/>
          <p:nvPr userDrawn="1"/>
        </p:nvSpPr>
        <p:spPr>
          <a:xfrm>
            <a:off x="0" y="6400800"/>
            <a:ext cx="12192000"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itle 7"/>
          <p:cNvSpPr>
            <a:spLocks noGrp="1"/>
          </p:cNvSpPr>
          <p:nvPr>
            <p:ph type="title"/>
          </p:nvPr>
        </p:nvSpPr>
        <p:spPr>
          <a:xfrm>
            <a:off x="0" y="0"/>
            <a:ext cx="12192000" cy="1450757"/>
          </a:xfrm>
        </p:spPr>
        <p:txBody>
          <a:bodyPr/>
          <a:lstStyle/>
          <a:p>
            <a:r>
              <a:rPr lang="en-US" dirty="0"/>
              <a:t>Click to edit Master title style</a:t>
            </a:r>
          </a:p>
        </p:txBody>
      </p:sp>
      <p:sp>
        <p:nvSpPr>
          <p:cNvPr id="3" name="Content Placeholder 2"/>
          <p:cNvSpPr>
            <a:spLocks noGrp="1"/>
          </p:cNvSpPr>
          <p:nvPr>
            <p:ph sz="half" idx="1"/>
          </p:nvPr>
        </p:nvSpPr>
        <p:spPr>
          <a:xfrm>
            <a:off x="0" y="1621226"/>
            <a:ext cx="6035039" cy="468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621226"/>
            <a:ext cx="5974080" cy="468000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9" name="Slide Number Placeholder 5"/>
          <p:cNvSpPr>
            <a:spLocks noGrp="1"/>
          </p:cNvSpPr>
          <p:nvPr>
            <p:ph type="sldNum" sz="quarter" idx="11"/>
          </p:nvPr>
        </p:nvSpPr>
        <p:spPr/>
        <p:txBody>
          <a:bodyPr/>
          <a:lstStyle>
            <a:lvl1pPr algn="r">
              <a:defRPr sz="1050">
                <a:solidFill>
                  <a:schemeClr val="bg1"/>
                </a:solidFill>
              </a:defRPr>
            </a:lvl1pPr>
          </a:lstStyle>
          <a:p>
            <a:pPr>
              <a:defRPr/>
            </a:pPr>
            <a:fld id="{089175F5-876B-4C76-886E-FC91E159C587}" type="slidenum">
              <a:rPr lang="en-GB" smtClean="0"/>
              <a:pPr>
                <a:defRPr/>
              </a:pPr>
              <a:t>‹#›</a:t>
            </a:fld>
            <a:endParaRPr lang="en-GB" dirty="0"/>
          </a:p>
        </p:txBody>
      </p:sp>
    </p:spTree>
    <p:extLst>
      <p:ext uri="{BB962C8B-B14F-4D97-AF65-F5344CB8AC3E}">
        <p14:creationId xmlns:p14="http://schemas.microsoft.com/office/powerpoint/2010/main" val="1683674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0" y="0"/>
            <a:ext cx="121920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050" y="1638232"/>
            <a:ext cx="6035040" cy="736282"/>
          </a:xfrm>
          <a:solidFill>
            <a:srgbClr val="256C8D"/>
          </a:solidFill>
        </p:spPr>
        <p:txBody>
          <a:bodyPr lIns="91440" rIns="91440" anchor="ctr">
            <a:normAutofit/>
          </a:bodyPr>
          <a:lstStyle>
            <a:lvl1pPr marL="0" indent="0" algn="ctr">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0" y="2391520"/>
            <a:ext cx="6035040" cy="39097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8870" y="1638232"/>
            <a:ext cx="5974080" cy="736282"/>
          </a:xfrm>
          <a:solidFill>
            <a:srgbClr val="256C8D"/>
          </a:solidFill>
        </p:spPr>
        <p:txBody>
          <a:bodyPr lIns="91440" rIns="91440" anchor="ctr">
            <a:normAutofit/>
          </a:bodyPr>
          <a:lstStyle>
            <a:lvl1pPr marL="0" indent="0" algn="ctr">
              <a:buNone/>
              <a:defRPr sz="2000" b="0" cap="all"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391520"/>
            <a:ext cx="5974080" cy="39097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8" name="Slide Number Placeholder 5"/>
          <p:cNvSpPr>
            <a:spLocks noGrp="1"/>
          </p:cNvSpPr>
          <p:nvPr>
            <p:ph type="sldNum" sz="quarter" idx="11"/>
          </p:nvPr>
        </p:nvSpPr>
        <p:spPr/>
        <p:txBody>
          <a:bodyPr/>
          <a:lstStyle>
            <a:lvl1pPr>
              <a:defRPr/>
            </a:lvl1pPr>
          </a:lstStyle>
          <a:p>
            <a:pPr>
              <a:defRPr/>
            </a:pPr>
            <a:fld id="{791A1CA5-5825-49F4-BE01-F37C492DFB0D}" type="slidenum">
              <a:rPr lang="en-GB"/>
              <a:pPr>
                <a:defRPr/>
              </a:pPr>
              <a:t>‹#›</a:t>
            </a:fld>
            <a:endParaRPr lang="en-GB" dirty="0"/>
          </a:p>
        </p:txBody>
      </p:sp>
    </p:spTree>
    <p:extLst>
      <p:ext uri="{BB962C8B-B14F-4D97-AF65-F5344CB8AC3E}">
        <p14:creationId xmlns:p14="http://schemas.microsoft.com/office/powerpoint/2010/main" val="2173583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Footer Placeholder 4"/>
          <p:cNvSpPr>
            <a:spLocks noGrp="1"/>
          </p:cNvSpPr>
          <p:nvPr>
            <p:ph type="ftr" sz="quarter" idx="10"/>
          </p:nvPr>
        </p:nvSpPr>
        <p:spPr/>
        <p:txBody>
          <a:bodyPr/>
          <a:lstStyle>
            <a:lvl1pPr>
              <a:defRPr/>
            </a:lvl1p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4" name="Slide Number Placeholder 5"/>
          <p:cNvSpPr>
            <a:spLocks noGrp="1"/>
          </p:cNvSpPr>
          <p:nvPr>
            <p:ph type="sldNum" sz="quarter" idx="11"/>
          </p:nvPr>
        </p:nvSpPr>
        <p:spPr/>
        <p:txBody>
          <a:bodyPr/>
          <a:lstStyle>
            <a:lvl1pPr>
              <a:defRPr/>
            </a:lvl1pPr>
          </a:lstStyle>
          <a:p>
            <a:pPr>
              <a:defRPr/>
            </a:pPr>
            <a:fld id="{FADC77A9-B014-4641-96CC-178D8B23B2B7}" type="slidenum">
              <a:rPr lang="en-GB"/>
              <a:pPr>
                <a:defRPr/>
              </a:pPr>
              <a:t>‹#›</a:t>
            </a:fld>
            <a:endParaRPr lang="en-GB" dirty="0"/>
          </a:p>
        </p:txBody>
      </p:sp>
    </p:spTree>
    <p:extLst>
      <p:ext uri="{BB962C8B-B14F-4D97-AF65-F5344CB8AC3E}">
        <p14:creationId xmlns:p14="http://schemas.microsoft.com/office/powerpoint/2010/main" val="4057990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6350" y="6400800"/>
            <a:ext cx="12188825"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Slide Number Placeholder 5"/>
          <p:cNvSpPr>
            <a:spLocks noGrp="1"/>
          </p:cNvSpPr>
          <p:nvPr>
            <p:ph type="sldNum" sz="quarter" idx="11"/>
          </p:nvPr>
        </p:nvSpPr>
        <p:spPr/>
        <p:txBody>
          <a:bodyPr/>
          <a:lstStyle>
            <a:lvl1pPr algn="r">
              <a:defRPr sz="1050">
                <a:solidFill>
                  <a:schemeClr val="bg1"/>
                </a:solidFill>
              </a:defRPr>
            </a:lvl1pPr>
          </a:lstStyle>
          <a:p>
            <a:pPr>
              <a:defRPr/>
            </a:pPr>
            <a:fld id="{FE24A3BB-6B2B-4F1D-987A-25B3D744AAF3}" type="slidenum">
              <a:rPr lang="en-GB" smtClean="0"/>
              <a:pPr>
                <a:defRPr/>
              </a:pPr>
              <a:t>‹#›</a:t>
            </a:fld>
            <a:endParaRPr lang="en-GB" dirty="0"/>
          </a:p>
        </p:txBody>
      </p:sp>
    </p:spTree>
    <p:extLst>
      <p:ext uri="{BB962C8B-B14F-4D97-AF65-F5344CB8AC3E}">
        <p14:creationId xmlns:p14="http://schemas.microsoft.com/office/powerpoint/2010/main" val="458516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4051300" cy="68580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404018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8209" y="594359"/>
            <a:ext cx="3605646" cy="1812015"/>
          </a:xfrm>
        </p:spPr>
        <p:txBody>
          <a:bodyPr anchor="ctr" anchorCtr="0"/>
          <a:lstStyle>
            <a:lvl1pPr>
              <a:defRPr sz="3600" b="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4320295" y="594359"/>
            <a:ext cx="7577296" cy="571084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18209" y="2406374"/>
            <a:ext cx="3605646" cy="3898830"/>
          </a:xfrm>
        </p:spPr>
        <p:txBody>
          <a:bodyPr lIns="91440" rIns="91440">
            <a:normAutofit/>
          </a:bodyPr>
          <a:lstStyle>
            <a:lvl1pPr marL="0" indent="0">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5"/>
          <p:cNvSpPr>
            <a:spLocks noGrp="1"/>
          </p:cNvSpPr>
          <p:nvPr>
            <p:ph type="sldNum" sz="quarter" idx="10"/>
          </p:nvPr>
        </p:nvSpPr>
        <p:spPr/>
        <p:txBody>
          <a:bodyPr/>
          <a:lstStyle>
            <a:lvl1pPr algn="r">
              <a:defRPr sz="1050">
                <a:solidFill>
                  <a:schemeClr val="tx1"/>
                </a:solidFill>
              </a:defRPr>
            </a:lvl1pPr>
          </a:lstStyle>
          <a:p>
            <a:pPr>
              <a:defRPr/>
            </a:pPr>
            <a:fld id="{3B4C072F-CBA2-45F6-95CB-89F7CA44F4B1}" type="slidenum">
              <a:rPr lang="en-GB"/>
              <a:pPr>
                <a:defRPr/>
              </a:pPr>
              <a:t>‹#›</a:t>
            </a:fld>
            <a:endParaRPr lang="en-GB" dirty="0"/>
          </a:p>
        </p:txBody>
      </p:sp>
      <p:sp>
        <p:nvSpPr>
          <p:cNvPr id="8" name="Footer Placeholder 4"/>
          <p:cNvSpPr>
            <a:spLocks noGrp="1"/>
          </p:cNvSpPr>
          <p:nvPr>
            <p:ph type="ftr" sz="quarter" idx="11"/>
          </p:nvPr>
        </p:nvSpPr>
        <p:spPr>
          <a:xfrm>
            <a:off x="0" y="6305550"/>
            <a:ext cx="4103688" cy="519113"/>
          </a:xfrm>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a:t>
            </a:r>
            <a:r>
              <a:rPr lang="en-GB" dirty="0"/>
              <a:t/>
            </a:r>
            <a:br>
              <a:rPr lang="en-GB" dirty="0"/>
            </a:br>
            <a:r>
              <a:rPr lang="ru-RU" dirty="0"/>
              <a:t>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2582209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12188825" cy="19050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12188825"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tIns="0" bIns="0">
            <a:noAutofit/>
          </a:bodyPr>
          <a:lstStyle>
            <a:lvl1pPr>
              <a:defRPr sz="3600" b="0">
                <a:solidFill>
                  <a:schemeClr val="bg1"/>
                </a:solidFill>
              </a:defRPr>
            </a:lvl1pPr>
          </a:lstStyle>
          <a:p>
            <a:r>
              <a:rPr lang="en-US" dirty="0"/>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lgn="ctr">
              <a:spcBef>
                <a:spcPts val="0"/>
              </a:spcBef>
              <a:spcAft>
                <a:spcPts val="600"/>
              </a:spcAft>
              <a:buNone/>
              <a:defRPr sz="15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Footer Placeholder 4"/>
          <p:cNvSpPr>
            <a:spLocks noGrp="1"/>
          </p:cNvSpPr>
          <p:nvPr>
            <p:ph type="ftr" sz="quarter" idx="10"/>
          </p:nvPr>
        </p:nvSpPr>
        <p:spPr/>
        <p:txBody>
          <a:bodyPr/>
          <a:lstStyle>
            <a:lvl1pPr algn="ctr">
              <a:defRPr sz="1000" cap="all" baseline="0">
                <a:solidFill>
                  <a:schemeClr val="bg1"/>
                </a:solidFill>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8" name="Slide Number Placeholder 5"/>
          <p:cNvSpPr>
            <a:spLocks noGrp="1"/>
          </p:cNvSpPr>
          <p:nvPr>
            <p:ph type="sldNum" sz="quarter" idx="11"/>
          </p:nvPr>
        </p:nvSpPr>
        <p:spPr/>
        <p:txBody>
          <a:bodyPr/>
          <a:lstStyle>
            <a:lvl1pPr algn="r">
              <a:defRPr sz="1050">
                <a:solidFill>
                  <a:schemeClr val="bg1"/>
                </a:solidFill>
              </a:defRPr>
            </a:lvl1pPr>
          </a:lstStyle>
          <a:p>
            <a:pPr>
              <a:defRPr/>
            </a:pPr>
            <a:fld id="{BE4BD8AB-2F22-4CB9-94B9-3B7251888219}" type="slidenum">
              <a:rPr lang="en-GB" smtClean="0"/>
              <a:pPr>
                <a:defRPr/>
              </a:pPr>
              <a:t>‹#›</a:t>
            </a:fld>
            <a:endParaRPr lang="en-GB" dirty="0"/>
          </a:p>
        </p:txBody>
      </p:sp>
    </p:spTree>
    <p:extLst>
      <p:ext uri="{BB962C8B-B14F-4D97-AF65-F5344CB8AC3E}">
        <p14:creationId xmlns:p14="http://schemas.microsoft.com/office/powerpoint/2010/main" val="2718606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6400800"/>
            <a:ext cx="12192000" cy="457200"/>
          </a:xfrm>
          <a:prstGeom prst="rect">
            <a:avLst/>
          </a:prstGeom>
          <a:solidFill>
            <a:srgbClr val="256C8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0" y="0"/>
            <a:ext cx="12192000" cy="1450975"/>
          </a:xfrm>
          <a:prstGeom prst="rect">
            <a:avLst/>
          </a:prstGeom>
        </p:spPr>
        <p:txBody>
          <a:bodyPr vert="horz" lIns="91440" tIns="45720" rIns="91440" bIns="45720" rtlCol="0" anchor="b">
            <a:normAutofit/>
          </a:bodyPr>
          <a:lstStyle/>
          <a:p>
            <a:r>
              <a:rPr lang="en-US" dirty="0"/>
              <a:t>Click to edit Master title style</a:t>
            </a:r>
          </a:p>
        </p:txBody>
      </p:sp>
      <p:sp>
        <p:nvSpPr>
          <p:cNvPr id="1029" name="Text Placeholder 2"/>
          <p:cNvSpPr>
            <a:spLocks noGrp="1"/>
          </p:cNvSpPr>
          <p:nvPr>
            <p:ph type="body" idx="1"/>
          </p:nvPr>
        </p:nvSpPr>
        <p:spPr bwMode="auto">
          <a:xfrm>
            <a:off x="0" y="1620838"/>
            <a:ext cx="1219200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2000" tIns="72000" rIns="72000" bIns="7200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1" name="Footer Placeholder 4"/>
          <p:cNvSpPr>
            <a:spLocks noGrp="1"/>
          </p:cNvSpPr>
          <p:nvPr>
            <p:ph type="ftr" sz="quarter" idx="3"/>
          </p:nvPr>
        </p:nvSpPr>
        <p:spPr>
          <a:xfrm>
            <a:off x="0" y="6459538"/>
            <a:ext cx="10671175" cy="365125"/>
          </a:xfrm>
          <a:prstGeom prst="rect">
            <a:avLst/>
          </a:prstGeom>
        </p:spPr>
        <p:txBody>
          <a:bodyPr vert="horz" lIns="36000" tIns="36000" rIns="36000" bIns="36000" rtlCol="0" anchor="ctr"/>
          <a:lstStyle>
            <a:lvl1pPr algn="ctr" eaLnBrk="1" fontAlgn="auto" hangingPunct="1">
              <a:spcBef>
                <a:spcPts val="0"/>
              </a:spcBef>
              <a:spcAft>
                <a:spcPts val="0"/>
              </a:spcAft>
              <a:defRPr sz="1000" cap="all" baseline="0">
                <a:solidFill>
                  <a:schemeClr val="bg1"/>
                </a:solidFill>
                <a:latin typeface="+mn-lt"/>
              </a:defRPr>
            </a:lvl1pPr>
          </a:lstStyle>
          <a:p>
            <a:pPr>
              <a:defRPr/>
            </a:pPr>
            <a:r>
              <a:rPr lang="ru-RU" dirty="0"/>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12" name="Slide Number Placeholder 5"/>
          <p:cNvSpPr>
            <a:spLocks noGrp="1"/>
          </p:cNvSpPr>
          <p:nvPr>
            <p:ph type="sldNum" sz="quarter" idx="4"/>
          </p:nvPr>
        </p:nvSpPr>
        <p:spPr>
          <a:xfrm>
            <a:off x="10866438" y="6459538"/>
            <a:ext cx="1312862"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chemeClr val="bg1"/>
                </a:solidFill>
                <a:latin typeface="+mn-lt"/>
              </a:defRPr>
            </a:lvl1pPr>
          </a:lstStyle>
          <a:p>
            <a:pPr>
              <a:defRPr/>
            </a:pPr>
            <a:fld id="{9BE8E2A1-9E2A-44C8-B01C-B7C500DBAB30}"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737" r:id="rId1"/>
    <p:sldLayoutId id="2147483733" r:id="rId2"/>
    <p:sldLayoutId id="2147483738" r:id="rId3"/>
    <p:sldLayoutId id="2147483739" r:id="rId4"/>
    <p:sldLayoutId id="2147483734" r:id="rId5"/>
    <p:sldLayoutId id="2147483735" r:id="rId6"/>
    <p:sldLayoutId id="2147483740" r:id="rId7"/>
    <p:sldLayoutId id="2147483741" r:id="rId8"/>
    <p:sldLayoutId id="2147483742" r:id="rId9"/>
    <p:sldLayoutId id="2147483736" r:id="rId10"/>
    <p:sldLayoutId id="2147483743" r:id="rId11"/>
  </p:sldLayoutIdLst>
  <p:hf sldNum="0" hdr="0" dt="0"/>
  <p:txStyles>
    <p:titleStyle>
      <a:lvl1pPr algn="ctr" rtl="0" eaLnBrk="0" fontAlgn="base" hangingPunct="0">
        <a:lnSpc>
          <a:spcPct val="85000"/>
        </a:lnSpc>
        <a:spcBef>
          <a:spcPct val="0"/>
        </a:spcBef>
        <a:spcAft>
          <a:spcPct val="0"/>
        </a:spcAft>
        <a:defRPr sz="4800" kern="1200" spc="-50">
          <a:solidFill>
            <a:schemeClr val="tx1"/>
          </a:solidFill>
          <a:latin typeface="+mj-lt"/>
          <a:ea typeface="+mj-ea"/>
          <a:cs typeface="+mj-cs"/>
        </a:defRPr>
      </a:lvl1pPr>
      <a:lvl2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2pPr>
      <a:lvl3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3pPr>
      <a:lvl4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4pPr>
      <a:lvl5pPr algn="ctr" rtl="0" eaLnBrk="0" fontAlgn="base" hangingPunct="0">
        <a:lnSpc>
          <a:spcPct val="85000"/>
        </a:lnSpc>
        <a:spcBef>
          <a:spcPct val="0"/>
        </a:spcBef>
        <a:spcAft>
          <a:spcPct val="0"/>
        </a:spcAft>
        <a:defRPr sz="4800">
          <a:solidFill>
            <a:schemeClr val="tx1"/>
          </a:solidFill>
          <a:latin typeface="Calibri" panose="020F0502020204030204" pitchFamily="34" charset="0"/>
        </a:defRPr>
      </a:lvl5pPr>
      <a:lvl6pPr marL="457200" algn="ctr" rtl="0" fontAlgn="base">
        <a:lnSpc>
          <a:spcPct val="85000"/>
        </a:lnSpc>
        <a:spcBef>
          <a:spcPct val="0"/>
        </a:spcBef>
        <a:spcAft>
          <a:spcPct val="0"/>
        </a:spcAft>
        <a:defRPr sz="4800">
          <a:solidFill>
            <a:schemeClr val="tx1"/>
          </a:solidFill>
          <a:latin typeface="Calibri" panose="020F0502020204030204" pitchFamily="34" charset="0"/>
        </a:defRPr>
      </a:lvl6pPr>
      <a:lvl7pPr marL="914400" algn="ctr" rtl="0" fontAlgn="base">
        <a:lnSpc>
          <a:spcPct val="85000"/>
        </a:lnSpc>
        <a:spcBef>
          <a:spcPct val="0"/>
        </a:spcBef>
        <a:spcAft>
          <a:spcPct val="0"/>
        </a:spcAft>
        <a:defRPr sz="4800">
          <a:solidFill>
            <a:schemeClr val="tx1"/>
          </a:solidFill>
          <a:latin typeface="Calibri" panose="020F0502020204030204" pitchFamily="34" charset="0"/>
        </a:defRPr>
      </a:lvl7pPr>
      <a:lvl8pPr marL="1371600" algn="ctr" rtl="0" fontAlgn="base">
        <a:lnSpc>
          <a:spcPct val="85000"/>
        </a:lnSpc>
        <a:spcBef>
          <a:spcPct val="0"/>
        </a:spcBef>
        <a:spcAft>
          <a:spcPct val="0"/>
        </a:spcAft>
        <a:defRPr sz="4800">
          <a:solidFill>
            <a:schemeClr val="tx1"/>
          </a:solidFill>
          <a:latin typeface="Calibri" panose="020F0502020204030204" pitchFamily="34" charset="0"/>
        </a:defRPr>
      </a:lvl8pPr>
      <a:lvl9pPr marL="1828800" algn="ctr" rtl="0" fontAlgn="base">
        <a:lnSpc>
          <a:spcPct val="85000"/>
        </a:lnSpc>
        <a:spcBef>
          <a:spcPct val="0"/>
        </a:spcBef>
        <a:spcAft>
          <a:spcPct val="0"/>
        </a:spcAft>
        <a:defRPr sz="4800">
          <a:solidFill>
            <a:schemeClr val="tx1"/>
          </a:solidFill>
          <a:latin typeface="Calibri" panose="020F0502020204030204" pitchFamily="34" charset="0"/>
        </a:defRPr>
      </a:lvl9pPr>
    </p:titleStyle>
    <p:bodyStyle>
      <a:lvl1pPr marL="90488" indent="-144000" algn="l" rtl="0" eaLnBrk="0" fontAlgn="base" hangingPunct="0">
        <a:lnSpc>
          <a:spcPct val="90000"/>
        </a:lnSpc>
        <a:spcBef>
          <a:spcPts val="1200"/>
        </a:spcBef>
        <a:spcAft>
          <a:spcPts val="200"/>
        </a:spcAft>
        <a:buClr>
          <a:schemeClr val="accent1"/>
        </a:buClr>
        <a:buSzPct val="100000"/>
        <a:buFont typeface="Arial" panose="020B0604020202020204" pitchFamily="34" charset="0"/>
        <a:buChar char="•"/>
        <a:defRPr sz="2800" kern="1200">
          <a:solidFill>
            <a:schemeClr val="tx1"/>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Arial" panose="020B0604020202020204" pitchFamily="34" charset="0"/>
        <a:buChar char="•"/>
        <a:defRPr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box.com/not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flipgrid.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emaze.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keep.google.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bg-BG" sz="7200" dirty="0">
                <a:solidFill>
                  <a:schemeClr val="tx1"/>
                </a:solidFill>
                <a:ea typeface="Times New Roman" panose="02020603050405020304" pitchFamily="18" charset="0"/>
              </a:rPr>
              <a:t>5.3. Креативно използване на дигиталните технологии</a:t>
            </a:r>
            <a:endParaRPr lang="en-US" sz="59500" b="1" dirty="0">
              <a:solidFill>
                <a:srgbClr val="256C8D"/>
              </a:solidFill>
              <a:effectLst>
                <a:outerShdw blurRad="38100" dist="38100" dir="2700000" algn="tl">
                  <a:srgbClr val="000000">
                    <a:alpha val="43137"/>
                  </a:srgbClr>
                </a:outerShdw>
              </a:effectLst>
            </a:endParaRPr>
          </a:p>
        </p:txBody>
      </p:sp>
      <p:sp>
        <p:nvSpPr>
          <p:cNvPr id="6" name="Subtitle 5"/>
          <p:cNvSpPr>
            <a:spLocks noGrp="1"/>
          </p:cNvSpPr>
          <p:nvPr>
            <p:ph type="subTitle" idx="1"/>
          </p:nvPr>
        </p:nvSpPr>
        <p:spPr/>
        <p:txBody>
          <a:bodyPr/>
          <a:lstStyle/>
          <a:p>
            <a:r>
              <a:rPr lang="bg-BG"/>
              <a:t>Мултимедийна презентация</a:t>
            </a:r>
            <a:endParaRPr lang="en-US" dirty="0"/>
          </a:p>
        </p:txBody>
      </p:sp>
      <p:sp>
        <p:nvSpPr>
          <p:cNvPr id="4" name="Footer Placeholder 3"/>
          <p:cNvSpPr>
            <a:spLocks noGrp="1"/>
          </p:cNvSpPr>
          <p:nvPr>
            <p:ph type="ftr" sz="quarter" idx="11"/>
          </p:nvPr>
        </p:nvSpPr>
        <p:spPr/>
        <p:txBody>
          <a:bodyPr/>
          <a:lstStyle/>
          <a:p>
            <a:pPr>
              <a:defRPr/>
            </a:pPr>
            <a:r>
              <a:rPr lang="ru-RU" dirty="0"/>
              <a:t> Европейска Рамка на дигиталните компетентности с петте области на дигитална компетентност</a:t>
            </a:r>
            <a:r>
              <a:rPr lang="en-GB" dirty="0"/>
              <a:t/>
            </a:r>
            <a:br>
              <a:rPr lang="en-GB" dirty="0"/>
            </a:br>
            <a:r>
              <a:rPr lang="ru-RU" dirty="0"/>
              <a:t>и 21 дигитални умения/ компетентности (DigComp 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nSpc>
                <a:spcPct val="107000"/>
              </a:lnSpc>
              <a:spcAft>
                <a:spcPts val="800"/>
              </a:spcAft>
              <a:buNone/>
              <a:tabLst>
                <a:tab pos="1017905" algn="l"/>
              </a:tabLst>
            </a:pP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Microsoft OneNote – http://www.onenote.com;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rPr>
              <a:t>Evernote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 https://evernote.com;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Simplenote – https://simplenote.com;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NimbleNotes – https://nimblenotes.com;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BoxNotes – </a:t>
            </a:r>
            <a:r>
              <a:rPr lang="bg-BG" sz="24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2"/>
              </a:rPr>
              <a:t>https://www.box.com/notes</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
        <p:nvSpPr>
          <p:cNvPr id="2" name="Title 1"/>
          <p:cNvSpPr>
            <a:spLocks noGrp="1"/>
          </p:cNvSpPr>
          <p:nvPr>
            <p:ph type="title"/>
          </p:nvPr>
        </p:nvSpPr>
        <p:spPr/>
        <p:txBody>
          <a:bodyPr/>
          <a:lstStyle/>
          <a:p>
            <a:r>
              <a:rPr lang="bg-BG" dirty="0" smtClean="0"/>
              <a:t>Цифрови бележници</a:t>
            </a:r>
            <a:endParaRPr lang="en-US" dirty="0"/>
          </a:p>
        </p:txBody>
      </p:sp>
    </p:spTree>
    <p:extLst>
      <p:ext uri="{BB962C8B-B14F-4D97-AF65-F5344CB8AC3E}">
        <p14:creationId xmlns:p14="http://schemas.microsoft.com/office/powerpoint/2010/main" val="3264384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nSpc>
                <a:spcPct val="107000"/>
              </a:lnSpc>
              <a:spcAft>
                <a:spcPts val="800"/>
              </a:spcAft>
              <a:buNone/>
              <a:tabLst>
                <a:tab pos="1017905" algn="l"/>
              </a:tabLst>
            </a:pPr>
            <a:endParaRPr lang="bg-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Google Sites – https://sites.google.com;</a:t>
            </a:r>
            <a:endParaRPr lang="en-GB" sz="2400" dirty="0" smtClean="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Alle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 https://alle.bg;</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Wordpress – https://wordpress.com;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Weebly – https://www.weebly.com;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Wix – https://www.wix.com;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Zoho Sites – www.zoho.com/sites.</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
        <p:nvSpPr>
          <p:cNvPr id="2" name="Title 1"/>
          <p:cNvSpPr>
            <a:spLocks noGrp="1"/>
          </p:cNvSpPr>
          <p:nvPr>
            <p:ph type="title"/>
          </p:nvPr>
        </p:nvSpPr>
        <p:spPr/>
        <p:txBody>
          <a:bodyPr>
            <a:normAutofit/>
          </a:bodyPr>
          <a:lstStyle/>
          <a:p>
            <a:r>
              <a:rPr lang="ru-RU" dirty="0"/>
              <a:t>Дигитални инструменти за създаване на уебсайтове от готови </a:t>
            </a:r>
            <a:r>
              <a:rPr lang="ru-RU" dirty="0" smtClean="0"/>
              <a:t>шаблони</a:t>
            </a:r>
            <a:endParaRPr lang="en-US" dirty="0"/>
          </a:p>
        </p:txBody>
      </p:sp>
    </p:spTree>
    <p:extLst>
      <p:ext uri="{BB962C8B-B14F-4D97-AF65-F5344CB8AC3E}">
        <p14:creationId xmlns:p14="http://schemas.microsoft.com/office/powerpoint/2010/main" val="2462442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a:lnSpc>
                <a:spcPct val="107000"/>
              </a:lnSpc>
              <a:spcBef>
                <a:spcPts val="0"/>
              </a:spcBef>
              <a:spcAft>
                <a:spcPts val="800"/>
              </a:spcAft>
              <a:tabLst>
                <a:tab pos="1017905" algn="l"/>
              </a:tabLst>
            </a:pPr>
            <a:endParaRPr lang="bg-BG" sz="2400" dirty="0" smtClean="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00"/>
              </a:spcAft>
              <a:tabLst>
                <a:tab pos="1017905" algn="l"/>
              </a:tabLst>
            </a:pP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OpenBoard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 https://openboard.ch/index.en.html;</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Google Jamboard – https://jamboard.google.com/;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WhiteboardFox – https://r7.whiteboardfox.com;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Sketchboard – https://sketchboard.me;</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Notebookcast – https://www.notebookcast.com;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Awwapp – https://awwapp.com;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Tutorsbox – https://tutorsbox.com.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
        <p:nvSpPr>
          <p:cNvPr id="2" name="Title 1"/>
          <p:cNvSpPr>
            <a:spLocks noGrp="1"/>
          </p:cNvSpPr>
          <p:nvPr>
            <p:ph type="title"/>
          </p:nvPr>
        </p:nvSpPr>
        <p:spPr/>
        <p:txBody>
          <a:bodyPr/>
          <a:lstStyle/>
          <a:p>
            <a:r>
              <a:rPr lang="ru-RU" dirty="0"/>
              <a:t>Дигитални инструменти за онлайн бяла дъска</a:t>
            </a:r>
            <a:endParaRPr lang="en-US" dirty="0"/>
          </a:p>
        </p:txBody>
      </p:sp>
    </p:spTree>
    <p:extLst>
      <p:ext uri="{BB962C8B-B14F-4D97-AF65-F5344CB8AC3E}">
        <p14:creationId xmlns:p14="http://schemas.microsoft.com/office/powerpoint/2010/main" val="4095220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nSpc>
                <a:spcPct val="107000"/>
              </a:lnSpc>
              <a:spcAft>
                <a:spcPts val="800"/>
              </a:spcAft>
              <a:buNone/>
            </a:pPr>
            <a:endParaRPr lang="bg-BG"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Google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Forms – https://docs.google.com/forms;</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Microsoft Forms – https://forms.microsoft.com;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Socrative – https://www.socrative.com;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SmartTest – https://www.smartest.bg;</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Exam – https://exam.net;</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2400" dirty="0"/>
          </a:p>
        </p:txBody>
      </p:sp>
      <p:sp>
        <p:nvSpPr>
          <p:cNvPr id="2" name="Title 1"/>
          <p:cNvSpPr>
            <a:spLocks noGrp="1"/>
          </p:cNvSpPr>
          <p:nvPr>
            <p:ph type="title"/>
          </p:nvPr>
        </p:nvSpPr>
        <p:spPr/>
        <p:txBody>
          <a:bodyPr/>
          <a:lstStyle/>
          <a:p>
            <a:r>
              <a:rPr lang="ru-RU" dirty="0"/>
              <a:t>Дигитални инструменти в помощ на маркетингови проучвания</a:t>
            </a:r>
            <a:endParaRPr lang="en-US" dirty="0"/>
          </a:p>
        </p:txBody>
      </p:sp>
    </p:spTree>
    <p:extLst>
      <p:ext uri="{BB962C8B-B14F-4D97-AF65-F5344CB8AC3E}">
        <p14:creationId xmlns:p14="http://schemas.microsoft.com/office/powerpoint/2010/main" val="3151787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gn="just">
              <a:lnSpc>
                <a:spcPct val="107000"/>
              </a:lnSpc>
              <a:spcAft>
                <a:spcPts val="800"/>
              </a:spcAft>
              <a:buNone/>
              <a:tabLst>
                <a:tab pos="1017905" algn="l"/>
              </a:tabLst>
            </a:pPr>
            <a:endParaRPr lang="bg-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tabLst>
                <a:tab pos="1017905"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Дигителен инструмент за създаване на рекламни или помощни материали-книги и брошури, презентационни буклети, цифрови книги, ръководства с инструкции, доклади, електронно портфолио, интерактивни истории:</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Flipsnack (https://www.flipsnack.com);</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BookCreator (https://bookcreator.com);</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tabLst>
                <a:tab pos="1017905" algn="l"/>
              </a:tabLst>
            </a:pP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tabLst>
                <a:tab pos="1017905"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Дигитална плaтфopмa зa видeo диcĸycии</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1017905"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Flipgrid (</a:t>
            </a:r>
            <a:r>
              <a:rPr lang="bg-BG" sz="18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2"/>
              </a:rPr>
              <a:t>https://flipgrid.com</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tabLst>
                <a:tab pos="1017905" algn="l"/>
              </a:tabLst>
            </a:pP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
        <p:nvSpPr>
          <p:cNvPr id="2" name="Title 1"/>
          <p:cNvSpPr>
            <a:spLocks noGrp="1"/>
          </p:cNvSpPr>
          <p:nvPr>
            <p:ph type="title"/>
          </p:nvPr>
        </p:nvSpPr>
        <p:spPr/>
        <p:txBody>
          <a:bodyPr/>
          <a:lstStyle/>
          <a:p>
            <a:r>
              <a:rPr lang="bg-BG" dirty="0" smtClean="0"/>
              <a:t>Други</a:t>
            </a:r>
            <a:endParaRPr lang="en-US" dirty="0"/>
          </a:p>
        </p:txBody>
      </p:sp>
    </p:spTree>
    <p:extLst>
      <p:ext uri="{BB962C8B-B14F-4D97-AF65-F5344CB8AC3E}">
        <p14:creationId xmlns:p14="http://schemas.microsoft.com/office/powerpoint/2010/main" val="3581023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Приложение на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дигиталните</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технологии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в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обработка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нерутинни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и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неструктурирани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проблеми</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gn="just">
              <a:lnSpc>
                <a:spcPct val="107000"/>
              </a:lnSpc>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Приложението на дигитални инструменти и платформи е процес, който се развива под названието дигитална трансформация. Използването на дигитални инструменти и технологии води до създаване на изцяло нови процеси или до надградане на вече съществуващите. Дигитализацията подпомага създаването на прозрачни процеси, което оказва положително влияние върху развитието на организацията. Дигиталните инструменти променят походите на общуване в ежедневието си и стила с които бизнесът се справя със заобикалящите го предизвикателства. </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Положителното въздействие на дигителните инструменти намира отражение в:</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228600"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Опростяване и оптимизация вече съществуващите дейности;</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228600"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Повишаване ефективността на служителите;</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228600"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По-добри условия за прозрачна комуникация и позитивна корпоративна култура;</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228600" algn="l"/>
              </a:tabLst>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Подобряване на условията за създаване на иновации в компанията, и др.</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tabLst>
                <a:tab pos="1017905" algn="l"/>
              </a:tabLst>
            </a:pP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Tree>
    <p:extLst>
      <p:ext uri="{BB962C8B-B14F-4D97-AF65-F5344CB8AC3E}">
        <p14:creationId xmlns:p14="http://schemas.microsoft.com/office/powerpoint/2010/main" val="1474617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Приложение на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дигиталните</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технологии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в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обработка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нерутинни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и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неструктурирани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проблеми</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nSpc>
                <a:spcPct val="107000"/>
              </a:lnSpc>
              <a:spcAft>
                <a:spcPts val="800"/>
              </a:spcAft>
              <a:buNone/>
            </a:pPr>
            <a:endParaRPr lang="bg-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Прозрачност и гъвкавост на бизнес процесите;</a:t>
            </a:r>
            <a:br>
              <a:rPr lang="bg-BG" sz="1800" dirty="0">
                <a:effectLst/>
                <a:latin typeface="Cambria" panose="02040503050406030204" pitchFamily="18" charset="0"/>
                <a:ea typeface="Times New Roman" panose="02020603050405020304" pitchFamily="18" charset="0"/>
                <a:cs typeface="Times New Roman" panose="02020603050405020304" pitchFamily="18" charset="0"/>
              </a:rPr>
            </a:b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Автоматизация на дейности в организацията;</a:t>
            </a:r>
            <a:br>
              <a:rPr lang="bg-BG" sz="1800" dirty="0">
                <a:effectLst/>
                <a:latin typeface="Cambria" panose="02040503050406030204" pitchFamily="18" charset="0"/>
                <a:ea typeface="Times New Roman" panose="02020603050405020304" pitchFamily="18" charset="0"/>
                <a:cs typeface="Times New Roman" panose="02020603050405020304" pitchFamily="18" charset="0"/>
              </a:rPr>
            </a:b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Възможност за бърза промяна в организацията на процесите;</a:t>
            </a:r>
            <a:br>
              <a:rPr lang="bg-BG" sz="1800" dirty="0">
                <a:effectLst/>
                <a:latin typeface="Cambria" panose="02040503050406030204" pitchFamily="18" charset="0"/>
                <a:ea typeface="Times New Roman" panose="02020603050405020304" pitchFamily="18" charset="0"/>
                <a:cs typeface="Times New Roman" panose="02020603050405020304" pitchFamily="18" charset="0"/>
              </a:rPr>
            </a:b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Качествено наблюдение и управление на дейностите в организацията;</a:t>
            </a:r>
            <a:br>
              <a:rPr lang="bg-BG" sz="1800" dirty="0">
                <a:effectLst/>
                <a:latin typeface="Cambria" panose="02040503050406030204" pitchFamily="18" charset="0"/>
                <a:ea typeface="Times New Roman" panose="02020603050405020304" pitchFamily="18" charset="0"/>
                <a:cs typeface="Times New Roman" panose="02020603050405020304" pitchFamily="18" charset="0"/>
              </a:rPr>
            </a:b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Бързо откриване на несъвършенства в процесите и възможност за непрестанно подобрение на резултатите;</a:t>
            </a:r>
            <a:br>
              <a:rPr lang="bg-BG" sz="1800" dirty="0">
                <a:effectLst/>
                <a:latin typeface="Cambria" panose="02040503050406030204" pitchFamily="18" charset="0"/>
                <a:ea typeface="Times New Roman" panose="02020603050405020304" pitchFamily="18" charset="0"/>
                <a:cs typeface="Times New Roman" panose="02020603050405020304" pitchFamily="18" charset="0"/>
              </a:rPr>
            </a:b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Премахване на работата с голям брой разнородни софтуерни системи;</a:t>
            </a:r>
            <a:br>
              <a:rPr lang="bg-BG" sz="1800" dirty="0">
                <a:effectLst/>
                <a:latin typeface="Cambria" panose="02040503050406030204" pitchFamily="18" charset="0"/>
                <a:ea typeface="Times New Roman" panose="02020603050405020304" pitchFamily="18" charset="0"/>
                <a:cs typeface="Times New Roman" panose="02020603050405020304" pitchFamily="18" charset="0"/>
              </a:rPr>
            </a:b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Възможност за оценяване на себестойността на всеки бизнес процес и стъпка според изразходваното време на различните служители;</a:t>
            </a:r>
            <a:br>
              <a:rPr lang="bg-BG" sz="1800" dirty="0">
                <a:effectLst/>
                <a:latin typeface="Cambria" panose="02040503050406030204" pitchFamily="18" charset="0"/>
                <a:ea typeface="Times New Roman" panose="02020603050405020304" pitchFamily="18" charset="0"/>
                <a:cs typeface="Times New Roman" panose="02020603050405020304" pitchFamily="18" charset="0"/>
              </a:rPr>
            </a:b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Възможност за следене за изпълнението на поети задължения към клиенти и други външни страни.</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tabLst>
                <a:tab pos="1017905" algn="l"/>
              </a:tabLst>
            </a:pP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Tree>
    <p:extLst>
      <p:ext uri="{BB962C8B-B14F-4D97-AF65-F5344CB8AC3E}">
        <p14:creationId xmlns:p14="http://schemas.microsoft.com/office/powerpoint/2010/main" val="65700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Приложение на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дигиталните</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технологии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в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обработка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нерутинни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и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неструктурирани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проблеми</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gn="just">
              <a:lnSpc>
                <a:spcPct val="107000"/>
              </a:lnSpc>
              <a:spcAft>
                <a:spcPts val="800"/>
              </a:spcAft>
              <a:buNone/>
            </a:pPr>
            <a:endParaRPr lang="bg-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Динамиката в ежедневието изисква голяма степен на гъвкавост и бързодействие от страна на организациите във всички сфери. Това предполага ежедневно възникване на неструктурирани, нетипични въпроси и проблеми, които нямат предварително създаден алгоритъм за действие. За да бъдат удовлетворени тези изискваният е необходимо да се използват дигитални инструменти, които обхващат организацията, като цялостна структурна единица и отразяват нейната специфика на дейност. Терминът, обхващащ тези характеристики е дигитална екосистема. </a:t>
            </a:r>
            <a:endParaRPr lang="bg-BG" sz="1800" dirty="0">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Дигиталната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екосистема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е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динамичната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интеграция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софтуерни приложения на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вътрешни</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отдели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системи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инструменти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доставчици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външни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партньори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комбинирани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такъв</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начин</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че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увеличат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потока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данни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организацията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резултат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усъвършенства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представянето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бизнеса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a:t>
            </a:r>
          </a:p>
          <a:p>
            <a:pPr marL="0" indent="0">
              <a:buNone/>
            </a:pPr>
            <a:endParaRPr lang="en-GB" sz="1800" dirty="0"/>
          </a:p>
        </p:txBody>
      </p:sp>
    </p:spTree>
    <p:extLst>
      <p:ext uri="{BB962C8B-B14F-4D97-AF65-F5344CB8AC3E}">
        <p14:creationId xmlns:p14="http://schemas.microsoft.com/office/powerpoint/2010/main" val="1247643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Приложение на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дигиталните</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технологии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в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обработка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нерутинни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и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неструктурирани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проблеми</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gn="just">
              <a:lnSpc>
                <a:spcPct val="107000"/>
              </a:lnSpc>
              <a:spcAft>
                <a:spcPts val="800"/>
              </a:spcAft>
              <a:buNone/>
            </a:pPr>
            <a:endParaRPr lang="bg-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Пример</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успешна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дигитална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екосистема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е световноизвестната компания </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Uber</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базирана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Сан</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Франциско</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В световен мащаб</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Uber е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услуга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споделено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пътуване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с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кола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както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доставка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хранителни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стоки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домовете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Uber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използва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редица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дигитални инструменти-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смартфони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канали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социални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медии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разработчици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приложения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трети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страни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магазини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мобилни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приложения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лични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дигитални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асистенти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като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Alexa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Amazon,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анализи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услуги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предоставяне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местоположение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геопространствени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услуги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алгоритми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оптимизиране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маршрута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финансови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услуги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позволяващи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транзакции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Обединявайки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тези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технологии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своята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мобилна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екосистема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Uber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извършва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15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милиона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пътувания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дневно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повече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600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града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65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държави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a:t>
            </a:r>
          </a:p>
          <a:p>
            <a:pPr marL="0" indent="0">
              <a:buNone/>
            </a:pPr>
            <a:endParaRPr lang="en-GB" sz="1800" dirty="0"/>
          </a:p>
        </p:txBody>
      </p:sp>
    </p:spTree>
    <p:extLst>
      <p:ext uri="{BB962C8B-B14F-4D97-AF65-F5344CB8AC3E}">
        <p14:creationId xmlns:p14="http://schemas.microsoft.com/office/powerpoint/2010/main" val="26467084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Приложение на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дигиталните</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технологии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в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обработка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нерутинни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и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неструктурирани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проблеми</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293091"/>
            <a:ext cx="10972800" cy="5007697"/>
          </a:xfrm>
        </p:spPr>
        <p:txBody>
          <a:bodyPr/>
          <a:lstStyle/>
          <a:p>
            <a:pPr marL="0" indent="0" algn="just">
              <a:lnSpc>
                <a:spcPct val="107000"/>
              </a:lnSpc>
              <a:spcAft>
                <a:spcPts val="800"/>
              </a:spcAft>
              <a:buNone/>
            </a:pP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Въвеждане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ERP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системи</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US" sz="1800" dirty="0">
                <a:effectLst/>
                <a:latin typeface="Cambria" panose="02040503050406030204" pitchFamily="18" charset="0"/>
                <a:ea typeface="Times New Roman" panose="02020603050405020304" pitchFamily="18" charset="0"/>
                <a:cs typeface="Times New Roman" panose="02020603050405020304" pitchFamily="18" charset="0"/>
              </a:rPr>
              <a:t>ERP </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системите дигитализират организациите, като автоматизират бизнес процесите им, за които предварително са създадени модели. </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Неструктурирани проблеми, за които </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ERP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системи</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са  приложими</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07000"/>
              </a:lnSpc>
              <a:spcAft>
                <a:spcPts val="800"/>
              </a:spcAft>
              <a:buFont typeface="+mj-lt"/>
              <a:buAutoNum type="arabicPeriod"/>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Те обхващат в единна система процесите по цялостно управление на организацията, включително самия производствен процес, координирането на взаимоотношенията с клиенти и доставчици, оптималното управление на складови наличности и доставки, управление на финансовите потоци, човешките ресурси и много други аспекти на бизнеса.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Многобройните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бизнес</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процеси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които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ежедневно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протичат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предприятието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непрекъснато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генерират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обменят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данни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Обхващането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им</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единна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система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осигурява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пълен</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360-градусов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поглед</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върху</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функционирането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компанията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както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надеждна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проследима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информация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реално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време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Възможността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цялостен</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анализ</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тази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информация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е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огромно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значение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вземането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обосновани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стратегически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решения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коригиращи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действия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активна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реакция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случващото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компанията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p>
          <a:p>
            <a:pPr marL="0" indent="0">
              <a:buNone/>
            </a:pPr>
            <a:endParaRPr lang="en-GB" sz="1800" dirty="0"/>
          </a:p>
        </p:txBody>
      </p:sp>
    </p:spTree>
    <p:extLst>
      <p:ext uri="{BB962C8B-B14F-4D97-AF65-F5344CB8AC3E}">
        <p14:creationId xmlns:p14="http://schemas.microsoft.com/office/powerpoint/2010/main" val="3435647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620838"/>
            <a:ext cx="10972800" cy="4679950"/>
          </a:xfrm>
        </p:spPr>
        <p:txBody>
          <a:bodyPr/>
          <a:lstStyle/>
          <a:p>
            <a:pPr marL="0" indent="0">
              <a:lnSpc>
                <a:spcPct val="107000"/>
              </a:lnSpc>
              <a:spcAft>
                <a:spcPts val="800"/>
              </a:spcAft>
              <a:buNone/>
            </a:pPr>
            <a:endParaRPr lang="bg-BG"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US" sz="1800" dirty="0" smtClean="0">
                <a:effectLst/>
                <a:latin typeface="Cambria" panose="02040503050406030204" pitchFamily="18" charset="0"/>
                <a:ea typeface="SimSun" panose="02010600030101010101" pitchFamily="2" charset="-122"/>
                <a:cs typeface="Calibri" panose="020F0502020204030204" pitchFamily="34" charset="0"/>
              </a:rPr>
              <a:t>-</a:t>
            </a:r>
            <a:r>
              <a:rPr lang="bg-BG" sz="1800" dirty="0">
                <a:effectLst/>
                <a:latin typeface="Cambria" panose="02040503050406030204" pitchFamily="18" charset="0"/>
                <a:ea typeface="SimSun" panose="02010600030101010101" pitchFamily="2" charset="-122"/>
                <a:cs typeface="Calibri" panose="020F0502020204030204" pitchFamily="34" charset="0"/>
              </a:rPr>
              <a:t>какви са възможностите на дигиталните инструменти и технологии, позволяващи създаването на иновативни решения, нови знания, процеси и продукти. </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bg-BG" sz="1800" dirty="0">
                <a:effectLst/>
                <a:latin typeface="Cambria" panose="02040503050406030204" pitchFamily="18" charset="0"/>
                <a:ea typeface="SimSun" panose="02010600030101010101" pitchFamily="2" charset="-122"/>
                <a:cs typeface="Calibri" panose="020F0502020204030204" pitchFamily="34" charset="0"/>
              </a:rPr>
              <a:t>-как могат да бъдат разработени организационни решения на нерутинни и неструктурирани проблеми в дигитална среда. </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dirty="0"/>
          </a:p>
        </p:txBody>
      </p:sp>
      <p:sp>
        <p:nvSpPr>
          <p:cNvPr id="2" name="Title 1"/>
          <p:cNvSpPr>
            <a:spLocks noGrp="1"/>
          </p:cNvSpPr>
          <p:nvPr>
            <p:ph type="title"/>
          </p:nvPr>
        </p:nvSpPr>
        <p:spPr/>
        <p:txBody>
          <a:bodyPr/>
          <a:lstStyle/>
          <a:p>
            <a:r>
              <a:rPr lang="ru-RU" dirty="0"/>
              <a:t>В тази тема ще научите</a:t>
            </a:r>
            <a:r>
              <a:rPr lang="ru-RU"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Приложение на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дигиталните</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технологии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в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обработка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нерутинни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и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неструктурирани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проблеми</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154545"/>
            <a:ext cx="10972800" cy="5146243"/>
          </a:xfrm>
        </p:spPr>
        <p:txBody>
          <a:bodyPr/>
          <a:lstStyle/>
          <a:p>
            <a:pPr marL="0" indent="0" algn="just">
              <a:lnSpc>
                <a:spcPct val="107000"/>
              </a:lnSpc>
              <a:spcAft>
                <a:spcPts val="800"/>
              </a:spcAft>
              <a:buNone/>
            </a:pP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Въвеждане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ERP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системи</a:t>
            </a:r>
            <a:endParaRPr lang="bg-BG" sz="1800" dirty="0">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Bef>
                <a:spcPts val="600"/>
              </a:spcBef>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2.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Прецизното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отчитане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производството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е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едно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основните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предизвикателства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всяко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предприятие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Регистрацията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вложените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материали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труд</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машинно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време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е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ключово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правилното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формиране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себестойността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произведената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продукция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подпомага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съществено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оперативното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планиране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изпълнението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срок</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подадените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поръчки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p>
          <a:p>
            <a:pPr marL="0" lvl="0" indent="0" algn="just">
              <a:lnSpc>
                <a:spcPct val="107000"/>
              </a:lnSpc>
              <a:spcBef>
                <a:spcPts val="600"/>
              </a:spcBef>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3. В</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ъзможността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анализира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структурата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SimSun" panose="02010600030101010101" pitchFamily="2" charset="-122"/>
                <a:cs typeface="Times New Roman" panose="02020603050405020304" pitchFamily="18" charset="0"/>
              </a:rPr>
              <a:t>пълната</a:t>
            </a:r>
            <a:r>
              <a:rPr lang="en-GB" sz="1800" dirty="0">
                <a:effectLst/>
                <a:latin typeface="Cambria" panose="02040503050406030204" pitchFamily="18" charset="0"/>
                <a:ea typeface="SimSun" panose="02010600030101010101" pitchFamily="2" charset="-122"/>
                <a:cs typeface="Times New Roman" panose="02020603050405020304" pitchFamily="18" charset="0"/>
              </a:rPr>
              <a:t> </a:t>
            </a:r>
            <a:r>
              <a:rPr lang="en-GB" sz="1800" dirty="0" err="1">
                <a:effectLst/>
                <a:latin typeface="Cambria" panose="02040503050406030204" pitchFamily="18" charset="0"/>
                <a:ea typeface="SimSun" panose="02010600030101010101" pitchFamily="2" charset="-122"/>
                <a:cs typeface="Times New Roman" panose="02020603050405020304" pitchFamily="18" charset="0"/>
              </a:rPr>
              <a:t>производствена</a:t>
            </a:r>
            <a:r>
              <a:rPr lang="en-GB" sz="1800" dirty="0">
                <a:effectLst/>
                <a:latin typeface="Cambria" panose="02040503050406030204" pitchFamily="18" charset="0"/>
                <a:ea typeface="SimSun" panose="02010600030101010101" pitchFamily="2" charset="-122"/>
                <a:cs typeface="Times New Roman" panose="02020603050405020304" pitchFamily="18" charset="0"/>
              </a:rPr>
              <a:t> </a:t>
            </a:r>
            <a:r>
              <a:rPr lang="en-GB" sz="1800" dirty="0" err="1">
                <a:effectLst/>
                <a:latin typeface="Cambria" panose="02040503050406030204" pitchFamily="18" charset="0"/>
                <a:ea typeface="SimSun" panose="02010600030101010101" pitchFamily="2" charset="-122"/>
                <a:cs typeface="Times New Roman" panose="02020603050405020304" pitchFamily="18" charset="0"/>
              </a:rPr>
              <a:t>себестойност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продукти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определи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тежестта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всяко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разходно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перо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във</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формираната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себестойност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a:t>
            </a:r>
          </a:p>
          <a:p>
            <a:pPr marL="0" lvl="0" indent="0" algn="just">
              <a:lnSpc>
                <a:spcPct val="107000"/>
              </a:lnSpc>
              <a:spcBef>
                <a:spcPts val="600"/>
              </a:spcBef>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4.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Прилагането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гъвкави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правила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планиране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материалите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автоматизиране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процеса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поръчка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автоматизиране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процеса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преразпределение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материалите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между</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складовете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позволяват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производствените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компании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съществено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подобрят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управлението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материалните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запаси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резултат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предприятията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успяват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избегнат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ситуациите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презапасяване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или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недостиг</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постигат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баланс</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между</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обезпечаване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производството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поддържането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оптимални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складови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наличности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a:t>
            </a:r>
          </a:p>
          <a:p>
            <a:pPr marL="0" lvl="0" indent="0" algn="just">
              <a:lnSpc>
                <a:spcPct val="107000"/>
              </a:lnSpc>
              <a:spcBef>
                <a:spcPts val="600"/>
              </a:spcBef>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5. Н</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авременно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откриване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потенциални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конфликти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в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натоварването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производствените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мощности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и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материална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обезпеченост</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води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до</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повишаване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точността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изпълнение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поетите</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поръчки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a:t>
            </a:r>
          </a:p>
          <a:p>
            <a:pPr marL="0" indent="0">
              <a:buNone/>
            </a:pPr>
            <a:endParaRPr lang="en-GB" sz="1800" dirty="0"/>
          </a:p>
        </p:txBody>
      </p:sp>
    </p:spTree>
    <p:extLst>
      <p:ext uri="{BB962C8B-B14F-4D97-AF65-F5344CB8AC3E}">
        <p14:creationId xmlns:p14="http://schemas.microsoft.com/office/powerpoint/2010/main" val="9796863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Приложение на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дигиталните</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технологии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в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обработка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на</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нерутинни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и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неструктурирани</a:t>
            </a:r>
            <a:r>
              <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rPr>
              <a:t> </a:t>
            </a:r>
            <a:r>
              <a:rPr lang="en-GB" sz="3600" b="1" dirty="0" err="1">
                <a:solidFill>
                  <a:srgbClr val="256C8D"/>
                </a:solidFill>
                <a:effectLst>
                  <a:outerShdw blurRad="38100" dist="38100" dir="2700000" algn="tl">
                    <a:srgbClr val="000000">
                      <a:alpha val="43137"/>
                    </a:srgbClr>
                  </a:outerShdw>
                </a:effectLst>
                <a:latin typeface="Times New Roman" panose="02020603050405020304" pitchFamily="18" charset="0"/>
              </a:rPr>
              <a:t>проблеми</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154545"/>
            <a:ext cx="10972800" cy="5146243"/>
          </a:xfrm>
        </p:spPr>
        <p:txBody>
          <a:bodyPr/>
          <a:lstStyle/>
          <a:p>
            <a:pPr marL="0" indent="0" algn="just">
              <a:lnSpc>
                <a:spcPct val="107000"/>
              </a:lnSpc>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Електронен подпис</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Дигитализацията на съвременния пазар обуслявя нуждата от прилагане на редица правни механизми за валидно сключване на дистанционни договори между физикески и фредически лица. Електронният подпис е дигитален инструмент позволяващ решаване на нестандартни правни казуси за валидността на подписания документ и да гарантира правата и законните интереси на двете страни по договора.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p>
          <a:p>
            <a:pPr marL="0" indent="0" algn="just">
              <a:lnSpc>
                <a:spcPct val="107000"/>
              </a:lnSpc>
              <a:spcAft>
                <a:spcPts val="800"/>
              </a:spcAft>
              <a:buNone/>
            </a:pPr>
            <a:endParaRPr lang="bg-BG" sz="1800" dirty="0">
              <a:latin typeface="Cambria" panose="02040503050406030204" pitchFamily="18" charset="0"/>
              <a:cs typeface="Times New Roman" panose="02020603050405020304" pitchFamily="18" charset="0"/>
            </a:endParaRPr>
          </a:p>
          <a:p>
            <a:pPr marL="0" indent="0" algn="just">
              <a:lnSpc>
                <a:spcPct val="107000"/>
              </a:lnSpc>
              <a:spcAft>
                <a:spcPts val="800"/>
              </a:spcAft>
              <a:buNone/>
            </a:pPr>
            <a:r>
              <a:rPr lang="bg-BG" sz="1800" dirty="0">
                <a:latin typeface="Cambria" panose="02040503050406030204" pitchFamily="18" charset="0"/>
                <a:cs typeface="Times New Roman" panose="02020603050405020304" pitchFamily="18" charset="0"/>
              </a:rPr>
              <a:t>Бизнес интелигентни системи </a:t>
            </a:r>
            <a:endParaRPr lang="en-GB" sz="1800" dirty="0">
              <a:latin typeface="Cambria" panose="02040503050406030204" pitchFamily="18" charset="0"/>
              <a:cs typeface="Times New Roman" panose="02020603050405020304" pitchFamily="18" charset="0"/>
            </a:endParaRPr>
          </a:p>
          <a:p>
            <a:pPr marL="0" indent="0" algn="just">
              <a:lnSpc>
                <a:spcPct val="107000"/>
              </a:lnSpc>
              <a:spcAft>
                <a:spcPts val="800"/>
              </a:spcAft>
              <a:buNone/>
            </a:pP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Основната цел на бизнес интелигентните системи (БИС) е да подпомагат процесите на взимане на решения в организациите като осигуряват достоверни основания за осъществяване на ефективно управление. БИС използват технологии, софтуерни приложения и практики за събиране, интегриране, анализ и представяне на бизнес информация, необходима за взимане на решения. Прилаганите от БИС инструменти обхващат традиционни форми на заявка, отговор и аналитична онлайн обработка, както и извличане на знания от данни, карти с балансирани показатели и осигуряване на подходящо визуализиране.</a:t>
            </a:r>
            <a:endParaRPr lang="en-GB" sz="18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Tree>
    <p:extLst>
      <p:ext uri="{BB962C8B-B14F-4D97-AF65-F5344CB8AC3E}">
        <p14:creationId xmlns:p14="http://schemas.microsoft.com/office/powerpoint/2010/main" val="2865773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bg-BG" dirty="0"/>
              <a:t>Благодаря</a:t>
            </a:r>
            <a:endParaRPr lang="en-GB" dirty="0"/>
          </a:p>
        </p:txBody>
      </p:sp>
      <p:sp>
        <p:nvSpPr>
          <p:cNvPr id="7" name="Text Placeholder 6"/>
          <p:cNvSpPr>
            <a:spLocks noGrp="1"/>
          </p:cNvSpPr>
          <p:nvPr>
            <p:ph type="body" idx="1"/>
          </p:nvPr>
        </p:nvSpPr>
        <p:spPr/>
        <p:txBody>
          <a:bodyPr/>
          <a:lstStyle/>
          <a:p>
            <a:pPr algn="ctr"/>
            <a:r>
              <a:rPr lang="bg-BG" dirty="0"/>
              <a:t>За вашето внимание!</a:t>
            </a:r>
            <a:endParaRPr lang="en-GB" dirty="0"/>
          </a:p>
        </p:txBody>
      </p:sp>
      <p:sp>
        <p:nvSpPr>
          <p:cNvPr id="5" name="Footer Placeholder 4"/>
          <p:cNvSpPr>
            <a:spLocks noGrp="1"/>
          </p:cNvSpPr>
          <p:nvPr>
            <p:ph type="ftr" sz="quarter" idx="10"/>
          </p:nvPr>
        </p:nvSpPr>
        <p:spPr/>
        <p:txBody>
          <a:bodyPr/>
          <a:lstStyle/>
          <a:p>
            <a:pPr>
              <a:defRPr/>
            </a:pPr>
            <a:r>
              <a:rPr lang="ru-RU"/>
              <a:t> Европейска Рамка на дигиталните компетентности</a:t>
            </a:r>
            <a:r>
              <a:rPr lang="en-GB"/>
              <a:t/>
            </a:r>
            <a:br>
              <a:rPr lang="en-GB"/>
            </a:br>
            <a:r>
              <a:rPr lang="ru-RU"/>
              <a:t>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1013762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a:xfrm>
            <a:off x="0" y="0"/>
            <a:ext cx="12192000" cy="997527"/>
          </a:xfrm>
        </p:spPr>
        <p:txBody>
          <a:bodyPr>
            <a:noAutofit/>
          </a:bodyPr>
          <a:lstStyle/>
          <a:p>
            <a:pPr eaLnBrk="1" fontAlgn="auto" hangingPunct="1">
              <a:spcAft>
                <a:spcPts val="0"/>
              </a:spcAft>
              <a:defRPr/>
            </a:pPr>
            <a:r>
              <a:rPr lang="bg-BG" sz="3600" b="1" dirty="0">
                <a:solidFill>
                  <a:srgbClr val="256C8D"/>
                </a:solidFill>
                <a:effectLst>
                  <a:outerShdw blurRad="38100" dist="38100" dir="2700000" algn="tl">
                    <a:srgbClr val="000000">
                      <a:alpha val="43137"/>
                    </a:srgbClr>
                  </a:outerShdw>
                </a:effectLst>
                <a:latin typeface="Times New Roman" panose="02020603050405020304" pitchFamily="18" charset="0"/>
              </a:rPr>
              <a:t>Дигитални инструменти и технологии, позволяващи създаване на иновативни решения</a:t>
            </a:r>
            <a:endParaRPr lang="en-GB" sz="3600" b="1" dirty="0">
              <a:solidFill>
                <a:srgbClr val="256C8D"/>
              </a:solidFill>
              <a:effectLst>
                <a:outerShdw blurRad="38100" dist="38100" dir="2700000" algn="tl">
                  <a:srgbClr val="000000">
                    <a:alpha val="43137"/>
                  </a:srgbClr>
                </a:outerShdw>
              </a:effectLst>
              <a:latin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089891"/>
            <a:ext cx="10972800" cy="5210897"/>
          </a:xfrm>
        </p:spPr>
        <p:txBody>
          <a:bodyPr/>
          <a:lstStyle/>
          <a:p>
            <a:pPr marL="0" indent="0" algn="just">
              <a:lnSpc>
                <a:spcPct val="107000"/>
              </a:lnSpc>
              <a:spcAft>
                <a:spcPts val="800"/>
              </a:spcAft>
              <a:buNone/>
              <a:tabLst>
                <a:tab pos="266700" algn="l"/>
                <a:tab pos="5725160" algn="r"/>
              </a:tabLst>
            </a:pP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Преди да разгледаме технологиите, подпомагащи процеса на създаване на иновативни решения ще изясним същността на понятието „иновация“. </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tabLst>
                <a:tab pos="266700" algn="l"/>
                <a:tab pos="5725160" algn="r"/>
              </a:tabLst>
            </a:pP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Иновация-практическо прилагане на идеи, които водят до различни </a:t>
            </a:r>
            <a:r>
              <a:rPr lang="bg-BG" sz="1600" b="1" dirty="0">
                <a:effectLst/>
                <a:latin typeface="Cambria" panose="02040503050406030204" pitchFamily="18" charset="0"/>
                <a:ea typeface="Times New Roman" panose="02020603050405020304" pitchFamily="18" charset="0"/>
                <a:cs typeface="Times New Roman" panose="02020603050405020304" pitchFamily="18" charset="0"/>
              </a:rPr>
              <a:t>нови</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предложения, продукти, услуги, процеси и бизнес модели, с цел подобряване и оптимизиране на съществуващите такива или създаване на нови модели или решения. </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tabLst>
                <a:tab pos="266700" algn="l"/>
                <a:tab pos="5725160" algn="r"/>
              </a:tabLst>
            </a:pP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Създаването и прилагането на иновация винаги е свързано с творчески процес и поемане на риск. Това от своя страна означава в организацията да се създаде институционална култура и нагласа у служителите да предлагат нови идеи, оптимизации и решения. Друг важен фактор е наличието на подходящи материали ресурси- лаборатории за научноизследователска и развойна дейност, проектантски екипи, управленска подкрепа и финансиране. И не на последно място изключително важно е наличието на ясна стратегия и визия, която подкрепя иновациите и насърчава вземането на решения.</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tabLst>
                <a:tab pos="266700" algn="l"/>
                <a:tab pos="5725160" algn="r"/>
              </a:tabLst>
            </a:pP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Прилагането на иновациите има за цел повишаване на конкурентоспособността на организациите и подобряване на ефективността на бизнес процесите в тях. Необходими са усилия за преодоляване на ограничения, свързани с липса на човешки и организационен капитал, дефицит на знания, улесняване достъпа на предприятията до цифрово ноу-хау и информационни и комуникационни технологии. Иновативни решения са инструменти за електронна търговия, управленски информационни системи, системи за информационна сигурност. </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2400" dirty="0"/>
          </a:p>
        </p:txBody>
      </p:sp>
    </p:spTree>
    <p:extLst>
      <p:ext uri="{BB962C8B-B14F-4D97-AF65-F5344CB8AC3E}">
        <p14:creationId xmlns:p14="http://schemas.microsoft.com/office/powerpoint/2010/main" val="253671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
        <p:nvSpPr>
          <p:cNvPr id="5" name="Content Placeholder 4"/>
          <p:cNvSpPr>
            <a:spLocks noGrp="1"/>
          </p:cNvSpPr>
          <p:nvPr>
            <p:ph idx="1"/>
          </p:nvPr>
        </p:nvSpPr>
        <p:spPr>
          <a:xfrm>
            <a:off x="618836" y="1089891"/>
            <a:ext cx="10972800" cy="5210897"/>
          </a:xfrm>
        </p:spPr>
        <p:txBody>
          <a:bodyPr/>
          <a:lstStyle/>
          <a:p>
            <a:pPr marL="0" indent="0" algn="just">
              <a:lnSpc>
                <a:spcPct val="107000"/>
              </a:lnSpc>
              <a:spcAft>
                <a:spcPts val="800"/>
              </a:spcAft>
              <a:buNone/>
              <a:tabLst>
                <a:tab pos="266700" algn="l"/>
                <a:tab pos="5725160" algn="r"/>
              </a:tabLst>
            </a:pPr>
            <a:endParaRPr lang="bg-BG" sz="1800" i="1"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lgn="just">
              <a:buNone/>
            </a:pPr>
            <a:r>
              <a:rPr lang="en-GB" sz="1800" dirty="0" err="1" smtClean="0">
                <a:effectLst/>
                <a:latin typeface="Times New Roman" panose="02020603050405020304" pitchFamily="18" charset="0"/>
                <a:ea typeface="Times New Roman" panose="02020603050405020304" pitchFamily="18" charset="0"/>
              </a:rPr>
              <a:t>За</a:t>
            </a:r>
            <a:r>
              <a:rPr lang="en-GB" sz="1800" dirty="0" smtClean="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да</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се</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създаде</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успешен</a:t>
            </a:r>
            <a:r>
              <a:rPr lang="en-GB" sz="1800" dirty="0">
                <a:effectLst/>
                <a:latin typeface="Times New Roman" panose="02020603050405020304" pitchFamily="18" charset="0"/>
                <a:ea typeface="Times New Roman" panose="02020603050405020304" pitchFamily="18" charset="0"/>
              </a:rPr>
              <a:t> и </a:t>
            </a:r>
            <a:r>
              <a:rPr lang="en-GB" sz="1800" dirty="0" err="1">
                <a:effectLst/>
                <a:latin typeface="Times New Roman" panose="02020603050405020304" pitchFamily="18" charset="0"/>
                <a:ea typeface="Times New Roman" panose="02020603050405020304" pitchFamily="18" charset="0"/>
              </a:rPr>
              <a:t>устойчив</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процес</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на</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иновации</a:t>
            </a:r>
            <a:r>
              <a:rPr lang="en-GB" sz="1800" dirty="0">
                <a:effectLst/>
                <a:latin typeface="Times New Roman" panose="02020603050405020304" pitchFamily="18" charset="0"/>
                <a:ea typeface="Times New Roman" panose="02020603050405020304" pitchFamily="18" charset="0"/>
              </a:rPr>
              <a:t>, </a:t>
            </a:r>
            <a:r>
              <a:rPr lang="bg-BG" sz="1800" dirty="0">
                <a:effectLst/>
                <a:latin typeface="Times New Roman" panose="02020603050405020304" pitchFamily="18" charset="0"/>
                <a:ea typeface="Times New Roman" panose="02020603050405020304" pitchFamily="18" charset="0"/>
              </a:rPr>
              <a:t>една организация</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трябва</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да</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премине</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през</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различни</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етапи</a:t>
            </a:r>
            <a:r>
              <a:rPr lang="en-GB" sz="1800" dirty="0">
                <a:effectLst/>
                <a:latin typeface="Times New Roman" panose="02020603050405020304" pitchFamily="18" charset="0"/>
                <a:ea typeface="Times New Roman" panose="02020603050405020304" pitchFamily="18" charset="0"/>
              </a:rPr>
              <a:t>. </a:t>
            </a:r>
          </a:p>
          <a:p>
            <a:pPr marL="0" indent="0" algn="just">
              <a:buNone/>
            </a:pPr>
            <a:r>
              <a:rPr lang="bg-BG" sz="1800" dirty="0">
                <a:effectLst/>
                <a:latin typeface="Times New Roman" panose="02020603050405020304" pitchFamily="18" charset="0"/>
                <a:ea typeface="Times New Roman" panose="02020603050405020304" pitchFamily="18" charset="0"/>
              </a:rPr>
              <a:t>1.Г</a:t>
            </a:r>
            <a:r>
              <a:rPr lang="en-GB" sz="1800" dirty="0" err="1">
                <a:effectLst/>
                <a:latin typeface="Times New Roman" panose="02020603050405020304" pitchFamily="18" charset="0"/>
                <a:ea typeface="Times New Roman" panose="02020603050405020304" pitchFamily="18" charset="0"/>
              </a:rPr>
              <a:t>енериране</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на</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идеи</a:t>
            </a:r>
            <a:r>
              <a:rPr lang="en-GB" sz="1800" dirty="0">
                <a:effectLst/>
                <a:latin typeface="Times New Roman" panose="02020603050405020304" pitchFamily="18" charset="0"/>
                <a:ea typeface="Times New Roman" panose="02020603050405020304" pitchFamily="18" charset="0"/>
              </a:rPr>
              <a:t> </a:t>
            </a:r>
          </a:p>
          <a:p>
            <a:pPr marL="0" indent="0" algn="just">
              <a:buNone/>
            </a:pPr>
            <a:r>
              <a:rPr lang="bg-BG" sz="1800" dirty="0">
                <a:effectLst/>
                <a:latin typeface="Times New Roman" panose="02020603050405020304" pitchFamily="18" charset="0"/>
                <a:ea typeface="Times New Roman" panose="02020603050405020304" pitchFamily="18" charset="0"/>
              </a:rPr>
              <a:t>2.</a:t>
            </a:r>
            <a:r>
              <a:rPr lang="en-GB" sz="1800" dirty="0" err="1">
                <a:effectLst/>
                <a:latin typeface="Times New Roman" panose="02020603050405020304" pitchFamily="18" charset="0"/>
                <a:ea typeface="Times New Roman" panose="02020603050405020304" pitchFamily="18" charset="0"/>
              </a:rPr>
              <a:t>Оценка</a:t>
            </a:r>
            <a:r>
              <a:rPr lang="bg-BG" sz="1800" dirty="0">
                <a:effectLst/>
                <a:latin typeface="Times New Roman" panose="02020603050405020304" pitchFamily="18" charset="0"/>
                <a:ea typeface="Times New Roman" panose="02020603050405020304" pitchFamily="18" charset="0"/>
              </a:rPr>
              <a:t> на идея</a:t>
            </a:r>
            <a:endParaRPr lang="en-GB" sz="1800" dirty="0">
              <a:effectLst/>
              <a:latin typeface="Times New Roman" panose="02020603050405020304" pitchFamily="18" charset="0"/>
              <a:ea typeface="Times New Roman" panose="02020603050405020304" pitchFamily="18" charset="0"/>
            </a:endParaRPr>
          </a:p>
          <a:p>
            <a:pPr marL="0" indent="0" algn="just">
              <a:buNone/>
            </a:pPr>
            <a:r>
              <a:rPr lang="bg-BG" sz="1800" dirty="0">
                <a:effectLst/>
                <a:latin typeface="Times New Roman" panose="02020603050405020304" pitchFamily="18" charset="0"/>
                <a:ea typeface="Times New Roman" panose="02020603050405020304" pitchFamily="18" charset="0"/>
              </a:rPr>
              <a:t>3.</a:t>
            </a:r>
            <a:r>
              <a:rPr lang="en-GB" sz="1800" dirty="0" err="1">
                <a:effectLst/>
                <a:latin typeface="Times New Roman" panose="02020603050405020304" pitchFamily="18" charset="0"/>
                <a:ea typeface="Times New Roman" panose="02020603050405020304" pitchFamily="18" charset="0"/>
              </a:rPr>
              <a:t>Тестване</a:t>
            </a:r>
            <a:r>
              <a:rPr lang="en-GB" sz="1800" dirty="0">
                <a:effectLst/>
                <a:latin typeface="Times New Roman" panose="02020603050405020304" pitchFamily="18" charset="0"/>
                <a:ea typeface="Times New Roman" panose="02020603050405020304" pitchFamily="18" charset="0"/>
              </a:rPr>
              <a:t>, </a:t>
            </a:r>
            <a:r>
              <a:rPr lang="en-GB" sz="1800" dirty="0" err="1">
                <a:effectLst/>
                <a:latin typeface="Times New Roman" panose="02020603050405020304" pitchFamily="18" charset="0"/>
                <a:ea typeface="Times New Roman" panose="02020603050405020304" pitchFamily="18" charset="0"/>
              </a:rPr>
              <a:t>експериментиране</a:t>
            </a:r>
            <a:r>
              <a:rPr lang="en-GB" sz="1800" dirty="0">
                <a:effectLst/>
                <a:latin typeface="Times New Roman" panose="02020603050405020304" pitchFamily="18" charset="0"/>
                <a:ea typeface="Times New Roman" panose="02020603050405020304" pitchFamily="18" charset="0"/>
              </a:rPr>
              <a:t> и </a:t>
            </a:r>
            <a:r>
              <a:rPr lang="bg-BG" sz="1800" dirty="0">
                <a:effectLst/>
                <a:latin typeface="Times New Roman" panose="02020603050405020304" pitchFamily="18" charset="0"/>
                <a:ea typeface="Times New Roman" panose="02020603050405020304" pitchFamily="18" charset="0"/>
              </a:rPr>
              <a:t>прототипиране на идея</a:t>
            </a:r>
            <a:endParaRPr lang="en-GB" sz="1800" dirty="0">
              <a:effectLst/>
              <a:latin typeface="Times New Roman" panose="02020603050405020304" pitchFamily="18" charset="0"/>
              <a:ea typeface="Times New Roman" panose="02020603050405020304" pitchFamily="18" charset="0"/>
            </a:endParaRPr>
          </a:p>
          <a:p>
            <a:pPr marL="0" indent="0" algn="just">
              <a:buNone/>
            </a:pPr>
            <a:r>
              <a:rPr lang="bg-BG" sz="1800" dirty="0">
                <a:effectLst/>
                <a:latin typeface="Times New Roman" panose="02020603050405020304" pitchFamily="18" charset="0"/>
                <a:ea typeface="Times New Roman" panose="02020603050405020304" pitchFamily="18" charset="0"/>
              </a:rPr>
              <a:t>4.</a:t>
            </a:r>
            <a:r>
              <a:rPr lang="en-GB" sz="1800" dirty="0" err="1">
                <a:effectLst/>
                <a:latin typeface="Times New Roman" panose="02020603050405020304" pitchFamily="18" charset="0"/>
                <a:ea typeface="Times New Roman" panose="02020603050405020304" pitchFamily="18" charset="0"/>
              </a:rPr>
              <a:t>Разработване</a:t>
            </a:r>
            <a:r>
              <a:rPr lang="en-GB" sz="1800" dirty="0">
                <a:effectLst/>
                <a:latin typeface="Times New Roman" panose="02020603050405020304" pitchFamily="18" charset="0"/>
                <a:ea typeface="Times New Roman" panose="02020603050405020304" pitchFamily="18" charset="0"/>
              </a:rPr>
              <a:t> и </a:t>
            </a:r>
            <a:r>
              <a:rPr lang="en-GB" sz="1800" dirty="0" err="1">
                <a:effectLst/>
                <a:latin typeface="Times New Roman" panose="02020603050405020304" pitchFamily="18" charset="0"/>
                <a:ea typeface="Times New Roman" panose="02020603050405020304" pitchFamily="18" charset="0"/>
              </a:rPr>
              <a:t>внедряване</a:t>
            </a:r>
            <a:r>
              <a:rPr lang="bg-BG" sz="1800" dirty="0">
                <a:effectLst/>
                <a:latin typeface="Times New Roman" panose="02020603050405020304" pitchFamily="18" charset="0"/>
                <a:ea typeface="Times New Roman" panose="02020603050405020304" pitchFamily="18" charset="0"/>
              </a:rPr>
              <a:t> на идея</a:t>
            </a:r>
            <a:endParaRPr lang="en-GB" sz="1800" dirty="0">
              <a:effectLst/>
              <a:latin typeface="Times New Roman" panose="02020603050405020304" pitchFamily="18" charset="0"/>
              <a:ea typeface="Times New Roman" panose="02020603050405020304" pitchFamily="18" charset="0"/>
            </a:endParaRPr>
          </a:p>
          <a:p>
            <a:pPr marL="0" indent="0" algn="just">
              <a:buNone/>
            </a:pPr>
            <a:r>
              <a:rPr lang="bg-BG" sz="1800" dirty="0">
                <a:effectLst/>
                <a:latin typeface="Times New Roman" panose="02020603050405020304" pitchFamily="18" charset="0"/>
                <a:ea typeface="Times New Roman" panose="02020603050405020304" pitchFamily="18" charset="0"/>
              </a:rPr>
              <a:t>5.</a:t>
            </a:r>
            <a:r>
              <a:rPr lang="en-GB" sz="1800" dirty="0" err="1">
                <a:effectLst/>
                <a:latin typeface="Times New Roman" panose="02020603050405020304" pitchFamily="18" charset="0"/>
                <a:ea typeface="Times New Roman" panose="02020603050405020304" pitchFamily="18" charset="0"/>
              </a:rPr>
              <a:t>Оптимизация</a:t>
            </a:r>
            <a:r>
              <a:rPr lang="en-GB" sz="1800" dirty="0">
                <a:effectLst/>
                <a:latin typeface="Times New Roman" panose="02020603050405020304" pitchFamily="18" charset="0"/>
                <a:ea typeface="Times New Roman" panose="02020603050405020304" pitchFamily="18" charset="0"/>
              </a:rPr>
              <a:t> и </a:t>
            </a:r>
            <a:r>
              <a:rPr lang="en-GB" sz="1800" dirty="0" err="1">
                <a:effectLst/>
                <a:latin typeface="Times New Roman" panose="02020603050405020304" pitchFamily="18" charset="0"/>
                <a:ea typeface="Times New Roman" panose="02020603050405020304" pitchFamily="18" charset="0"/>
              </a:rPr>
              <a:t>мащабиране</a:t>
            </a:r>
            <a:endParaRPr lang="en-GB" sz="1800" dirty="0">
              <a:effectLst/>
              <a:latin typeface="Times New Roman" panose="02020603050405020304" pitchFamily="18" charset="0"/>
              <a:ea typeface="Times New Roman" panose="02020603050405020304" pitchFamily="18" charset="0"/>
            </a:endParaRPr>
          </a:p>
          <a:p>
            <a:pPr marL="0" indent="0" algn="just">
              <a:lnSpc>
                <a:spcPct val="107000"/>
              </a:lnSpc>
              <a:spcAft>
                <a:spcPts val="800"/>
              </a:spcAft>
              <a:buNone/>
            </a:pP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Всеки</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етап</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е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важен</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за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цялостния</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успех</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вашата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иновационна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 </a:t>
            </a:r>
            <a:r>
              <a:rPr lang="en-GB" sz="1800" dirty="0" err="1">
                <a:effectLst/>
                <a:latin typeface="Cambria" panose="02040503050406030204" pitchFamily="18" charset="0"/>
                <a:ea typeface="Times New Roman" panose="02020603050405020304" pitchFamily="18" charset="0"/>
                <a:cs typeface="Times New Roman" panose="02020603050405020304" pitchFamily="18" charset="0"/>
              </a:rPr>
              <a:t>инициатива</a:t>
            </a:r>
            <a:r>
              <a:rPr lang="en-GB" sz="1800" dirty="0">
                <a:effectLst/>
                <a:latin typeface="Cambria" panose="02040503050406030204" pitchFamily="18" charset="0"/>
                <a:ea typeface="Times New Roman" panose="02020603050405020304" pitchFamily="18" charset="0"/>
                <a:cs typeface="Times New Roman" panose="02020603050405020304" pitchFamily="18" charset="0"/>
              </a:rPr>
              <a:t>.</a:t>
            </a:r>
            <a:r>
              <a:rPr lang="bg-BG" sz="1800" dirty="0">
                <a:effectLst/>
                <a:latin typeface="Cambria" panose="02040503050406030204" pitchFamily="18" charset="0"/>
                <a:ea typeface="Times New Roman" panose="02020603050405020304" pitchFamily="18" charset="0"/>
                <a:cs typeface="Times New Roman" panose="02020603050405020304" pitchFamily="18" charset="0"/>
              </a:rPr>
              <a:t> Иновация се създава в много случай след неколкократно повтаряне на тези етапи, като при всеки цикъл се надгражда и прецезира.</a:t>
            </a:r>
            <a:r>
              <a:rPr lang="bg-BG" sz="1600" dirty="0">
                <a:effectLst/>
                <a:latin typeface="Cambria" panose="02040503050406030204" pitchFamily="18" charset="0"/>
                <a:ea typeface="Times New Roman" panose="02020603050405020304" pitchFamily="18" charset="0"/>
                <a:cs typeface="Times New Roman" panose="02020603050405020304" pitchFamily="18" charset="0"/>
              </a:rPr>
              <a:t> </a:t>
            </a:r>
            <a:endParaRPr lang="en-GB"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2400" dirty="0"/>
          </a:p>
        </p:txBody>
      </p:sp>
      <p:sp>
        <p:nvSpPr>
          <p:cNvPr id="2" name="Title 1"/>
          <p:cNvSpPr>
            <a:spLocks noGrp="1"/>
          </p:cNvSpPr>
          <p:nvPr>
            <p:ph type="title"/>
          </p:nvPr>
        </p:nvSpPr>
        <p:spPr/>
        <p:txBody>
          <a:bodyPr/>
          <a:lstStyle/>
          <a:p>
            <a:r>
              <a:rPr lang="ru-RU" dirty="0"/>
              <a:t>Етапи за създаване на корпоративни </a:t>
            </a:r>
            <a:r>
              <a:rPr lang="ru-RU" dirty="0" smtClean="0"/>
              <a:t>иновации</a:t>
            </a:r>
            <a:endParaRPr lang="en-US" dirty="0"/>
          </a:p>
        </p:txBody>
      </p:sp>
    </p:spTree>
    <p:extLst>
      <p:ext uri="{BB962C8B-B14F-4D97-AF65-F5344CB8AC3E}">
        <p14:creationId xmlns:p14="http://schemas.microsoft.com/office/powerpoint/2010/main" val="144437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Дигитални </a:t>
            </a:r>
            <a:r>
              <a:rPr lang="ru-RU" dirty="0"/>
              <a:t>платформи в сферата на образованието</a:t>
            </a:r>
            <a:endParaRPr lang="en-US" dirty="0"/>
          </a:p>
        </p:txBody>
      </p:sp>
      <p:sp>
        <p:nvSpPr>
          <p:cNvPr id="5" name="Content Placeholder 4"/>
          <p:cNvSpPr>
            <a:spLocks noGrp="1"/>
          </p:cNvSpPr>
          <p:nvPr>
            <p:ph idx="1"/>
          </p:nvPr>
        </p:nvSpPr>
        <p:spPr/>
        <p:txBody>
          <a:bodyPr/>
          <a:lstStyle/>
          <a:p>
            <a:pPr marL="342900" indent="-342900" algn="just">
              <a:lnSpc>
                <a:spcPct val="107000"/>
              </a:lnSpc>
              <a:spcBef>
                <a:spcPts val="0"/>
              </a:spcBef>
              <a:spcAft>
                <a:spcPts val="600"/>
              </a:spcAft>
              <a:tabLst>
                <a:tab pos="1017905" algn="l"/>
              </a:tabLst>
            </a:pP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Позволяват провеждане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на онлайн учебни занимания под формата на сихронно и асинхронно обучение, създаване на учебно съдържание, аудио и видео конферентни връзки, оценяване на изпитни </a:t>
            </a: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материали...</a:t>
            </a:r>
          </a:p>
          <a:p>
            <a:pPr marL="342900" indent="-342900" algn="just">
              <a:lnSpc>
                <a:spcPct val="107000"/>
              </a:lnSpc>
              <a:spcBef>
                <a:spcPts val="0"/>
              </a:spcBef>
              <a:spcAft>
                <a:spcPts val="600"/>
              </a:spcAft>
              <a:tabLst>
                <a:tab pos="1017905" algn="l"/>
              </a:tabLst>
            </a:pPr>
            <a:r>
              <a:rPr lang="bg-BG" sz="2400" dirty="0" smtClean="0">
                <a:latin typeface="Cambria" panose="02040503050406030204" pitchFamily="18" charset="0"/>
                <a:ea typeface="Times New Roman" panose="02020603050405020304" pitchFamily="18" charset="0"/>
                <a:cs typeface="Times New Roman" panose="02020603050405020304" pitchFamily="18" charset="0"/>
              </a:rPr>
              <a:t>Примери:</a:t>
            </a:r>
          </a:p>
          <a:p>
            <a:pPr marL="635000" lvl="1" indent="-342900" algn="just">
              <a:lnSpc>
                <a:spcPct val="107000"/>
              </a:lnSpc>
              <a:spcBef>
                <a:spcPts val="0"/>
              </a:spcBef>
              <a:spcAft>
                <a:spcPts val="600"/>
              </a:spcAft>
              <a:tabLst>
                <a:tab pos="1017905" algn="l"/>
              </a:tabLst>
            </a:pP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Microsoft </a:t>
            </a:r>
            <a:r>
              <a:rPr lang="bg-BG" sz="2000" dirty="0">
                <a:effectLst/>
                <a:latin typeface="Cambria" panose="02040503050406030204" pitchFamily="18" charset="0"/>
                <a:ea typeface="Times New Roman" panose="02020603050405020304" pitchFamily="18" charset="0"/>
                <a:cs typeface="Times New Roman" panose="02020603050405020304" pitchFamily="18" charset="0"/>
              </a:rPr>
              <a:t>Teams с Office </a:t>
            </a: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365</a:t>
            </a:r>
          </a:p>
          <a:p>
            <a:pPr marL="635000" lvl="1" indent="-342900" algn="just">
              <a:lnSpc>
                <a:spcPct val="107000"/>
              </a:lnSpc>
              <a:spcBef>
                <a:spcPts val="0"/>
              </a:spcBef>
              <a:spcAft>
                <a:spcPts val="600"/>
              </a:spcAft>
              <a:tabLst>
                <a:tab pos="1017905" algn="l"/>
              </a:tabLst>
            </a:pP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Google </a:t>
            </a:r>
            <a:r>
              <a:rPr lang="bg-BG" sz="2000" dirty="0">
                <a:effectLst/>
                <a:latin typeface="Cambria" panose="02040503050406030204" pitchFamily="18" charset="0"/>
                <a:ea typeface="Times New Roman" panose="02020603050405020304" pitchFamily="18" charset="0"/>
                <a:cs typeface="Times New Roman" panose="02020603050405020304" pitchFamily="18" charset="0"/>
              </a:rPr>
              <a:t>Classroom с G </a:t>
            </a: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Suit</a:t>
            </a:r>
          </a:p>
          <a:p>
            <a:pPr marL="635000" lvl="1" indent="-342900" algn="just">
              <a:lnSpc>
                <a:spcPct val="107000"/>
              </a:lnSpc>
              <a:spcBef>
                <a:spcPts val="0"/>
              </a:spcBef>
              <a:spcAft>
                <a:spcPts val="600"/>
              </a:spcAft>
              <a:tabLst>
                <a:tab pos="1017905" algn="l"/>
              </a:tabLst>
            </a:pP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Edmodo</a:t>
            </a:r>
          </a:p>
          <a:p>
            <a:pPr marL="635000" lvl="1" indent="-342900" algn="just">
              <a:lnSpc>
                <a:spcPct val="107000"/>
              </a:lnSpc>
              <a:spcBef>
                <a:spcPts val="0"/>
              </a:spcBef>
              <a:spcAft>
                <a:spcPts val="600"/>
              </a:spcAft>
              <a:tabLst>
                <a:tab pos="1017905" algn="l"/>
              </a:tabLst>
            </a:pPr>
            <a:r>
              <a:rPr lang="bg-BG" sz="2000" dirty="0">
                <a:latin typeface="Cambria" panose="02040503050406030204" pitchFamily="18" charset="0"/>
                <a:ea typeface="Times New Roman" panose="02020603050405020304" pitchFamily="18" charset="0"/>
                <a:cs typeface="Times New Roman" panose="02020603050405020304" pitchFamily="18" charset="0"/>
              </a:rPr>
              <a:t>Moodle с BigBlueButton</a:t>
            </a:r>
            <a:endParaRPr lang="bg-BG" sz="2000" dirty="0" smtClean="0">
              <a:effectLst/>
              <a:latin typeface="Cambria" panose="02040503050406030204" pitchFamily="18" charset="0"/>
              <a:ea typeface="Times New Roman" panose="02020603050405020304" pitchFamily="18" charset="0"/>
              <a:cs typeface="Times New Roman" panose="02020603050405020304" pitchFamily="18" charset="0"/>
            </a:endParaRPr>
          </a:p>
          <a:p>
            <a:pPr marL="635000" lvl="1" indent="-342900" algn="just">
              <a:lnSpc>
                <a:spcPct val="107000"/>
              </a:lnSpc>
              <a:spcBef>
                <a:spcPts val="0"/>
              </a:spcBef>
              <a:spcAft>
                <a:spcPts val="600"/>
              </a:spcAft>
              <a:tabLst>
                <a:tab pos="1017905" algn="l"/>
              </a:tabLst>
            </a:pP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Torace</a:t>
            </a:r>
          </a:p>
          <a:p>
            <a:pPr marL="635000" lvl="1" indent="-342900" algn="just">
              <a:lnSpc>
                <a:spcPct val="107000"/>
              </a:lnSpc>
              <a:spcBef>
                <a:spcPts val="0"/>
              </a:spcBef>
              <a:spcAft>
                <a:spcPts val="600"/>
              </a:spcAft>
              <a:tabLst>
                <a:tab pos="1017905" algn="l"/>
              </a:tabLst>
            </a:pP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Duolingo </a:t>
            </a:r>
            <a:r>
              <a:rPr lang="bg-BG" sz="2000" dirty="0">
                <a:effectLst/>
                <a:latin typeface="Cambria" panose="02040503050406030204" pitchFamily="18" charset="0"/>
                <a:ea typeface="Times New Roman" panose="02020603050405020304" pitchFamily="18" charset="0"/>
                <a:cs typeface="Times New Roman" panose="02020603050405020304" pitchFamily="18" charset="0"/>
              </a:rPr>
              <a:t>за езиково </a:t>
            </a: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обучение</a:t>
            </a:r>
          </a:p>
          <a:p>
            <a:pPr marL="635000" lvl="1" indent="-342900" algn="just">
              <a:lnSpc>
                <a:spcPct val="107000"/>
              </a:lnSpc>
              <a:spcBef>
                <a:spcPts val="0"/>
              </a:spcBef>
              <a:spcAft>
                <a:spcPts val="600"/>
              </a:spcAft>
              <a:tabLst>
                <a:tab pos="1017905" algn="l"/>
              </a:tabLst>
            </a:pP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Classdojo </a:t>
            </a:r>
            <a:r>
              <a:rPr lang="bg-BG" sz="2000" dirty="0">
                <a:effectLst/>
                <a:latin typeface="Cambria" panose="02040503050406030204" pitchFamily="18" charset="0"/>
                <a:ea typeface="Times New Roman" panose="02020603050405020304" pitchFamily="18" charset="0"/>
                <a:cs typeface="Times New Roman" panose="02020603050405020304" pitchFamily="18" charset="0"/>
              </a:rPr>
              <a:t>за управление на процеса на обучение</a:t>
            </a:r>
            <a:r>
              <a:rPr lang="bg-BG" sz="2000" dirty="0" smtClean="0">
                <a:effectLst/>
                <a:latin typeface="Cambria" panose="02040503050406030204" pitchFamily="18" charset="0"/>
                <a:ea typeface="Times New Roman" panose="02020603050405020304" pitchFamily="18" charset="0"/>
                <a:cs typeface="Times New Roman" panose="02020603050405020304" pitchFamily="18" charset="0"/>
              </a:rPr>
              <a:t>.</a:t>
            </a:r>
            <a:endParaRPr lang="en-GB" sz="20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365147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Дигитални инструменти за облачно съхранение на </a:t>
            </a:r>
            <a:r>
              <a:rPr lang="ru-RU" dirty="0" smtClean="0"/>
              <a:t>информация</a:t>
            </a:r>
            <a:endParaRPr lang="ru-RU" dirty="0"/>
          </a:p>
        </p:txBody>
      </p:sp>
      <p:sp>
        <p:nvSpPr>
          <p:cNvPr id="5" name="Content Placeholder 4"/>
          <p:cNvSpPr>
            <a:spLocks noGrp="1"/>
          </p:cNvSpPr>
          <p:nvPr>
            <p:ph idx="1"/>
          </p:nvPr>
        </p:nvSpPr>
        <p:spPr/>
        <p:txBody>
          <a:bodyPr/>
          <a:lstStyle/>
          <a:p>
            <a:pPr marL="285750" indent="-285750">
              <a:lnSpc>
                <a:spcPct val="107000"/>
              </a:lnSpc>
              <a:spcBef>
                <a:spcPts val="0"/>
              </a:spcBef>
              <a:spcAft>
                <a:spcPts val="0"/>
              </a:spcAft>
              <a:tabLst>
                <a:tab pos="1017905" algn="l"/>
              </a:tabLst>
            </a:pPr>
            <a:r>
              <a:rPr lang="bg-BG" sz="2400" dirty="0" smtClean="0">
                <a:ea typeface="Times New Roman" panose="02020603050405020304" pitchFamily="18" charset="0"/>
                <a:cs typeface="Times New Roman" panose="02020603050405020304" pitchFamily="18" charset="0"/>
              </a:rPr>
              <a:t>Microsoft </a:t>
            </a:r>
            <a:r>
              <a:rPr lang="bg-BG" sz="2400" dirty="0">
                <a:ea typeface="Times New Roman" panose="02020603050405020304" pitchFamily="18" charset="0"/>
                <a:cs typeface="Times New Roman" panose="02020603050405020304" pitchFamily="18" charset="0"/>
              </a:rPr>
              <a:t>OneDrive – www.onedrive.live.com;</a:t>
            </a:r>
            <a:endParaRPr lang="en-GB" sz="2400" dirty="0">
              <a:ea typeface="Times New Roman" panose="02020603050405020304" pitchFamily="18" charset="0"/>
              <a:cs typeface="Times New Roman" panose="02020603050405020304" pitchFamily="18" charset="0"/>
            </a:endParaRPr>
          </a:p>
          <a:p>
            <a:pPr marL="285750" indent="-285750">
              <a:lnSpc>
                <a:spcPct val="107000"/>
              </a:lnSpc>
              <a:spcBef>
                <a:spcPts val="0"/>
              </a:spcBef>
              <a:spcAft>
                <a:spcPts val="0"/>
              </a:spcAft>
              <a:tabLst>
                <a:tab pos="1017905" algn="l"/>
              </a:tabLst>
            </a:pPr>
            <a:r>
              <a:rPr lang="bg-BG" sz="2400" dirty="0">
                <a:ea typeface="Times New Roman" panose="02020603050405020304" pitchFamily="18" charset="0"/>
                <a:cs typeface="Times New Roman" panose="02020603050405020304" pitchFamily="18" charset="0"/>
              </a:rPr>
              <a:t>Google Drive – www.drive.google.com;</a:t>
            </a:r>
            <a:endParaRPr lang="en-GB" sz="2400" dirty="0">
              <a:ea typeface="Times New Roman" panose="02020603050405020304" pitchFamily="18" charset="0"/>
              <a:cs typeface="Times New Roman" panose="02020603050405020304" pitchFamily="18" charset="0"/>
            </a:endParaRPr>
          </a:p>
          <a:p>
            <a:pPr marL="285750" indent="-285750">
              <a:lnSpc>
                <a:spcPct val="107000"/>
              </a:lnSpc>
              <a:spcBef>
                <a:spcPts val="0"/>
              </a:spcBef>
              <a:spcAft>
                <a:spcPts val="0"/>
              </a:spcAft>
              <a:tabLst>
                <a:tab pos="1017905" algn="l"/>
              </a:tabLst>
            </a:pPr>
            <a:r>
              <a:rPr lang="bg-BG" sz="2400" dirty="0">
                <a:ea typeface="Times New Roman" panose="02020603050405020304" pitchFamily="18" charset="0"/>
                <a:cs typeface="Times New Roman" panose="02020603050405020304" pitchFamily="18" charset="0"/>
              </a:rPr>
              <a:t>Dropbox – www.dropbox.com;</a:t>
            </a:r>
            <a:endParaRPr lang="en-GB" sz="2400" dirty="0">
              <a:ea typeface="Times New Roman" panose="02020603050405020304" pitchFamily="18" charset="0"/>
              <a:cs typeface="Times New Roman" panose="02020603050405020304" pitchFamily="18" charset="0"/>
            </a:endParaRPr>
          </a:p>
          <a:p>
            <a:pPr marL="285750" indent="-285750">
              <a:lnSpc>
                <a:spcPct val="107000"/>
              </a:lnSpc>
              <a:spcBef>
                <a:spcPts val="0"/>
              </a:spcBef>
              <a:spcAft>
                <a:spcPts val="0"/>
              </a:spcAft>
              <a:tabLst>
                <a:tab pos="1017905" algn="l"/>
              </a:tabLst>
            </a:pPr>
            <a:r>
              <a:rPr lang="bg-BG" sz="2400" dirty="0">
                <a:ea typeface="Times New Roman" panose="02020603050405020304" pitchFamily="18" charset="0"/>
                <a:cs typeface="Times New Roman" panose="02020603050405020304" pitchFamily="18" charset="0"/>
              </a:rPr>
              <a:t>Sync – www.sync.com;</a:t>
            </a:r>
            <a:endParaRPr lang="en-GB" sz="2400" dirty="0">
              <a:ea typeface="Times New Roman" panose="02020603050405020304" pitchFamily="18" charset="0"/>
              <a:cs typeface="Times New Roman" panose="02020603050405020304" pitchFamily="18" charset="0"/>
            </a:endParaRPr>
          </a:p>
          <a:p>
            <a:pPr marL="285750" indent="-285750">
              <a:lnSpc>
                <a:spcPct val="107000"/>
              </a:lnSpc>
              <a:spcBef>
                <a:spcPts val="0"/>
              </a:spcBef>
              <a:spcAft>
                <a:spcPts val="0"/>
              </a:spcAft>
              <a:tabLst>
                <a:tab pos="1017905" algn="l"/>
              </a:tabLst>
            </a:pPr>
            <a:r>
              <a:rPr lang="bg-BG" sz="2400" dirty="0">
                <a:ea typeface="Times New Roman" panose="02020603050405020304" pitchFamily="18" charset="0"/>
                <a:cs typeface="Times New Roman" panose="02020603050405020304" pitchFamily="18" charset="0"/>
              </a:rPr>
              <a:t>pCloud – www.pcloud.com;</a:t>
            </a:r>
            <a:endParaRPr lang="en-GB" sz="2400" dirty="0">
              <a:ea typeface="Times New Roman" panose="02020603050405020304" pitchFamily="18" charset="0"/>
              <a:cs typeface="Times New Roman" panose="02020603050405020304" pitchFamily="18" charset="0"/>
            </a:endParaRPr>
          </a:p>
          <a:p>
            <a:pPr marL="285750" indent="-285750">
              <a:lnSpc>
                <a:spcPct val="107000"/>
              </a:lnSpc>
              <a:spcBef>
                <a:spcPts val="0"/>
              </a:spcBef>
              <a:spcAft>
                <a:spcPts val="0"/>
              </a:spcAft>
              <a:tabLst>
                <a:tab pos="1017905" algn="l"/>
              </a:tabLst>
            </a:pPr>
            <a:r>
              <a:rPr lang="bg-BG" sz="2400" dirty="0">
                <a:ea typeface="Times New Roman" panose="02020603050405020304" pitchFamily="18" charset="0"/>
                <a:cs typeface="Times New Roman" panose="02020603050405020304" pitchFamily="18" charset="0"/>
              </a:rPr>
              <a:t>BoxDrive – www.box.com/drive;</a:t>
            </a:r>
            <a:endParaRPr lang="en-GB" sz="2400" dirty="0">
              <a:ea typeface="Times New Roman" panose="02020603050405020304" pitchFamily="18" charset="0"/>
              <a:cs typeface="Times New Roman" panose="02020603050405020304" pitchFamily="18" charset="0"/>
            </a:endParaRPr>
          </a:p>
          <a:p>
            <a:pPr marL="285750" indent="-285750">
              <a:lnSpc>
                <a:spcPct val="107000"/>
              </a:lnSpc>
              <a:spcBef>
                <a:spcPts val="0"/>
              </a:spcBef>
              <a:spcAft>
                <a:spcPts val="0"/>
              </a:spcAft>
              <a:tabLst>
                <a:tab pos="1017905" algn="l"/>
              </a:tabLst>
            </a:pPr>
            <a:r>
              <a:rPr lang="bg-BG" sz="2400" dirty="0">
                <a:ea typeface="Times New Roman" panose="02020603050405020304" pitchFamily="18" charset="0"/>
                <a:cs typeface="Times New Roman" panose="02020603050405020304" pitchFamily="18" charset="0"/>
              </a:rPr>
              <a:t>Tresorit – www.tresorit.com.</a:t>
            </a:r>
            <a:endParaRPr lang="en-GB" sz="2400" dirty="0">
              <a:ea typeface="Times New Roman" panose="02020603050405020304" pitchFamily="18" charset="0"/>
              <a:cs typeface="Times New Roman" panose="02020603050405020304" pitchFamily="18" charset="0"/>
            </a:endParaRPr>
          </a:p>
          <a:p>
            <a:pPr marL="0" indent="0">
              <a:buNone/>
            </a:pPr>
            <a:endParaRPr lang="en-GB" sz="2400" dirty="0"/>
          </a:p>
          <a:p>
            <a:pPr marL="285750" indent="-285750"/>
            <a:endParaRPr lang="en-GB" sz="2400" dirty="0"/>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4103209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Дигитални инструменти за отдалечена комуникация</a:t>
            </a:r>
            <a:endParaRPr lang="en-US" dirty="0"/>
          </a:p>
        </p:txBody>
      </p:sp>
      <p:sp>
        <p:nvSpPr>
          <p:cNvPr id="5" name="Content Placeholder 4"/>
          <p:cNvSpPr>
            <a:spLocks noGrp="1"/>
          </p:cNvSpPr>
          <p:nvPr>
            <p:ph idx="1"/>
          </p:nvPr>
        </p:nvSpPr>
        <p:spPr/>
        <p:txBody>
          <a:bodyPr/>
          <a:lstStyle/>
          <a:p>
            <a:pPr marL="342900" indent="-342900">
              <a:lnSpc>
                <a:spcPct val="107000"/>
              </a:lnSpc>
              <a:spcBef>
                <a:spcPts val="0"/>
              </a:spcBef>
              <a:spcAft>
                <a:spcPts val="800"/>
              </a:spcAft>
              <a:tabLst>
                <a:tab pos="1017905" algn="l"/>
              </a:tabLst>
            </a:pP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Google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Meet – www.meet.google.com;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Microsoft Teams – https://www.microsoft.com/en-ww/microsoft-teams/log-in;</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Zoom Meeting – www.zoom.us</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Jitsi Meet – www.meet.jit.si;</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Webex – www.webex.com;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Uberconference – www.uberconference.com;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RingCentral – www.ringcentral.com.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2305975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dirty="0"/>
              <a:t>Дигитални инструменти за за създаване на интерактивни </a:t>
            </a:r>
            <a:r>
              <a:rPr lang="ru-RU" dirty="0" smtClean="0"/>
              <a:t>представяния/презентации</a:t>
            </a:r>
            <a:endParaRPr lang="en-US" dirty="0"/>
          </a:p>
        </p:txBody>
      </p:sp>
      <p:sp>
        <p:nvSpPr>
          <p:cNvPr id="5" name="Content Placeholder 4"/>
          <p:cNvSpPr>
            <a:spLocks noGrp="1"/>
          </p:cNvSpPr>
          <p:nvPr>
            <p:ph idx="1"/>
          </p:nvPr>
        </p:nvSpPr>
        <p:spPr/>
        <p:txBody>
          <a:bodyPr/>
          <a:lstStyle/>
          <a:p>
            <a:pPr marL="342900" indent="-342900">
              <a:lnSpc>
                <a:spcPct val="107000"/>
              </a:lnSpc>
              <a:spcBef>
                <a:spcPts val="0"/>
              </a:spcBef>
              <a:spcAft>
                <a:spcPts val="800"/>
              </a:spcAft>
              <a:tabLst>
                <a:tab pos="1017905" algn="l"/>
              </a:tabLst>
            </a:pPr>
            <a:r>
              <a:rPr lang="bg-BG" sz="2400" dirty="0" smtClean="0">
                <a:effectLst/>
                <a:latin typeface="Cambria" panose="02040503050406030204" pitchFamily="18" charset="0"/>
                <a:ea typeface="Times New Roman" panose="02020603050405020304" pitchFamily="18" charset="0"/>
                <a:cs typeface="Times New Roman" panose="02020603050405020304" pitchFamily="18" charset="0"/>
              </a:rPr>
              <a:t>Microsoft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Sway – www.sway.com;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Ludus – https://ludus.one;</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Emaze – </a:t>
            </a:r>
            <a:r>
              <a:rPr lang="bg-BG" sz="24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2"/>
              </a:rPr>
              <a:t>https://www.emaze.com</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Prezi – https://prezi.com;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Mentimeter – https://www.mentimeter.com;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80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AhaSlides – https://ahaslides.com/bg.</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spcBef>
                <a:spcPts val="0"/>
              </a:spcBef>
              <a:buNone/>
            </a:pPr>
            <a:endParaRPr lang="en-GB" sz="1800" dirty="0"/>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4155358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Дигитални инструменти от тип виртуално табло</a:t>
            </a:r>
            <a:endParaRPr lang="en-US" dirty="0"/>
          </a:p>
        </p:txBody>
      </p:sp>
      <p:sp>
        <p:nvSpPr>
          <p:cNvPr id="5" name="Content Placeholder 4"/>
          <p:cNvSpPr>
            <a:spLocks noGrp="1"/>
          </p:cNvSpPr>
          <p:nvPr>
            <p:ph idx="1"/>
          </p:nvPr>
        </p:nvSpPr>
        <p:spPr/>
        <p:txBody>
          <a:bodyPr/>
          <a:lstStyle/>
          <a:p>
            <a:pPr marL="0" indent="0">
              <a:lnSpc>
                <a:spcPct val="107000"/>
              </a:lnSpc>
              <a:spcAft>
                <a:spcPts val="800"/>
              </a:spcAft>
              <a:buNone/>
            </a:pPr>
            <a:r>
              <a:rPr lang="bg-BG" sz="2400" dirty="0" smtClean="0">
                <a:latin typeface="Cambria" panose="02040503050406030204" pitchFamily="18" charset="0"/>
                <a:cs typeface="Times New Roman" panose="02020603050405020304" pitchFamily="18" charset="0"/>
              </a:rPr>
              <a:t>Позволяват комбиниране </a:t>
            </a:r>
            <a:r>
              <a:rPr lang="bg-BG" sz="2400" dirty="0">
                <a:latin typeface="Cambria" panose="02040503050406030204" pitchFamily="18" charset="0"/>
                <a:cs typeface="Times New Roman" panose="02020603050405020304" pitchFamily="18" charset="0"/>
              </a:rPr>
              <a:t>на </a:t>
            </a:r>
            <a:r>
              <a:rPr lang="en-GB" sz="2400" dirty="0" err="1">
                <a:latin typeface="Cambria" panose="02040503050406030204" pitchFamily="18" charset="0"/>
                <a:cs typeface="Times New Roman" panose="02020603050405020304" pitchFamily="18" charset="0"/>
              </a:rPr>
              <a:t>текст</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видео</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клипове</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изображения</a:t>
            </a:r>
            <a:r>
              <a:rPr lang="en-GB" sz="2400" dirty="0">
                <a:latin typeface="Cambria" panose="02040503050406030204" pitchFamily="18" charset="0"/>
                <a:cs typeface="Times New Roman" panose="02020603050405020304" pitchFamily="18" charset="0"/>
              </a:rPr>
              <a:t> и </a:t>
            </a:r>
            <a:r>
              <a:rPr lang="en-GB" sz="2400" dirty="0" err="1">
                <a:latin typeface="Cambria" panose="02040503050406030204" pitchFamily="18" charset="0"/>
                <a:cs typeface="Times New Roman" panose="02020603050405020304" pitchFamily="18" charset="0"/>
              </a:rPr>
              <a:t>различни</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типове</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файлове</a:t>
            </a:r>
            <a:r>
              <a:rPr lang="bg-BG" sz="2400" dirty="0">
                <a:latin typeface="Cambria" panose="02040503050406030204" pitchFamily="18" charset="0"/>
                <a:cs typeface="Times New Roman" panose="02020603050405020304" pitchFamily="18" charset="0"/>
              </a:rPr>
              <a:t>, които са </a:t>
            </a:r>
            <a:r>
              <a:rPr lang="en-GB" sz="2400" dirty="0" err="1">
                <a:latin typeface="Cambria" panose="02040503050406030204" pitchFamily="18" charset="0"/>
                <a:cs typeface="Times New Roman" panose="02020603050405020304" pitchFamily="18" charset="0"/>
              </a:rPr>
              <a:t>под</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формата</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на</a:t>
            </a:r>
            <a:r>
              <a:rPr lang="en-GB" sz="2400" dirty="0">
                <a:latin typeface="Cambria" panose="02040503050406030204" pitchFamily="18" charset="0"/>
                <a:cs typeface="Times New Roman" panose="02020603050405020304" pitchFamily="18" charset="0"/>
              </a:rPr>
              <a:t> </a:t>
            </a:r>
            <a:r>
              <a:rPr lang="en-GB" sz="2400" dirty="0" err="1">
                <a:latin typeface="Cambria" panose="02040503050406030204" pitchFamily="18" charset="0"/>
                <a:cs typeface="Times New Roman" panose="02020603050405020304" pitchFamily="18" charset="0"/>
              </a:rPr>
              <a:t>лепящи</a:t>
            </a:r>
            <a:r>
              <a:rPr lang="en-GB" sz="2400" dirty="0">
                <a:latin typeface="Cambria" panose="02040503050406030204" pitchFamily="18" charset="0"/>
                <a:cs typeface="Times New Roman" panose="02020603050405020304" pitchFamily="18" charset="0"/>
              </a:rPr>
              <a:t> </a:t>
            </a:r>
            <a:r>
              <a:rPr lang="en-GB" sz="2400" dirty="0" err="1" smtClean="0">
                <a:latin typeface="Cambria" panose="02040503050406030204" pitchFamily="18" charset="0"/>
                <a:cs typeface="Times New Roman" panose="02020603050405020304" pitchFamily="18" charset="0"/>
              </a:rPr>
              <a:t>бележки</a:t>
            </a:r>
            <a:r>
              <a:rPr lang="bg-BG" sz="2400" dirty="0" smtClean="0">
                <a:latin typeface="Cambria" panose="02040503050406030204" pitchFamily="18" charset="0"/>
                <a:cs typeface="Times New Roman" panose="02020603050405020304" pitchFamily="18" charset="0"/>
              </a:rPr>
              <a:t>, </a:t>
            </a:r>
            <a:r>
              <a:rPr lang="bg-BG" sz="2400" dirty="0" smtClean="0">
                <a:latin typeface="Cambria" panose="02040503050406030204" pitchFamily="18" charset="0"/>
                <a:cs typeface="Times New Roman" panose="02020603050405020304" pitchFamily="18" charset="0"/>
              </a:rPr>
              <a:t>съвместна работа.</a:t>
            </a:r>
            <a:endParaRPr lang="en-GB" sz="2400" dirty="0">
              <a:latin typeface="Cambria" panose="020405030504060302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Padlet – https://padlet.com/;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LinoIt – http://linoit.com/;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rPr>
              <a:t>Wakelet </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 https://wakelet.com/;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Scrumblr – http://scrumblr.ca/;</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Miro – https://miro.com/;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PinUp – https://pinup.com/;</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Zoho Notebook – https://notebook.zoho.eu;</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342900" indent="-342900">
              <a:lnSpc>
                <a:spcPct val="107000"/>
              </a:lnSpc>
              <a:spcBef>
                <a:spcPts val="0"/>
              </a:spcBef>
              <a:spcAft>
                <a:spcPts val="0"/>
              </a:spcAft>
              <a:tabLst>
                <a:tab pos="1017905" algn="l"/>
              </a:tabLst>
            </a:pP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Google Keep – </a:t>
            </a:r>
            <a:r>
              <a:rPr lang="bg-BG" sz="2400" u="sng" dirty="0">
                <a:solidFill>
                  <a:srgbClr val="0563C1"/>
                </a:solidFill>
                <a:effectLst/>
                <a:latin typeface="Cambria" panose="02040503050406030204" pitchFamily="18" charset="0"/>
                <a:ea typeface="Times New Roman" panose="02020603050405020304" pitchFamily="18" charset="0"/>
                <a:cs typeface="Times New Roman" panose="02020603050405020304" pitchFamily="18" charset="0"/>
                <a:hlinkClick r:id="rId2"/>
              </a:rPr>
              <a:t>https://keep.google.com/</a:t>
            </a:r>
            <a:r>
              <a:rPr lang="bg-BG" sz="2400" dirty="0">
                <a:effectLst/>
                <a:latin typeface="Cambria" panose="02040503050406030204" pitchFamily="18" charset="0"/>
                <a:ea typeface="Times New Roman" panose="02020603050405020304" pitchFamily="18" charset="0"/>
                <a:cs typeface="Times New Roman" panose="02020603050405020304" pitchFamily="18" charset="0"/>
              </a:rPr>
              <a:t>.</a:t>
            </a:r>
            <a:endParaRPr lang="en-GB" sz="2400" dirty="0">
              <a:effectLst/>
              <a:latin typeface="Cambria" panose="02040503050406030204" pitchFamily="18" charset="0"/>
              <a:ea typeface="Times New Roman" panose="02020603050405020304" pitchFamily="18" charset="0"/>
              <a:cs typeface="Times New Roman" panose="02020603050405020304" pitchFamily="18" charset="0"/>
            </a:endParaRPr>
          </a:p>
          <a:p>
            <a:pPr marL="0" indent="0">
              <a:buNone/>
            </a:pPr>
            <a:endParaRPr lang="en-GB" sz="1800" dirty="0"/>
          </a:p>
        </p:txBody>
      </p:sp>
      <p:sp>
        <p:nvSpPr>
          <p:cNvPr id="10" name="Footer Placeholder 9"/>
          <p:cNvSpPr>
            <a:spLocks noGrp="1"/>
          </p:cNvSpPr>
          <p:nvPr>
            <p:ph type="ftr" sz="quarter" idx="10"/>
          </p:nvPr>
        </p:nvSpPr>
        <p:spPr/>
        <p:txBody>
          <a:bodyPr/>
          <a:lstStyle/>
          <a:p>
            <a:pPr>
              <a:defRPr/>
            </a:pPr>
            <a:r>
              <a:rPr lang="ru-RU"/>
              <a:t> Европейска Рамка на дигиталните компетентности с петте области на дигитална компетентност и 21 дигитални умения/ компетентности (DigComp 2.1)</a:t>
            </a:r>
          </a:p>
        </p:txBody>
      </p:sp>
    </p:spTree>
    <p:extLst>
      <p:ext uri="{BB962C8B-B14F-4D97-AF65-F5344CB8AC3E}">
        <p14:creationId xmlns:p14="http://schemas.microsoft.com/office/powerpoint/2010/main" val="146604289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alibri-Cambria">
      <a:majorFont>
        <a:latin typeface="Calibri" panose="020F0502020204030204"/>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1541</TotalTime>
  <Words>2127</Words>
  <Application>Microsoft Office PowerPoint</Application>
  <PresentationFormat>Widescreen</PresentationFormat>
  <Paragraphs>161</Paragraphs>
  <Slides>22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SimSun</vt:lpstr>
      <vt:lpstr>Arial</vt:lpstr>
      <vt:lpstr>Calibri</vt:lpstr>
      <vt:lpstr>Cambria</vt:lpstr>
      <vt:lpstr>Symbol</vt:lpstr>
      <vt:lpstr>Times New Roman</vt:lpstr>
      <vt:lpstr>Retrospect</vt:lpstr>
      <vt:lpstr>5.3. Креативно използване на дигиталните технологии</vt:lpstr>
      <vt:lpstr>В тази тема ще научите:</vt:lpstr>
      <vt:lpstr>Дигитални инструменти и технологии, позволяващи създаване на иновативни решения</vt:lpstr>
      <vt:lpstr>Етапи за създаване на корпоративни иновации</vt:lpstr>
      <vt:lpstr>Дигитални платформи в сферата на образованието</vt:lpstr>
      <vt:lpstr>Дигитални инструменти за облачно съхранение на информация</vt:lpstr>
      <vt:lpstr>Дигитални инструменти за отдалечена комуникация</vt:lpstr>
      <vt:lpstr>Дигитални инструменти за за създаване на интерактивни представяния/презентации</vt:lpstr>
      <vt:lpstr>Дигитални инструменти от тип виртуално табло</vt:lpstr>
      <vt:lpstr>Цифрови бележници</vt:lpstr>
      <vt:lpstr>Дигитални инструменти за създаване на уебсайтове от готови шаблони</vt:lpstr>
      <vt:lpstr>Дигитални инструменти за онлайн бяла дъска</vt:lpstr>
      <vt:lpstr>Дигитални инструменти в помощ на маркетингови проучвания</vt:lpstr>
      <vt:lpstr>Други</vt:lpstr>
      <vt:lpstr>Приложение на дигиталните технологии в обработка на нерутинни и неструктурирани проблеми</vt:lpstr>
      <vt:lpstr>Приложение на дигиталните технологии в обработка на нерутинни и неструктурирани проблеми</vt:lpstr>
      <vt:lpstr>Приложение на дигиталните технологии в обработка на нерутинни и неструктурирани проблеми</vt:lpstr>
      <vt:lpstr>Приложение на дигиталните технологии в обработка на нерутинни и неструктурирани проблеми</vt:lpstr>
      <vt:lpstr>Приложение на дигиталните технологии в обработка на нерутинни и неструктурирани проблеми</vt:lpstr>
      <vt:lpstr>Приложение на дигиталните технологии в обработка на нерутинни и неструктурирани проблеми</vt:lpstr>
      <vt:lpstr>Приложение на дигиталните технологии в обработка на нерутинни и неструктурирани проблеми</vt:lpstr>
      <vt:lpstr>Благодаря</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Irena Avdjieva</dc:creator>
  <cp:lastModifiedBy>Irena Avdjieva</cp:lastModifiedBy>
  <cp:revision>105</cp:revision>
  <dcterms:created xsi:type="dcterms:W3CDTF">2023-01-03T13:46:11Z</dcterms:created>
  <dcterms:modified xsi:type="dcterms:W3CDTF">2023-09-26T07:12:11Z</dcterms:modified>
</cp:coreProperties>
</file>