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9.jpg" ContentType="image/png"/>
  <Override PartName="/ppt/media/image13.jpg" ContentType="image/png"/>
  <Override PartName="/ppt/media/image1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58"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C8D"/>
    <a:srgbClr val="76305C"/>
    <a:srgbClr val="E85781"/>
    <a:srgbClr val="F08262"/>
    <a:srgbClr val="CAA873"/>
    <a:srgbClr val="E0C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8" autoAdjust="0"/>
    <p:restoredTop sz="94660"/>
  </p:normalViewPr>
  <p:slideViewPr>
    <p:cSldViewPr snapToGrid="0">
      <p:cViewPr varScale="1">
        <p:scale>
          <a:sx n="124" d="100"/>
          <a:sy n="124" d="100"/>
        </p:scale>
        <p:origin x="320" y="17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C5E30DE-4172-48E2-B3C3-BE9DA6CA7229}" type="datetimeFigureOut">
              <a:rPr lang="en-GB"/>
              <a:pPr>
                <a:defRPr/>
              </a:pPr>
              <a:t>25/07/2023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FCCE80C-BC5F-4246-BF8B-2A3F9A3BA18B}" type="slidenum">
              <a:rPr lang="en-GB"/>
              <a:pPr>
                <a:defRPr/>
              </a:pPr>
              <a:t>‹#›</a:t>
            </a:fld>
            <a:endParaRPr lang="en-GB"/>
          </a:p>
        </p:txBody>
      </p:sp>
    </p:spTree>
    <p:extLst>
      <p:ext uri="{BB962C8B-B14F-4D97-AF65-F5344CB8AC3E}">
        <p14:creationId xmlns:p14="http://schemas.microsoft.com/office/powerpoint/2010/main" val="4098310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eaLnBrk="0" fontAlgn="base" hangingPunct="0">
              <a:spcBef>
                <a:spcPct val="0"/>
              </a:spcBef>
              <a:spcAft>
                <a:spcPct val="0"/>
              </a:spcAft>
              <a:defRPr>
                <a:solidFill>
                  <a:schemeClr val="tx1"/>
                </a:solidFill>
                <a:latin typeface="Cambria" panose="02040503050406030204" pitchFamily="18" charset="0"/>
              </a:defRPr>
            </a:lvl6pPr>
            <a:lvl7pPr marL="2971800" indent="-228600" eaLnBrk="0" fontAlgn="base" hangingPunct="0">
              <a:spcBef>
                <a:spcPct val="0"/>
              </a:spcBef>
              <a:spcAft>
                <a:spcPct val="0"/>
              </a:spcAft>
              <a:defRPr>
                <a:solidFill>
                  <a:schemeClr val="tx1"/>
                </a:solidFill>
                <a:latin typeface="Cambria" panose="02040503050406030204" pitchFamily="18" charset="0"/>
              </a:defRPr>
            </a:lvl7pPr>
            <a:lvl8pPr marL="3429000" indent="-228600" eaLnBrk="0" fontAlgn="base" hangingPunct="0">
              <a:spcBef>
                <a:spcPct val="0"/>
              </a:spcBef>
              <a:spcAft>
                <a:spcPct val="0"/>
              </a:spcAft>
              <a:defRPr>
                <a:solidFill>
                  <a:schemeClr val="tx1"/>
                </a:solidFill>
                <a:latin typeface="Cambria" panose="02040503050406030204" pitchFamily="18" charset="0"/>
              </a:defRPr>
            </a:lvl8pPr>
            <a:lvl9pPr marL="3886200" indent="-2286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4A5DE2C-CB0C-49AF-BB9A-E6691F717CA8}" type="slidenum">
              <a:rPr lang="en-GB" altLang="en-US" smtClean="0">
                <a:latin typeface="Calibri" panose="020F0502020204030204" pitchFamily="34" charset="0"/>
              </a:rPr>
              <a:pPr fontAlgn="base">
                <a:spcBef>
                  <a:spcPct val="0"/>
                </a:spcBef>
                <a:spcAft>
                  <a:spcPct val="0"/>
                </a:spcAft>
              </a:pPr>
              <a:t>1</a:t>
            </a:fld>
            <a:endParaRPr lang="en-GB" altLang="en-US">
              <a:latin typeface="Calibri" panose="020F0502020204030204" pitchFamily="34" charset="0"/>
            </a:endParaRPr>
          </a:p>
        </p:txBody>
      </p:sp>
    </p:spTree>
    <p:extLst>
      <p:ext uri="{BB962C8B-B14F-4D97-AF65-F5344CB8AC3E}">
        <p14:creationId xmlns:p14="http://schemas.microsoft.com/office/powerpoint/2010/main" val="865436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473" y="1567928"/>
            <a:ext cx="8363516" cy="3536087"/>
          </a:xfrm>
          <a:noFill/>
        </p:spPr>
        <p:txBody>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45473" y="5294046"/>
            <a:ext cx="8363516" cy="533175"/>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0"/>
          </p:nvPr>
        </p:nvSpPr>
        <p:spPr/>
        <p:txBody>
          <a:bodyPr/>
          <a:lstStyle>
            <a:lvl1pPr>
              <a:defRPr>
                <a:solidFill>
                  <a:schemeClr val="bg1"/>
                </a:solidFill>
              </a:defRPr>
            </a:lvl1pPr>
          </a:lstStyle>
          <a:p>
            <a:pPr>
              <a:defRPr/>
            </a:pPr>
            <a:fld id="{D8BA972B-9114-4DFD-A101-1E7C39001227}" type="slidenum">
              <a:rPr lang="en-GB" smtClean="0"/>
              <a:pPr>
                <a:defRPr/>
              </a:pPr>
              <a:t>‹#›</a:t>
            </a:fld>
            <a:endParaRPr lang="en-GB" dirty="0"/>
          </a:p>
        </p:txBody>
      </p:sp>
      <p:sp>
        <p:nvSpPr>
          <p:cNvPr id="7" name="Footer Placeholder 4"/>
          <p:cNvSpPr>
            <a:spLocks noGrp="1"/>
          </p:cNvSpPr>
          <p:nvPr>
            <p:ph type="ftr" sz="quarter" idx="11"/>
          </p:nvPr>
        </p:nvSpPr>
        <p:spPr>
          <a:xfrm>
            <a:off x="146050" y="6269038"/>
            <a:ext cx="8362950" cy="577850"/>
          </a:xfrm>
        </p:spPr>
        <p:txBody>
          <a:bodyPr/>
          <a:lstStyle>
            <a:lvl1pPr algn="l">
              <a:defRPr sz="1000" cap="all" baseline="0">
                <a:solidFill>
                  <a:schemeClr val="tx1"/>
                </a:solidFill>
              </a:defRPr>
            </a:lvl1pPr>
          </a:lstStyle>
          <a:p>
            <a:pPr>
              <a:defRPr/>
            </a:pPr>
            <a:r>
              <a:rPr lang="ru-RU" dirty="0"/>
              <a:t>Европейска Рамка на дигиталните компетентности с петте области на </a:t>
            </a:r>
            <a:br>
              <a:rPr lang="en-GB" dirty="0"/>
            </a:br>
            <a:r>
              <a:rPr lang="ru-RU" dirty="0"/>
              <a:t>дигитална компетентност</a:t>
            </a:r>
            <a:r>
              <a:rPr lang="en-GB" dirty="0"/>
              <a:t> </a:t>
            </a:r>
            <a:r>
              <a:rPr lang="ru-RU" dirty="0"/>
              <a:t>и 21 дигитални умения/ компетентности (DigComp 2.1)</a:t>
            </a:r>
          </a:p>
        </p:txBody>
      </p:sp>
      <p:pic>
        <p:nvPicPr>
          <p:cNvPr id="4" name="Picture 3"/>
          <p:cNvPicPr>
            <a:picLocks noChangeAspect="1"/>
          </p:cNvPicPr>
          <p:nvPr userDrawn="1"/>
        </p:nvPicPr>
        <p:blipFill>
          <a:blip r:embed="rId3"/>
          <a:stretch>
            <a:fillRect/>
          </a:stretch>
        </p:blipFill>
        <p:spPr>
          <a:xfrm>
            <a:off x="152400" y="114300"/>
            <a:ext cx="4724809" cy="713294"/>
          </a:xfrm>
          <a:prstGeom prst="rect">
            <a:avLst/>
          </a:prstGeom>
        </p:spPr>
      </p:pic>
    </p:spTree>
    <p:extLst>
      <p:ext uri="{BB962C8B-B14F-4D97-AF65-F5344CB8AC3E}">
        <p14:creationId xmlns:p14="http://schemas.microsoft.com/office/powerpoint/2010/main" val="1731509942"/>
      </p:ext>
    </p:extLst>
  </p:cSld>
  <p:clrMapOvr>
    <a:masterClrMapping/>
  </p:clrMapOvr>
  <p:extLst>
    <p:ext uri="{DCECCB84-F9BA-43D5-87BE-67443E8EF086}">
      <p15:sldGuideLst xmlns:p15="http://schemas.microsoft.com/office/powerpoint/2012/main">
        <p15:guide id="1" orient="horz" pos="72" userDrawn="1">
          <p15:clr>
            <a:srgbClr val="FBAE40"/>
          </p15:clr>
        </p15:guide>
        <p15:guide id="2" pos="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5" name="Slide Number Placeholder 5"/>
          <p:cNvSpPr>
            <a:spLocks noGrp="1"/>
          </p:cNvSpPr>
          <p:nvPr>
            <p:ph type="sldNum" sz="quarter" idx="11"/>
          </p:nvPr>
        </p:nvSpPr>
        <p:spPr/>
        <p:txBody>
          <a:bodyPr/>
          <a:lstStyle>
            <a:lvl1pPr>
              <a:defRPr/>
            </a:lvl1pPr>
          </a:lstStyle>
          <a:p>
            <a:pPr>
              <a:defRPr/>
            </a:pPr>
            <a:fld id="{532B6D5A-FD99-45B9-8F92-AA3556DC841A}" type="slidenum">
              <a:rPr lang="en-GB"/>
              <a:pPr>
                <a:defRPr/>
              </a:pPr>
              <a:t>‹#›</a:t>
            </a:fld>
            <a:endParaRPr lang="en-GB" dirty="0"/>
          </a:p>
        </p:txBody>
      </p:sp>
    </p:spTree>
    <p:extLst>
      <p:ext uri="{BB962C8B-B14F-4D97-AF65-F5344CB8AC3E}">
        <p14:creationId xmlns:p14="http://schemas.microsoft.com/office/powerpoint/2010/main" val="89172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12188825"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0"/>
          </p:nvPr>
        </p:nvSpPr>
        <p:spPr/>
        <p:txBody>
          <a:bodyPr/>
          <a:lstStyle>
            <a:lvl1pPr algn="ctr">
              <a:defRPr sz="1000" cap="all" baseline="0">
                <a:solidFill>
                  <a:schemeClr val="bg1"/>
                </a:solidFill>
              </a:defRPr>
            </a:lvl1pPr>
          </a:lstStyle>
          <a:p>
            <a:pPr>
              <a:defRPr/>
            </a:pPr>
            <a:r>
              <a:rPr lang="ru-RU" dirty="0"/>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7" name="Slide Number Placeholder 5"/>
          <p:cNvSpPr>
            <a:spLocks noGrp="1"/>
          </p:cNvSpPr>
          <p:nvPr>
            <p:ph type="sldNum" sz="quarter" idx="11"/>
          </p:nvPr>
        </p:nvSpPr>
        <p:spPr/>
        <p:txBody>
          <a:bodyPr/>
          <a:lstStyle>
            <a:lvl1pPr algn="r">
              <a:defRPr sz="1050">
                <a:solidFill>
                  <a:schemeClr val="bg1"/>
                </a:solidFill>
              </a:defRPr>
            </a:lvl1pPr>
          </a:lstStyle>
          <a:p>
            <a:pPr>
              <a:defRPr/>
            </a:pPr>
            <a:fld id="{F0505851-F816-4066-9C2F-C484256778D0}" type="slidenum">
              <a:rPr lang="en-GB" smtClean="0"/>
              <a:pPr>
                <a:defRPr/>
              </a:pPr>
              <a:t>‹#›</a:t>
            </a:fld>
            <a:endParaRPr lang="en-GB" dirty="0"/>
          </a:p>
        </p:txBody>
      </p:sp>
    </p:spTree>
    <p:extLst>
      <p:ext uri="{BB962C8B-B14F-4D97-AF65-F5344CB8AC3E}">
        <p14:creationId xmlns:p14="http://schemas.microsoft.com/office/powerpoint/2010/main" val="59334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5" name="Slide Number Placeholder 5"/>
          <p:cNvSpPr>
            <a:spLocks noGrp="1"/>
          </p:cNvSpPr>
          <p:nvPr>
            <p:ph type="sldNum" sz="quarter" idx="11"/>
          </p:nvPr>
        </p:nvSpPr>
        <p:spPr/>
        <p:txBody>
          <a:bodyPr/>
          <a:lstStyle>
            <a:lvl1pPr>
              <a:defRPr/>
            </a:lvl1pPr>
          </a:lstStyle>
          <a:p>
            <a:pPr>
              <a:defRPr/>
            </a:pPr>
            <a:fld id="{9E8D0D6E-C96A-4D0D-B632-A3E513AD158C}" type="slidenum">
              <a:rPr lang="en-GB"/>
              <a:pPr>
                <a:defRPr/>
              </a:pPr>
              <a:t>‹#›</a:t>
            </a:fld>
            <a:endParaRPr lang="en-GB" dirty="0"/>
          </a:p>
        </p:txBody>
      </p:sp>
    </p:spTree>
    <p:extLst>
      <p:ext uri="{BB962C8B-B14F-4D97-AF65-F5344CB8AC3E}">
        <p14:creationId xmlns:p14="http://schemas.microsoft.com/office/powerpoint/2010/main" val="405711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4925" y="6400800"/>
            <a:ext cx="12188825"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0"/>
          </p:nvPr>
        </p:nvSpPr>
        <p:spPr/>
        <p:txBody>
          <a:bodyPr/>
          <a:lstStyle>
            <a:lvl1pPr algn="ctr">
              <a:defRPr sz="1000" cap="all" baseline="0">
                <a:solidFill>
                  <a:schemeClr val="bg1"/>
                </a:solidFill>
              </a:defRPr>
            </a:lvl1pPr>
          </a:lstStyle>
          <a:p>
            <a:pPr>
              <a:defRPr/>
            </a:pPr>
            <a:r>
              <a:rPr lang="ru-RU" dirty="0"/>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8" name="Slide Number Placeholder 5"/>
          <p:cNvSpPr>
            <a:spLocks noGrp="1"/>
          </p:cNvSpPr>
          <p:nvPr>
            <p:ph type="sldNum" sz="quarter" idx="11"/>
          </p:nvPr>
        </p:nvSpPr>
        <p:spPr/>
        <p:txBody>
          <a:bodyPr/>
          <a:lstStyle>
            <a:lvl1pPr algn="r">
              <a:defRPr sz="1050">
                <a:solidFill>
                  <a:schemeClr val="bg1"/>
                </a:solidFill>
              </a:defRPr>
            </a:lvl1pPr>
          </a:lstStyle>
          <a:p>
            <a:pPr>
              <a:defRPr/>
            </a:pPr>
            <a:fld id="{4614963E-56B1-4CF9-A4B2-C3D1F4E45739}" type="slidenum">
              <a:rPr lang="en-GB" smtClean="0"/>
              <a:pPr>
                <a:defRPr/>
              </a:pPr>
              <a:t>‹#›</a:t>
            </a:fld>
            <a:endParaRPr lang="en-GB" dirty="0"/>
          </a:p>
        </p:txBody>
      </p:sp>
    </p:spTree>
    <p:extLst>
      <p:ext uri="{BB962C8B-B14F-4D97-AF65-F5344CB8AC3E}">
        <p14:creationId xmlns:p14="http://schemas.microsoft.com/office/powerpoint/2010/main" val="236117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0" y="6400800"/>
            <a:ext cx="12192000"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userDrawn="1"/>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7"/>
          <p:cNvSpPr>
            <a:spLocks noGrp="1"/>
          </p:cNvSpPr>
          <p:nvPr>
            <p:ph type="title"/>
          </p:nvPr>
        </p:nvSpPr>
        <p:spPr>
          <a:xfrm>
            <a:off x="0" y="0"/>
            <a:ext cx="12192000" cy="1450757"/>
          </a:xfrm>
        </p:spPr>
        <p:txBody>
          <a:bodyPr/>
          <a:lstStyle/>
          <a:p>
            <a:r>
              <a:rPr lang="en-US" dirty="0"/>
              <a:t>Click to edit Master title style</a:t>
            </a:r>
          </a:p>
        </p:txBody>
      </p:sp>
      <p:sp>
        <p:nvSpPr>
          <p:cNvPr id="3" name="Content Placeholder 2"/>
          <p:cNvSpPr>
            <a:spLocks noGrp="1"/>
          </p:cNvSpPr>
          <p:nvPr>
            <p:ph sz="half" idx="1"/>
          </p:nvPr>
        </p:nvSpPr>
        <p:spPr>
          <a:xfrm>
            <a:off x="0" y="1621226"/>
            <a:ext cx="6035039"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621226"/>
            <a:ext cx="5974080" cy="4680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p:txBody>
          <a:bodyPr/>
          <a:lstStyle>
            <a:lvl1pPr algn="ctr">
              <a:defRPr sz="1000" cap="all" baseline="0">
                <a:solidFill>
                  <a:schemeClr val="bg1"/>
                </a:solidFill>
              </a:defRPr>
            </a:lvl1pPr>
          </a:lstStyle>
          <a:p>
            <a:pPr>
              <a:defRPr/>
            </a:pPr>
            <a:r>
              <a:rPr lang="ru-RU" dirty="0"/>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9" name="Slide Number Placeholder 5"/>
          <p:cNvSpPr>
            <a:spLocks noGrp="1"/>
          </p:cNvSpPr>
          <p:nvPr>
            <p:ph type="sldNum" sz="quarter" idx="11"/>
          </p:nvPr>
        </p:nvSpPr>
        <p:spPr/>
        <p:txBody>
          <a:bodyPr/>
          <a:lstStyle>
            <a:lvl1pPr algn="r">
              <a:defRPr sz="1050">
                <a:solidFill>
                  <a:schemeClr val="bg1"/>
                </a:solidFill>
              </a:defRPr>
            </a:lvl1pPr>
          </a:lstStyle>
          <a:p>
            <a:pPr>
              <a:defRPr/>
            </a:pPr>
            <a:fld id="{089175F5-876B-4C76-886E-FC91E159C587}" type="slidenum">
              <a:rPr lang="en-GB" smtClean="0"/>
              <a:pPr>
                <a:defRPr/>
              </a:pPr>
              <a:t>‹#›</a:t>
            </a:fld>
            <a:endParaRPr lang="en-GB" dirty="0"/>
          </a:p>
        </p:txBody>
      </p:sp>
    </p:spTree>
    <p:extLst>
      <p:ext uri="{BB962C8B-B14F-4D97-AF65-F5344CB8AC3E}">
        <p14:creationId xmlns:p14="http://schemas.microsoft.com/office/powerpoint/2010/main" val="168367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121920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050" y="1638232"/>
            <a:ext cx="6035040" cy="736282"/>
          </a:xfrm>
          <a:solidFill>
            <a:srgbClr val="256C8D"/>
          </a:solidFill>
        </p:spPr>
        <p:txBody>
          <a:bodyPr lIns="91440" rIns="91440" anchor="ctr">
            <a:normAutofit/>
          </a:bodyPr>
          <a:lstStyle>
            <a:lvl1pPr marL="0" indent="0" algn="ctr">
              <a:buNone/>
              <a:defRPr sz="20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0" y="2391520"/>
            <a:ext cx="6035040" cy="3909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8870" y="1638232"/>
            <a:ext cx="5974080" cy="736282"/>
          </a:xfrm>
          <a:solidFill>
            <a:srgbClr val="256C8D"/>
          </a:solidFill>
        </p:spPr>
        <p:txBody>
          <a:bodyPr lIns="91440" rIns="91440" anchor="ctr">
            <a:normAutofit/>
          </a:bodyPr>
          <a:lstStyle>
            <a:lvl1pPr marL="0" indent="0" algn="ctr">
              <a:buNone/>
              <a:defRPr sz="20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391520"/>
            <a:ext cx="5974080" cy="3909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8" name="Slide Number Placeholder 5"/>
          <p:cNvSpPr>
            <a:spLocks noGrp="1"/>
          </p:cNvSpPr>
          <p:nvPr>
            <p:ph type="sldNum" sz="quarter" idx="11"/>
          </p:nvPr>
        </p:nvSpPr>
        <p:spPr/>
        <p:txBody>
          <a:bodyPr/>
          <a:lstStyle>
            <a:lvl1pPr>
              <a:defRPr/>
            </a:lvl1pPr>
          </a:lstStyle>
          <a:p>
            <a:pPr>
              <a:defRPr/>
            </a:pPr>
            <a:fld id="{791A1CA5-5825-49F4-BE01-F37C492DFB0D}" type="slidenum">
              <a:rPr lang="en-GB"/>
              <a:pPr>
                <a:defRPr/>
              </a:pPr>
              <a:t>‹#›</a:t>
            </a:fld>
            <a:endParaRPr lang="en-GB" dirty="0"/>
          </a:p>
        </p:txBody>
      </p:sp>
    </p:spTree>
    <p:extLst>
      <p:ext uri="{BB962C8B-B14F-4D97-AF65-F5344CB8AC3E}">
        <p14:creationId xmlns:p14="http://schemas.microsoft.com/office/powerpoint/2010/main" val="217358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4" name="Slide Number Placeholder 5"/>
          <p:cNvSpPr>
            <a:spLocks noGrp="1"/>
          </p:cNvSpPr>
          <p:nvPr>
            <p:ph type="sldNum" sz="quarter" idx="11"/>
          </p:nvPr>
        </p:nvSpPr>
        <p:spPr/>
        <p:txBody>
          <a:bodyPr/>
          <a:lstStyle>
            <a:lvl1pPr>
              <a:defRPr/>
            </a:lvl1pPr>
          </a:lstStyle>
          <a:p>
            <a:pPr>
              <a:defRPr/>
            </a:pPr>
            <a:fld id="{FADC77A9-B014-4641-96CC-178D8B23B2B7}" type="slidenum">
              <a:rPr lang="en-GB"/>
              <a:pPr>
                <a:defRPr/>
              </a:pPr>
              <a:t>‹#›</a:t>
            </a:fld>
            <a:endParaRPr lang="en-GB" dirty="0"/>
          </a:p>
        </p:txBody>
      </p:sp>
    </p:spTree>
    <p:extLst>
      <p:ext uri="{BB962C8B-B14F-4D97-AF65-F5344CB8AC3E}">
        <p14:creationId xmlns:p14="http://schemas.microsoft.com/office/powerpoint/2010/main" val="405799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6350" y="6400800"/>
            <a:ext cx="12188825"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4"/>
          <p:cNvSpPr>
            <a:spLocks noGrp="1"/>
          </p:cNvSpPr>
          <p:nvPr>
            <p:ph type="ftr" sz="quarter" idx="10"/>
          </p:nvPr>
        </p:nvSpPr>
        <p:spPr/>
        <p:txBody>
          <a:bodyPr/>
          <a:lstStyle>
            <a:lvl1pPr algn="ctr">
              <a:defRPr sz="1000" cap="all" baseline="0">
                <a:solidFill>
                  <a:schemeClr val="bg1"/>
                </a:solidFill>
              </a:defRPr>
            </a:lvl1pPr>
          </a:lstStyle>
          <a:p>
            <a:pPr>
              <a:defRPr/>
            </a:pPr>
            <a:r>
              <a:rPr lang="ru-RU" dirty="0"/>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5" name="Slide Number Placeholder 5"/>
          <p:cNvSpPr>
            <a:spLocks noGrp="1"/>
          </p:cNvSpPr>
          <p:nvPr>
            <p:ph type="sldNum" sz="quarter" idx="11"/>
          </p:nvPr>
        </p:nvSpPr>
        <p:spPr/>
        <p:txBody>
          <a:bodyPr/>
          <a:lstStyle>
            <a:lvl1pPr algn="r">
              <a:defRPr sz="1050">
                <a:solidFill>
                  <a:schemeClr val="bg1"/>
                </a:solidFill>
              </a:defRPr>
            </a:lvl1pPr>
          </a:lstStyle>
          <a:p>
            <a:pPr>
              <a:defRPr/>
            </a:pPr>
            <a:fld id="{FE24A3BB-6B2B-4F1D-987A-25B3D744AAF3}" type="slidenum">
              <a:rPr lang="en-GB" smtClean="0"/>
              <a:pPr>
                <a:defRPr/>
              </a:pPr>
              <a:t>‹#›</a:t>
            </a:fld>
            <a:endParaRPr lang="en-GB" dirty="0"/>
          </a:p>
        </p:txBody>
      </p:sp>
    </p:spTree>
    <p:extLst>
      <p:ext uri="{BB962C8B-B14F-4D97-AF65-F5344CB8AC3E}">
        <p14:creationId xmlns:p14="http://schemas.microsoft.com/office/powerpoint/2010/main" val="458516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4051300" cy="68580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8209" y="594359"/>
            <a:ext cx="3605646" cy="1812015"/>
          </a:xfrm>
        </p:spPr>
        <p:txBody>
          <a:bodyPr anchor="ctr" anchorCtr="0"/>
          <a:lstStyle>
            <a:lvl1pPr>
              <a:defRPr sz="36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20295" y="594359"/>
            <a:ext cx="7577296" cy="57108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18209" y="2406374"/>
            <a:ext cx="3605646" cy="3898830"/>
          </a:xfrm>
        </p:spPr>
        <p:txBody>
          <a:bodyPr lIns="91440" rIns="91440">
            <a:normAutofit/>
          </a:bodyPr>
          <a:lstStyle>
            <a:lvl1pPr marL="0" indent="0">
              <a:buNone/>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5"/>
          <p:cNvSpPr>
            <a:spLocks noGrp="1"/>
          </p:cNvSpPr>
          <p:nvPr>
            <p:ph type="sldNum" sz="quarter" idx="10"/>
          </p:nvPr>
        </p:nvSpPr>
        <p:spPr/>
        <p:txBody>
          <a:bodyPr/>
          <a:lstStyle>
            <a:lvl1pPr algn="r">
              <a:defRPr sz="1050">
                <a:solidFill>
                  <a:schemeClr val="tx1"/>
                </a:solidFill>
              </a:defRPr>
            </a:lvl1pPr>
          </a:lstStyle>
          <a:p>
            <a:pPr>
              <a:defRPr/>
            </a:pPr>
            <a:fld id="{3B4C072F-CBA2-45F6-95CB-89F7CA44F4B1}" type="slidenum">
              <a:rPr lang="en-GB"/>
              <a:pPr>
                <a:defRPr/>
              </a:pPr>
              <a:t>‹#›</a:t>
            </a:fld>
            <a:endParaRPr lang="en-GB" dirty="0"/>
          </a:p>
        </p:txBody>
      </p:sp>
      <p:sp>
        <p:nvSpPr>
          <p:cNvPr id="8" name="Footer Placeholder 4"/>
          <p:cNvSpPr>
            <a:spLocks noGrp="1"/>
          </p:cNvSpPr>
          <p:nvPr>
            <p:ph type="ftr" sz="quarter" idx="11"/>
          </p:nvPr>
        </p:nvSpPr>
        <p:spPr>
          <a:xfrm>
            <a:off x="0" y="6305550"/>
            <a:ext cx="4103688" cy="519113"/>
          </a:xfrm>
        </p:spPr>
        <p:txBody>
          <a:bodyPr/>
          <a:lstStyle>
            <a:lvl1pPr algn="ctr">
              <a:defRPr sz="1000" cap="all" baseline="0">
                <a:solidFill>
                  <a:schemeClr val="bg1"/>
                </a:solidFill>
              </a:defRPr>
            </a:lvl1pPr>
          </a:lstStyle>
          <a:p>
            <a:pPr>
              <a:defRPr/>
            </a:pPr>
            <a:r>
              <a:rPr lang="ru-RU" dirty="0"/>
              <a:t> Европейска Рамка на дигиталните компетентности</a:t>
            </a:r>
            <a:br>
              <a:rPr lang="en-GB" dirty="0"/>
            </a:br>
            <a:r>
              <a:rPr lang="ru-RU" dirty="0"/>
              <a:t>с петте области на дигитална компетентност и 21 дигитални умения/ компетентности (DigComp 2.1)</a:t>
            </a:r>
          </a:p>
        </p:txBody>
      </p:sp>
    </p:spTree>
    <p:extLst>
      <p:ext uri="{BB962C8B-B14F-4D97-AF65-F5344CB8AC3E}">
        <p14:creationId xmlns:p14="http://schemas.microsoft.com/office/powerpoint/2010/main" val="258220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12188825" cy="19050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36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lgn="ctr">
              <a:spcBef>
                <a:spcPts val="0"/>
              </a:spcBef>
              <a:spcAft>
                <a:spcPts val="600"/>
              </a:spcAft>
              <a:buNone/>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Footer Placeholder 4"/>
          <p:cNvSpPr>
            <a:spLocks noGrp="1"/>
          </p:cNvSpPr>
          <p:nvPr>
            <p:ph type="ftr" sz="quarter" idx="10"/>
          </p:nvPr>
        </p:nvSpPr>
        <p:spPr/>
        <p:txBody>
          <a:bodyPr/>
          <a:lstStyle>
            <a:lvl1pPr algn="ctr">
              <a:defRPr sz="1000" cap="all" baseline="0">
                <a:solidFill>
                  <a:schemeClr val="bg1"/>
                </a:solidFill>
              </a:defRPr>
            </a:lvl1pPr>
          </a:lstStyle>
          <a:p>
            <a:pPr>
              <a:defRPr/>
            </a:pPr>
            <a:r>
              <a:rPr lang="ru-RU" dirty="0"/>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8" name="Slide Number Placeholder 5"/>
          <p:cNvSpPr>
            <a:spLocks noGrp="1"/>
          </p:cNvSpPr>
          <p:nvPr>
            <p:ph type="sldNum" sz="quarter" idx="11"/>
          </p:nvPr>
        </p:nvSpPr>
        <p:spPr/>
        <p:txBody>
          <a:bodyPr/>
          <a:lstStyle>
            <a:lvl1pPr algn="r">
              <a:defRPr sz="1050">
                <a:solidFill>
                  <a:schemeClr val="bg1"/>
                </a:solidFill>
              </a:defRPr>
            </a:lvl1pPr>
          </a:lstStyle>
          <a:p>
            <a:pPr>
              <a:defRPr/>
            </a:pPr>
            <a:fld id="{BE4BD8AB-2F22-4CB9-94B9-3B7251888219}" type="slidenum">
              <a:rPr lang="en-GB" smtClean="0"/>
              <a:pPr>
                <a:defRPr/>
              </a:pPr>
              <a:t>‹#›</a:t>
            </a:fld>
            <a:endParaRPr lang="en-GB" dirty="0"/>
          </a:p>
        </p:txBody>
      </p:sp>
    </p:spTree>
    <p:extLst>
      <p:ext uri="{BB962C8B-B14F-4D97-AF65-F5344CB8AC3E}">
        <p14:creationId xmlns:p14="http://schemas.microsoft.com/office/powerpoint/2010/main" val="271860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400800"/>
            <a:ext cx="12192000" cy="457200"/>
          </a:xfrm>
          <a:prstGeom prst="rect">
            <a:avLst/>
          </a:prstGeom>
          <a:solidFill>
            <a:srgbClr val="256C8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0" y="0"/>
            <a:ext cx="12192000" cy="1450975"/>
          </a:xfrm>
          <a:prstGeom prst="rect">
            <a:avLst/>
          </a:prstGeom>
        </p:spPr>
        <p:txBody>
          <a:bodyPr vert="horz" lIns="91440" tIns="45720" rIns="91440" bIns="45720" rtlCol="0" anchor="b">
            <a:normAutofit/>
          </a:bodyPr>
          <a:lstStyle/>
          <a:p>
            <a:r>
              <a:rPr lang="en-US" dirty="0"/>
              <a:t>Click to edit Master title style</a:t>
            </a:r>
          </a:p>
        </p:txBody>
      </p:sp>
      <p:sp>
        <p:nvSpPr>
          <p:cNvPr id="1029" name="Text Placeholder 2"/>
          <p:cNvSpPr>
            <a:spLocks noGrp="1"/>
          </p:cNvSpPr>
          <p:nvPr>
            <p:ph type="body" idx="1"/>
          </p:nvPr>
        </p:nvSpPr>
        <p:spPr bwMode="auto">
          <a:xfrm>
            <a:off x="0" y="1620838"/>
            <a:ext cx="12192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 name="Footer Placeholder 4"/>
          <p:cNvSpPr>
            <a:spLocks noGrp="1"/>
          </p:cNvSpPr>
          <p:nvPr>
            <p:ph type="ftr" sz="quarter" idx="3"/>
          </p:nvPr>
        </p:nvSpPr>
        <p:spPr>
          <a:xfrm>
            <a:off x="0" y="6459538"/>
            <a:ext cx="10671175" cy="365125"/>
          </a:xfrm>
          <a:prstGeom prst="rect">
            <a:avLst/>
          </a:prstGeom>
        </p:spPr>
        <p:txBody>
          <a:bodyPr vert="horz" lIns="36000" tIns="36000" rIns="36000" bIns="36000" rtlCol="0" anchor="ctr"/>
          <a:lstStyle>
            <a:lvl1pPr algn="ctr" eaLnBrk="1" fontAlgn="auto" hangingPunct="1">
              <a:spcBef>
                <a:spcPts val="0"/>
              </a:spcBef>
              <a:spcAft>
                <a:spcPts val="0"/>
              </a:spcAft>
              <a:defRPr sz="1000" cap="all" baseline="0">
                <a:solidFill>
                  <a:schemeClr val="bg1"/>
                </a:solidFill>
                <a:latin typeface="+mn-lt"/>
              </a:defRPr>
            </a:lvl1pPr>
          </a:lstStyle>
          <a:p>
            <a:pPr>
              <a:defRPr/>
            </a:pPr>
            <a:r>
              <a:rPr lang="ru-RU" dirty="0"/>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12" name="Slide Number Placeholder 5"/>
          <p:cNvSpPr>
            <a:spLocks noGrp="1"/>
          </p:cNvSpPr>
          <p:nvPr>
            <p:ph type="sldNum" sz="quarter" idx="4"/>
          </p:nvPr>
        </p:nvSpPr>
        <p:spPr>
          <a:xfrm>
            <a:off x="10866438" y="6459538"/>
            <a:ext cx="1312862"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bg1"/>
                </a:solidFill>
                <a:latin typeface="+mn-lt"/>
              </a:defRPr>
            </a:lvl1pPr>
          </a:lstStyle>
          <a:p>
            <a:pPr>
              <a:defRPr/>
            </a:pPr>
            <a:fld id="{9BE8E2A1-9E2A-44C8-B01C-B7C500DBAB30}"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737" r:id="rId1"/>
    <p:sldLayoutId id="2147483733" r:id="rId2"/>
    <p:sldLayoutId id="2147483738" r:id="rId3"/>
    <p:sldLayoutId id="2147483739" r:id="rId4"/>
    <p:sldLayoutId id="2147483734" r:id="rId5"/>
    <p:sldLayoutId id="2147483735" r:id="rId6"/>
    <p:sldLayoutId id="2147483740" r:id="rId7"/>
    <p:sldLayoutId id="2147483741" r:id="rId8"/>
    <p:sldLayoutId id="2147483742" r:id="rId9"/>
    <p:sldLayoutId id="2147483736" r:id="rId10"/>
    <p:sldLayoutId id="2147483743" r:id="rId11"/>
  </p:sldLayoutIdLst>
  <p:hf sldNum="0" hdr="0" dt="0"/>
  <p:txStyles>
    <p:titleStyle>
      <a:lvl1pPr algn="ctr" rtl="0" eaLnBrk="0" fontAlgn="base" hangingPunct="0">
        <a:lnSpc>
          <a:spcPct val="85000"/>
        </a:lnSpc>
        <a:spcBef>
          <a:spcPct val="0"/>
        </a:spcBef>
        <a:spcAft>
          <a:spcPct val="0"/>
        </a:spcAft>
        <a:defRPr sz="4800" kern="1200" spc="-50">
          <a:solidFill>
            <a:schemeClr val="tx1"/>
          </a:solidFill>
          <a:latin typeface="+mj-lt"/>
          <a:ea typeface="+mj-ea"/>
          <a:cs typeface="+mj-cs"/>
        </a:defRPr>
      </a:lvl1pPr>
      <a:lvl2pPr algn="ctr" rtl="0" eaLnBrk="0" fontAlgn="base" hangingPunct="0">
        <a:lnSpc>
          <a:spcPct val="85000"/>
        </a:lnSpc>
        <a:spcBef>
          <a:spcPct val="0"/>
        </a:spcBef>
        <a:spcAft>
          <a:spcPct val="0"/>
        </a:spcAft>
        <a:defRPr sz="4800">
          <a:solidFill>
            <a:schemeClr val="tx1"/>
          </a:solidFill>
          <a:latin typeface="Calibri" panose="020F0502020204030204" pitchFamily="34" charset="0"/>
        </a:defRPr>
      </a:lvl2pPr>
      <a:lvl3pPr algn="ctr" rtl="0" eaLnBrk="0" fontAlgn="base" hangingPunct="0">
        <a:lnSpc>
          <a:spcPct val="85000"/>
        </a:lnSpc>
        <a:spcBef>
          <a:spcPct val="0"/>
        </a:spcBef>
        <a:spcAft>
          <a:spcPct val="0"/>
        </a:spcAft>
        <a:defRPr sz="4800">
          <a:solidFill>
            <a:schemeClr val="tx1"/>
          </a:solidFill>
          <a:latin typeface="Calibri" panose="020F0502020204030204" pitchFamily="34" charset="0"/>
        </a:defRPr>
      </a:lvl3pPr>
      <a:lvl4pPr algn="ctr" rtl="0" eaLnBrk="0" fontAlgn="base" hangingPunct="0">
        <a:lnSpc>
          <a:spcPct val="85000"/>
        </a:lnSpc>
        <a:spcBef>
          <a:spcPct val="0"/>
        </a:spcBef>
        <a:spcAft>
          <a:spcPct val="0"/>
        </a:spcAft>
        <a:defRPr sz="4800">
          <a:solidFill>
            <a:schemeClr val="tx1"/>
          </a:solidFill>
          <a:latin typeface="Calibri" panose="020F0502020204030204" pitchFamily="34" charset="0"/>
        </a:defRPr>
      </a:lvl4pPr>
      <a:lvl5pPr algn="ctr" rtl="0" eaLnBrk="0" fontAlgn="base" hangingPunct="0">
        <a:lnSpc>
          <a:spcPct val="85000"/>
        </a:lnSpc>
        <a:spcBef>
          <a:spcPct val="0"/>
        </a:spcBef>
        <a:spcAft>
          <a:spcPct val="0"/>
        </a:spcAft>
        <a:defRPr sz="4800">
          <a:solidFill>
            <a:schemeClr val="tx1"/>
          </a:solidFill>
          <a:latin typeface="Calibri" panose="020F0502020204030204" pitchFamily="34" charset="0"/>
        </a:defRPr>
      </a:lvl5pPr>
      <a:lvl6pPr marL="457200" algn="ctr" rtl="0" fontAlgn="base">
        <a:lnSpc>
          <a:spcPct val="85000"/>
        </a:lnSpc>
        <a:spcBef>
          <a:spcPct val="0"/>
        </a:spcBef>
        <a:spcAft>
          <a:spcPct val="0"/>
        </a:spcAft>
        <a:defRPr sz="4800">
          <a:solidFill>
            <a:schemeClr val="tx1"/>
          </a:solidFill>
          <a:latin typeface="Calibri" panose="020F0502020204030204" pitchFamily="34" charset="0"/>
        </a:defRPr>
      </a:lvl6pPr>
      <a:lvl7pPr marL="914400" algn="ctr" rtl="0" fontAlgn="base">
        <a:lnSpc>
          <a:spcPct val="85000"/>
        </a:lnSpc>
        <a:spcBef>
          <a:spcPct val="0"/>
        </a:spcBef>
        <a:spcAft>
          <a:spcPct val="0"/>
        </a:spcAft>
        <a:defRPr sz="4800">
          <a:solidFill>
            <a:schemeClr val="tx1"/>
          </a:solidFill>
          <a:latin typeface="Calibri" panose="020F0502020204030204" pitchFamily="34" charset="0"/>
        </a:defRPr>
      </a:lvl7pPr>
      <a:lvl8pPr marL="1371600" algn="ctr" rtl="0" fontAlgn="base">
        <a:lnSpc>
          <a:spcPct val="85000"/>
        </a:lnSpc>
        <a:spcBef>
          <a:spcPct val="0"/>
        </a:spcBef>
        <a:spcAft>
          <a:spcPct val="0"/>
        </a:spcAft>
        <a:defRPr sz="4800">
          <a:solidFill>
            <a:schemeClr val="tx1"/>
          </a:solidFill>
          <a:latin typeface="Calibri" panose="020F0502020204030204" pitchFamily="34" charset="0"/>
        </a:defRPr>
      </a:lvl8pPr>
      <a:lvl9pPr marL="1828800" algn="ctr" rtl="0" fontAlgn="base">
        <a:lnSpc>
          <a:spcPct val="85000"/>
        </a:lnSpc>
        <a:spcBef>
          <a:spcPct val="0"/>
        </a:spcBef>
        <a:spcAft>
          <a:spcPct val="0"/>
        </a:spcAft>
        <a:defRPr sz="4800">
          <a:solidFill>
            <a:schemeClr val="tx1"/>
          </a:solidFill>
          <a:latin typeface="Calibri" panose="020F0502020204030204" pitchFamily="34" charset="0"/>
        </a:defRPr>
      </a:lvl9pPr>
    </p:titleStyle>
    <p:bodyStyle>
      <a:lvl1pPr marL="90488" indent="-144000" algn="l" rtl="0" eaLnBrk="0" fontAlgn="base" hangingPunct="0">
        <a:lnSpc>
          <a:spcPct val="90000"/>
        </a:lnSpc>
        <a:spcBef>
          <a:spcPts val="1200"/>
        </a:spcBef>
        <a:spcAft>
          <a:spcPts val="200"/>
        </a:spcAft>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Arial" panose="020B0604020202020204" pitchFamily="34" charset="0"/>
        <a:buChar char="•"/>
        <a:defRPr kern="1200">
          <a:solidFill>
            <a:schemeClr val="tx1"/>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Arial" panose="020B0604020202020204" pitchFamily="34" charset="0"/>
        <a:buChar char="•"/>
        <a:defRPr kern="1200">
          <a:solidFill>
            <a:schemeClr val="tx1"/>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Arial" panose="020B0604020202020204" pitchFamily="34" charset="0"/>
        <a:buChar char="•"/>
        <a:defRPr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nenovinite.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support.microsoft.com/en-us/office/insert-a-watermark-f90f26a5-2101-4a75-bbfe-f27ef05002d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bg-BG" dirty="0"/>
              <a:t>1.2 Оценяване на данни, информация и дигитално съдържание</a:t>
            </a:r>
            <a:endParaRPr lang="en-US" dirty="0"/>
          </a:p>
        </p:txBody>
      </p:sp>
      <p:sp>
        <p:nvSpPr>
          <p:cNvPr id="6" name="Subtitle 5"/>
          <p:cNvSpPr>
            <a:spLocks noGrp="1"/>
          </p:cNvSpPr>
          <p:nvPr>
            <p:ph type="subTitle" idx="1"/>
          </p:nvPr>
        </p:nvSpPr>
        <p:spPr/>
        <p:txBody>
          <a:bodyPr/>
          <a:lstStyle/>
          <a:p>
            <a:r>
              <a:rPr lang="bg-BG"/>
              <a:t>Мултимедийна презентация</a:t>
            </a:r>
            <a:endParaRPr lang="en-US" dirty="0"/>
          </a:p>
        </p:txBody>
      </p:sp>
      <p:sp>
        <p:nvSpPr>
          <p:cNvPr id="4" name="Footer Placeholder 3"/>
          <p:cNvSpPr>
            <a:spLocks noGrp="1"/>
          </p:cNvSpPr>
          <p:nvPr>
            <p:ph type="ftr" sz="quarter" idx="11"/>
          </p:nvPr>
        </p:nvSpPr>
        <p:spPr/>
        <p:txBody>
          <a:bodyPr/>
          <a:lstStyle/>
          <a:p>
            <a:pPr>
              <a:defRPr/>
            </a:pPr>
            <a:r>
              <a:rPr lang="ru-RU" dirty="0"/>
              <a:t> Европейска Рамка на дигиталните компетентности с петте области на дигитална компетентност</a:t>
            </a:r>
            <a:br>
              <a:rPr lang="en-GB" dirty="0"/>
            </a:br>
            <a:r>
              <a:rPr lang="ru-RU" dirty="0"/>
              <a:t>и 21 дигитални умения/ компетентности (DigComp 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61EA-1EC6-2B56-CFB4-C7CF1C156B8A}"/>
              </a:ext>
            </a:extLst>
          </p:cNvPr>
          <p:cNvSpPr>
            <a:spLocks noGrp="1"/>
          </p:cNvSpPr>
          <p:nvPr>
            <p:ph type="title"/>
          </p:nvPr>
        </p:nvSpPr>
        <p:spPr>
          <a:xfrm>
            <a:off x="0" y="0"/>
            <a:ext cx="12192000" cy="866775"/>
          </a:xfrm>
        </p:spPr>
        <p:txBody>
          <a:bodyPr/>
          <a:lstStyle/>
          <a:p>
            <a:r>
              <a:rPr lang="en-GB" dirty="0"/>
              <a:t>Deepfake</a:t>
            </a:r>
            <a:endParaRPr lang="en-BG" dirty="0"/>
          </a:p>
        </p:txBody>
      </p:sp>
      <p:sp>
        <p:nvSpPr>
          <p:cNvPr id="3" name="Content Placeholder 2">
            <a:extLst>
              <a:ext uri="{FF2B5EF4-FFF2-40B4-BE49-F238E27FC236}">
                <a16:creationId xmlns:a16="http://schemas.microsoft.com/office/drawing/2014/main" id="{071CDA0D-DC6A-F216-C13B-3F9F6C52B6DF}"/>
              </a:ext>
            </a:extLst>
          </p:cNvPr>
          <p:cNvSpPr>
            <a:spLocks noGrp="1"/>
          </p:cNvSpPr>
          <p:nvPr>
            <p:ph idx="1"/>
          </p:nvPr>
        </p:nvSpPr>
        <p:spPr>
          <a:xfrm>
            <a:off x="352425" y="866775"/>
            <a:ext cx="11553826" cy="5434013"/>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Понятието </a:t>
            </a:r>
            <a:r>
              <a:rPr lang="bg-BG" sz="1800" i="1"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е съставено като комбинация от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“deep learning”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задълбочено обучение</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“fake”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„фалшив“</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Отнася се до вид синтезирано медийно съдържание, създадено с помощта на изкуствен интелект (AI) и техники за дълбоко обучение за манипулиране или наслагване на съществуващи изображения, видеоклипове или аудио върху лицата или гласовете на други хора. Резултатът е убедително, но изфабрикувано съдържание, което може да заблуди зрителите, че манипулираният материал е истински.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Ключови компоненти в създаването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съдържание включват използване на алгоритми за дълбоко обучение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learning</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по-специално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Generative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Adversarial</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Networks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GANs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с цел генериране и манипулиране на медийно съдържание. GAN се състоят от две невронни мрежи: генератор, който създава фалшиви данни, и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дискриминатор</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който прави разлика между реални и фалшиви данни. Тези мрежи итеративно подобряват своите способности, което води до все по-реалистични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DF95B97-FF01-E813-50FA-DC764B87B99E}"/>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2DD9957B-7349-5E12-BFEA-4F6DC6271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762" y="4227513"/>
            <a:ext cx="4330700" cy="2006600"/>
          </a:xfrm>
          <a:prstGeom prst="rect">
            <a:avLst/>
          </a:prstGeom>
        </p:spPr>
      </p:pic>
    </p:spTree>
    <p:extLst>
      <p:ext uri="{BB962C8B-B14F-4D97-AF65-F5344CB8AC3E}">
        <p14:creationId xmlns:p14="http://schemas.microsoft.com/office/powerpoint/2010/main" val="3978170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61EA-1EC6-2B56-CFB4-C7CF1C156B8A}"/>
              </a:ext>
            </a:extLst>
          </p:cNvPr>
          <p:cNvSpPr>
            <a:spLocks noGrp="1"/>
          </p:cNvSpPr>
          <p:nvPr>
            <p:ph type="title"/>
          </p:nvPr>
        </p:nvSpPr>
        <p:spPr>
          <a:xfrm>
            <a:off x="0" y="0"/>
            <a:ext cx="12192000" cy="866775"/>
          </a:xfrm>
        </p:spPr>
        <p:txBody>
          <a:bodyPr/>
          <a:lstStyle/>
          <a:p>
            <a:r>
              <a:rPr lang="en-GB" dirty="0"/>
              <a:t>Deepfake</a:t>
            </a:r>
            <a:endParaRPr lang="en-BG" dirty="0"/>
          </a:p>
        </p:txBody>
      </p:sp>
      <p:sp>
        <p:nvSpPr>
          <p:cNvPr id="3" name="Content Placeholder 2">
            <a:extLst>
              <a:ext uri="{FF2B5EF4-FFF2-40B4-BE49-F238E27FC236}">
                <a16:creationId xmlns:a16="http://schemas.microsoft.com/office/drawing/2014/main" id="{071CDA0D-DC6A-F216-C13B-3F9F6C52B6DF}"/>
              </a:ext>
            </a:extLst>
          </p:cNvPr>
          <p:cNvSpPr>
            <a:spLocks noGrp="1"/>
          </p:cNvSpPr>
          <p:nvPr>
            <p:ph idx="1"/>
          </p:nvPr>
        </p:nvSpPr>
        <p:spPr>
          <a:xfrm>
            <a:off x="3971925" y="1162050"/>
            <a:ext cx="7934326" cy="5138738"/>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За да се създаде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е необходим голям набор от изображения или видеоклипове на целевото лице. Този набор от данни се използва за обучение на моделите за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learning</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 създаване на лицево представяне на целта. Основната концепция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практиките е размяна на лица, при която лицето на един човек се „картографира“ върху главата на друг във видеоклип. Този процес включва подравняване на чертите на лицето на целевия човек с лицето на източника, за да се постигне реалистично съвпадение.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 много от случаите на фалшиви видеоклипове с променен говор или аудио, се използват техники за синхронизиране на устни, за да се синхронизират движенията на манипулираната уста с новото аудио, което го прави да изглежда по-естествено. След първоначалната смяна на лицето или аудио манипулация, се прилагат допълнителни техники за последваща обработка, за да се прецизира дълбокият фалшификат и да се подобри неговият реализъм, като регулиране на осветлението, градиране на цветовете и смесване.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DF95B97-FF01-E813-50FA-DC764B87B99E}"/>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49D702B0-CEED-05DE-A3BA-F3B3E51C8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5" y="1743075"/>
            <a:ext cx="3482368" cy="3511550"/>
          </a:xfrm>
          <a:prstGeom prst="rect">
            <a:avLst/>
          </a:prstGeom>
        </p:spPr>
      </p:pic>
    </p:spTree>
    <p:extLst>
      <p:ext uri="{BB962C8B-B14F-4D97-AF65-F5344CB8AC3E}">
        <p14:creationId xmlns:p14="http://schemas.microsoft.com/office/powerpoint/2010/main" val="330561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61EA-1EC6-2B56-CFB4-C7CF1C156B8A}"/>
              </a:ext>
            </a:extLst>
          </p:cNvPr>
          <p:cNvSpPr>
            <a:spLocks noGrp="1"/>
          </p:cNvSpPr>
          <p:nvPr>
            <p:ph type="title"/>
          </p:nvPr>
        </p:nvSpPr>
        <p:spPr>
          <a:xfrm>
            <a:off x="0" y="0"/>
            <a:ext cx="12192000" cy="866775"/>
          </a:xfrm>
        </p:spPr>
        <p:txBody>
          <a:bodyPr/>
          <a:lstStyle/>
          <a:p>
            <a:r>
              <a:rPr lang="en-GB" dirty="0"/>
              <a:t>Deepfake</a:t>
            </a:r>
            <a:endParaRPr lang="en-BG" dirty="0"/>
          </a:p>
        </p:txBody>
      </p:sp>
      <p:sp>
        <p:nvSpPr>
          <p:cNvPr id="3" name="Content Placeholder 2">
            <a:extLst>
              <a:ext uri="{FF2B5EF4-FFF2-40B4-BE49-F238E27FC236}">
                <a16:creationId xmlns:a16="http://schemas.microsoft.com/office/drawing/2014/main" id="{071CDA0D-DC6A-F216-C13B-3F9F6C52B6DF}"/>
              </a:ext>
            </a:extLst>
          </p:cNvPr>
          <p:cNvSpPr>
            <a:spLocks noGrp="1"/>
          </p:cNvSpPr>
          <p:nvPr>
            <p:ph idx="1"/>
          </p:nvPr>
        </p:nvSpPr>
        <p:spPr>
          <a:xfrm>
            <a:off x="228600" y="1320800"/>
            <a:ext cx="5867400" cy="5138738"/>
          </a:xfrm>
        </p:spPr>
        <p:txBody>
          <a:bodyPr/>
          <a:lstStyle/>
          <a:p>
            <a:pPr algn="just">
              <a:lnSpc>
                <a:spcPct val="107000"/>
              </a:lnSpc>
              <a:spcAft>
                <a:spcPts val="800"/>
              </a:spcAft>
            </a:pP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имат както положителни, така и отрицателни приложения. Те могат да се използват за развлекателни цели, като например във филми и видео игри, където позволяват реалистични специални ефекти и анимации на герои. Отрицателните приложения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обаче пораждат сериозни опасения.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могат да се използват за разпространение на дезинформация и фалшиви новини, тъй като те могат да представляват доста убедителни видеоклипове на публични личности, които казват или правят неща, които никога не са правили, което води до потенциално обществено объркване и недоверие. Има примери за фабрикуване на политически речи или събития, подкопавайки доверието в демократичните процеси и причинявайки политическа нестабилност</a:t>
            </a:r>
            <a:r>
              <a:rPr lang="en-BG" sz="1200" dirty="0">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DF95B97-FF01-E813-50FA-DC764B87B99E}"/>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A3151785-9782-1460-9065-001FD94AE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1125" y="2168525"/>
            <a:ext cx="5362448" cy="2946400"/>
          </a:xfrm>
          <a:prstGeom prst="rect">
            <a:avLst/>
          </a:prstGeom>
        </p:spPr>
      </p:pic>
    </p:spTree>
    <p:extLst>
      <p:ext uri="{BB962C8B-B14F-4D97-AF65-F5344CB8AC3E}">
        <p14:creationId xmlns:p14="http://schemas.microsoft.com/office/powerpoint/2010/main" val="857616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61EA-1EC6-2B56-CFB4-C7CF1C156B8A}"/>
              </a:ext>
            </a:extLst>
          </p:cNvPr>
          <p:cNvSpPr>
            <a:spLocks noGrp="1"/>
          </p:cNvSpPr>
          <p:nvPr>
            <p:ph type="title"/>
          </p:nvPr>
        </p:nvSpPr>
        <p:spPr>
          <a:xfrm>
            <a:off x="0" y="0"/>
            <a:ext cx="12192000" cy="866775"/>
          </a:xfrm>
        </p:spPr>
        <p:txBody>
          <a:bodyPr/>
          <a:lstStyle/>
          <a:p>
            <a:r>
              <a:rPr lang="en-GB" dirty="0"/>
              <a:t>Deepfake</a:t>
            </a:r>
            <a:endParaRPr lang="en-BG" dirty="0"/>
          </a:p>
        </p:txBody>
      </p:sp>
      <p:sp>
        <p:nvSpPr>
          <p:cNvPr id="3" name="Content Placeholder 2">
            <a:extLst>
              <a:ext uri="{FF2B5EF4-FFF2-40B4-BE49-F238E27FC236}">
                <a16:creationId xmlns:a16="http://schemas.microsoft.com/office/drawing/2014/main" id="{071CDA0D-DC6A-F216-C13B-3F9F6C52B6DF}"/>
              </a:ext>
            </a:extLst>
          </p:cNvPr>
          <p:cNvSpPr>
            <a:spLocks noGrp="1"/>
          </p:cNvSpPr>
          <p:nvPr>
            <p:ph idx="1"/>
          </p:nvPr>
        </p:nvSpPr>
        <p:spPr>
          <a:xfrm>
            <a:off x="6096000" y="1787525"/>
            <a:ext cx="5867400" cy="4346575"/>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Също така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d</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техниката се използва за създаване на порнографско съдържание без съгласие или за представяне на лица, което води до сериозни нарушения на поверителността и увреждане на репутацията.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Използването на дълбоки фалшиви атаки чрез социално инженерство и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фишинг</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измами може да представлява значителна заплаха за киберсигурността, правейки разграничението между истински и манипулирани комуникации трудно.</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DF95B97-FF01-E813-50FA-DC764B87B99E}"/>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694ACAE8-0864-1655-72C8-1350BACC0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1586753"/>
            <a:ext cx="5229225" cy="3884566"/>
          </a:xfrm>
          <a:prstGeom prst="rect">
            <a:avLst/>
          </a:prstGeom>
        </p:spPr>
      </p:pic>
    </p:spTree>
    <p:extLst>
      <p:ext uri="{BB962C8B-B14F-4D97-AF65-F5344CB8AC3E}">
        <p14:creationId xmlns:p14="http://schemas.microsoft.com/office/powerpoint/2010/main" val="1654677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61EA-1EC6-2B56-CFB4-C7CF1C156B8A}"/>
              </a:ext>
            </a:extLst>
          </p:cNvPr>
          <p:cNvSpPr>
            <a:spLocks noGrp="1"/>
          </p:cNvSpPr>
          <p:nvPr>
            <p:ph type="title"/>
          </p:nvPr>
        </p:nvSpPr>
        <p:spPr>
          <a:xfrm>
            <a:off x="0" y="0"/>
            <a:ext cx="12192000" cy="866775"/>
          </a:xfrm>
        </p:spPr>
        <p:txBody>
          <a:bodyPr/>
          <a:lstStyle/>
          <a:p>
            <a:r>
              <a:rPr lang="en-GB" dirty="0"/>
              <a:t>Deepfake</a:t>
            </a:r>
            <a:endParaRPr lang="en-BG" dirty="0"/>
          </a:p>
        </p:txBody>
      </p:sp>
      <p:sp>
        <p:nvSpPr>
          <p:cNvPr id="3" name="Content Placeholder 2">
            <a:extLst>
              <a:ext uri="{FF2B5EF4-FFF2-40B4-BE49-F238E27FC236}">
                <a16:creationId xmlns:a16="http://schemas.microsoft.com/office/drawing/2014/main" id="{071CDA0D-DC6A-F216-C13B-3F9F6C52B6DF}"/>
              </a:ext>
            </a:extLst>
          </p:cNvPr>
          <p:cNvSpPr>
            <a:spLocks noGrp="1"/>
          </p:cNvSpPr>
          <p:nvPr>
            <p:ph idx="1"/>
          </p:nvPr>
        </p:nvSpPr>
        <p:spPr>
          <a:xfrm>
            <a:off x="371475" y="952501"/>
            <a:ext cx="11591925" cy="518160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Справянето с предизвикателствата, породени от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изисква многостранен подход. От една страна разработване на стабилни методи и инструменти за откриване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за идентифициране на манипулирано съдържание, преди то да се разпространи, би било голям успех. От друга – ключово е насърчаването на дигиталната грамотност и обучение на обществото относно дълбоките фалшификации с цел повишаване на осведомеността и намаляване на податливостта към измама.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Прилагането на цифров воден знак и криптографски техники за проверка на автентичността на медийното съдържание също често е сполучлив подход. Но най-вече успехът би бил възможен чрез създаване и прилагане на правни рамки и политики за справяне с генерирането и разпространението на дълбоки фалшификати, държане на създателите отговорни за злонамерена употреба, за което, разбира се, се изисква най-вече активни действия от страна на властите.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DF95B97-FF01-E813-50FA-DC764B87B99E}"/>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8" name="Picture 7">
            <a:extLst>
              <a:ext uri="{FF2B5EF4-FFF2-40B4-BE49-F238E27FC236}">
                <a16:creationId xmlns:a16="http://schemas.microsoft.com/office/drawing/2014/main" id="{9200946D-A523-E588-4190-A9D4A4147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437" y="4020679"/>
            <a:ext cx="4740275" cy="2113422"/>
          </a:xfrm>
          <a:prstGeom prst="rect">
            <a:avLst/>
          </a:prstGeom>
        </p:spPr>
      </p:pic>
    </p:spTree>
    <p:extLst>
      <p:ext uri="{BB962C8B-B14F-4D97-AF65-F5344CB8AC3E}">
        <p14:creationId xmlns:p14="http://schemas.microsoft.com/office/powerpoint/2010/main" val="3404732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61EA-1EC6-2B56-CFB4-C7CF1C156B8A}"/>
              </a:ext>
            </a:extLst>
          </p:cNvPr>
          <p:cNvSpPr>
            <a:spLocks noGrp="1"/>
          </p:cNvSpPr>
          <p:nvPr>
            <p:ph type="title"/>
          </p:nvPr>
        </p:nvSpPr>
        <p:spPr>
          <a:xfrm>
            <a:off x="0" y="0"/>
            <a:ext cx="12192000" cy="866775"/>
          </a:xfrm>
        </p:spPr>
        <p:txBody>
          <a:bodyPr/>
          <a:lstStyle/>
          <a:p>
            <a:r>
              <a:rPr lang="en-GB" dirty="0"/>
              <a:t>Deepfake</a:t>
            </a:r>
            <a:endParaRPr lang="en-BG" dirty="0"/>
          </a:p>
        </p:txBody>
      </p:sp>
      <p:sp>
        <p:nvSpPr>
          <p:cNvPr id="3" name="Content Placeholder 2">
            <a:extLst>
              <a:ext uri="{FF2B5EF4-FFF2-40B4-BE49-F238E27FC236}">
                <a16:creationId xmlns:a16="http://schemas.microsoft.com/office/drawing/2014/main" id="{071CDA0D-DC6A-F216-C13B-3F9F6C52B6DF}"/>
              </a:ext>
            </a:extLst>
          </p:cNvPr>
          <p:cNvSpPr>
            <a:spLocks noGrp="1"/>
          </p:cNvSpPr>
          <p:nvPr>
            <p:ph idx="1"/>
          </p:nvPr>
        </p:nvSpPr>
        <p:spPr>
          <a:xfrm>
            <a:off x="371475" y="1676399"/>
            <a:ext cx="11591925" cy="4457701"/>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На микро ниво, това което отделните компании могат сами да направят, е например налагане на стриктно модериране на съдържанието в платформите на социалните медии за незабавно откриване и премахване на дълбоко фалшиво съдържание.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Тъй като технологията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продължава да напредва, от съществено значение е да се балансират иновациите и креативността с предпазни мерки за защита на хората и обществото от потенциалната злоупотреба и вредни ефекти.</a:t>
            </a:r>
            <a:r>
              <a:rPr lang="en-BG" sz="1200" dirty="0">
                <a:effectLst/>
              </a:rPr>
              <a:t> </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DF95B97-FF01-E813-50FA-DC764B87B99E}"/>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8" name="Picture 7">
            <a:extLst>
              <a:ext uri="{FF2B5EF4-FFF2-40B4-BE49-F238E27FC236}">
                <a16:creationId xmlns:a16="http://schemas.microsoft.com/office/drawing/2014/main" id="{422BDBE3-E07C-1DF9-2B09-7F5D1FE05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432" y="4038600"/>
            <a:ext cx="4454393" cy="2155926"/>
          </a:xfrm>
          <a:prstGeom prst="rect">
            <a:avLst/>
          </a:prstGeom>
        </p:spPr>
      </p:pic>
    </p:spTree>
    <p:extLst>
      <p:ext uri="{BB962C8B-B14F-4D97-AF65-F5344CB8AC3E}">
        <p14:creationId xmlns:p14="http://schemas.microsoft.com/office/powerpoint/2010/main" val="551371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620838"/>
            <a:ext cx="11639550" cy="4679950"/>
          </a:xfrm>
        </p:spPr>
        <p:txBody>
          <a:bodyPr/>
          <a:lstStyle/>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Оценяването, класифицирането и критичното отсяване на достоверна информация в цифровото съдържание е от съществено значение, за да се предотврати разпространението на дезинформация и фалшиви новини. Ето някои стъпки и стратегии в помощ на оценката на достоверността на цифровото съдържание: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1. Проверка на източника: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 Проверете източника на информацията. Дали е от уважаван и надежден уебсайт, новинарска организация или експерт в областта?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 Потърсете информация за експертизата на автора. Квалифициран ли е да пиша по темата?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2. Кръстосана препратка към множество източници: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 Проверете информацията, като я сравните с множество достоверни източници. Съгласуваността между надеждните източници увеличава вероятността за точна информация.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Tree>
    <p:extLst>
      <p:ext uri="{BB962C8B-B14F-4D97-AF65-F5344CB8AC3E}">
        <p14:creationId xmlns:p14="http://schemas.microsoft.com/office/powerpoint/2010/main" val="2739779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450975"/>
            <a:ext cx="11639550" cy="4849813"/>
          </a:xfrm>
        </p:spPr>
        <p:txBody>
          <a:bodyPr/>
          <a:lstStyle/>
          <a:p>
            <a:pPr marL="0" indent="0" algn="just">
              <a:lnSpc>
                <a:spcPct val="107000"/>
              </a:lnSpc>
              <a:spcAft>
                <a:spcPts val="800"/>
              </a:spcAft>
              <a:buNone/>
              <a:tabLst>
                <a:tab pos="2047875" algn="l"/>
              </a:tabLst>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3. Проверете за отклонение:</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    - Бъдете наясно с евентуални пристрастия в съдържанието. Оценете дали информацията е представена обективно и дали е адекватна спрямо дневния ред в съответния момент.</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4. Актуалност:</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    - Уверете се, че информацията е актуална. Остарялата информация може вече да не е точна или приложима.</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5. Помислете за стила и тона на писане:</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    - Оценете стила на писане. Дали е формално, професионално и основано на факти? Внимавайте за емоционален език или крайни твърдения.</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6. Разгледайте цитатите и препратките:</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buNone/>
            </a:pPr>
            <a:r>
              <a:rPr lang="bg-BG" sz="1600" dirty="0">
                <a:effectLst/>
                <a:latin typeface="Cambria" panose="02040503050406030204" pitchFamily="18" charset="0"/>
                <a:ea typeface="Times New Roman" panose="02020603050405020304" pitchFamily="18" charset="0"/>
                <a:cs typeface="Times New Roman" panose="02020603050405020304" pitchFamily="18" charset="0"/>
              </a:rPr>
              <a:t>    - Ако съдържанието включва статистически данни или твърдения, проверете за цитати и препратки към надеждни източници, подкрепящи тези твърдения.</a:t>
            </a:r>
            <a:r>
              <a:rPr lang="en-BG" sz="1100" dirty="0">
                <a:effectLst/>
              </a:rPr>
              <a:t> </a:t>
            </a:r>
            <a:endParaRPr lang="en-BG" sz="16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Tree>
    <p:extLst>
      <p:ext uri="{BB962C8B-B14F-4D97-AF65-F5344CB8AC3E}">
        <p14:creationId xmlns:p14="http://schemas.microsoft.com/office/powerpoint/2010/main" val="426182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450975"/>
            <a:ext cx="11639550" cy="4849813"/>
          </a:xfrm>
        </p:spPr>
        <p:txBody>
          <a:bodyPr/>
          <a:lstStyle/>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7. Домейна на уебсайта:</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Обърнете внимание на името на домейна. Уебсайтове със съмнителни имена на домейни или разширения със сигурност не са надеждни източници.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8. Потърсете потребителски отзиви и коментари:</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Ако е налично, прочетете потребителски отзиви и коментари за съдържанието. Потребителите често споделят своя опит и мнения, което може да даде представа за достоверността на съдържанието.</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2101A48E-878F-A44C-3ABC-74EF88B7F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3362325"/>
            <a:ext cx="5080000" cy="2857500"/>
          </a:xfrm>
          <a:prstGeom prst="rect">
            <a:avLst/>
          </a:prstGeom>
        </p:spPr>
      </p:pic>
    </p:spTree>
    <p:extLst>
      <p:ext uri="{BB962C8B-B14F-4D97-AF65-F5344CB8AC3E}">
        <p14:creationId xmlns:p14="http://schemas.microsoft.com/office/powerpoint/2010/main" val="306599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450975"/>
            <a:ext cx="11639550" cy="4849813"/>
          </a:xfrm>
        </p:spPr>
        <p:txBody>
          <a:bodyPr/>
          <a:lstStyle/>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9. Уебсайтове за проверка на факти:</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Използвайте уебсайтове за проверка на фактите, които оценяват точността на конкретни твърдения или новини.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09359457-CDEE-9499-59A5-01EA6EC46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49" y="2136363"/>
            <a:ext cx="6848475" cy="4021586"/>
          </a:xfrm>
          <a:prstGeom prst="rect">
            <a:avLst/>
          </a:prstGeom>
        </p:spPr>
      </p:pic>
    </p:spTree>
    <p:extLst>
      <p:ext uri="{BB962C8B-B14F-4D97-AF65-F5344CB8AC3E}">
        <p14:creationId xmlns:p14="http://schemas.microsoft.com/office/powerpoint/2010/main" val="422878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pPr eaLnBrk="1" fontAlgn="auto" hangingPunct="1">
              <a:spcAft>
                <a:spcPts val="0"/>
              </a:spcAft>
              <a:defRPr/>
            </a:pPr>
            <a:r>
              <a:rPr lang="bg-BG" dirty="0">
                <a:solidFill>
                  <a:schemeClr val="tx1">
                    <a:lumMod val="85000"/>
                    <a:lumOff val="15000"/>
                  </a:schemeClr>
                </a:solidFill>
              </a:rPr>
              <a:t>В тази тема ще научите:</a:t>
            </a:r>
            <a:endParaRPr lang="en-GB" dirty="0">
              <a:solidFill>
                <a:schemeClr val="tx1">
                  <a:lumMod val="85000"/>
                  <a:lumOff val="15000"/>
                </a:schemeClr>
              </a:solidFill>
            </a:endParaRPr>
          </a:p>
        </p:txBody>
      </p:sp>
      <p:sp>
        <p:nvSpPr>
          <p:cNvPr id="10" name="Footer Placeholder 9"/>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
        <p:nvSpPr>
          <p:cNvPr id="5" name="Content Placeholder 4"/>
          <p:cNvSpPr>
            <a:spLocks noGrp="1"/>
          </p:cNvSpPr>
          <p:nvPr>
            <p:ph idx="1"/>
          </p:nvPr>
        </p:nvSpPr>
        <p:spPr>
          <a:xfrm>
            <a:off x="180974" y="1620838"/>
            <a:ext cx="12011025" cy="4679950"/>
          </a:xfrm>
        </p:spPr>
        <p:txBody>
          <a:bodyPr/>
          <a:lstStyle/>
          <a:p>
            <a:pPr>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 тази тема ще научите: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Какви са проблемите и възможните решения, свързани с оценяване, анализ на автентичността и проверка за манипулация на дигитално съдържание и информация в Интернет;</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Как да разработвате подходи, модели и решения за анализ на автентичността на данните;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itchFamily="2" charset="2"/>
              <a:buChar char=""/>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Как да оценявате, класифицирате и критично отсявате достоверна информация в дигитално съдържание (вкл. възможност за разработване на специализирани програми, системи и софтуер за разпознаване на автентично съдържание, разпознаване на манипулационни техники и други).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Нови понятия: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GB" dirty="0"/>
          </a:p>
        </p:txBody>
      </p:sp>
      <p:graphicFrame>
        <p:nvGraphicFramePr>
          <p:cNvPr id="2" name="Table 1">
            <a:extLst>
              <a:ext uri="{FF2B5EF4-FFF2-40B4-BE49-F238E27FC236}">
                <a16:creationId xmlns:a16="http://schemas.microsoft.com/office/drawing/2014/main" id="{DA959923-DCA7-20DB-D914-D86099317A7E}"/>
              </a:ext>
            </a:extLst>
          </p:cNvPr>
          <p:cNvGraphicFramePr>
            <a:graphicFrameLocks noGrp="1"/>
          </p:cNvGraphicFramePr>
          <p:nvPr>
            <p:extLst>
              <p:ext uri="{D42A27DB-BD31-4B8C-83A1-F6EECF244321}">
                <p14:modId xmlns:p14="http://schemas.microsoft.com/office/powerpoint/2010/main" val="3931578903"/>
              </p:ext>
            </p:extLst>
          </p:nvPr>
        </p:nvGraphicFramePr>
        <p:xfrm>
          <a:off x="3494722" y="4836446"/>
          <a:ext cx="5659755" cy="1182434"/>
        </p:xfrm>
        <a:graphic>
          <a:graphicData uri="http://schemas.openxmlformats.org/drawingml/2006/table">
            <a:tbl>
              <a:tblPr firstRow="1" firstCol="1" bandRow="1">
                <a:tableStyleId>{5C22544A-7EE6-4342-B048-85BDC9FD1C3A}</a:tableStyleId>
              </a:tblPr>
              <a:tblGrid>
                <a:gridCol w="1910715">
                  <a:extLst>
                    <a:ext uri="{9D8B030D-6E8A-4147-A177-3AD203B41FA5}">
                      <a16:colId xmlns:a16="http://schemas.microsoft.com/office/drawing/2014/main" val="3963829783"/>
                    </a:ext>
                  </a:extLst>
                </a:gridCol>
                <a:gridCol w="3749040">
                  <a:extLst>
                    <a:ext uri="{9D8B030D-6E8A-4147-A177-3AD203B41FA5}">
                      <a16:colId xmlns:a16="http://schemas.microsoft.com/office/drawing/2014/main" val="1872066780"/>
                    </a:ext>
                  </a:extLst>
                </a:gridCol>
              </a:tblGrid>
              <a:tr h="215900">
                <a:tc>
                  <a:txBody>
                    <a:bodyPr/>
                    <a:lstStyle/>
                    <a:p>
                      <a:pPr algn="l">
                        <a:lnSpc>
                          <a:spcPct val="107000"/>
                        </a:lnSpc>
                        <a:spcAft>
                          <a:spcPts val="800"/>
                        </a:spcAft>
                      </a:pPr>
                      <a:r>
                        <a:rPr lang="bg-BG" sz="1200">
                          <a:effectLst/>
                        </a:rPr>
                        <a:t>Понятие</a:t>
                      </a:r>
                      <a:endParaRPr lang="en-BG" sz="11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7000"/>
                        </a:lnSpc>
                        <a:spcAft>
                          <a:spcPts val="800"/>
                        </a:spcAft>
                      </a:pPr>
                      <a:r>
                        <a:rPr lang="bg-BG" sz="1200">
                          <a:effectLst/>
                        </a:rPr>
                        <a:t>Описание</a:t>
                      </a:r>
                      <a:endParaRPr lang="en-BG" sz="11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5300112"/>
                  </a:ext>
                </a:extLst>
              </a:tr>
              <a:tr h="0">
                <a:tc>
                  <a:txBody>
                    <a:bodyPr/>
                    <a:lstStyle/>
                    <a:p>
                      <a:pPr algn="l">
                        <a:lnSpc>
                          <a:spcPct val="107000"/>
                        </a:lnSpc>
                        <a:spcAft>
                          <a:spcPts val="800"/>
                        </a:spcAft>
                      </a:pPr>
                      <a:r>
                        <a:rPr lang="bg-BG" sz="1000">
                          <a:effectLst/>
                        </a:rPr>
                        <a:t>Deepfake</a:t>
                      </a:r>
                      <a:endParaRPr lang="en-BG" sz="11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pPr>
                      <a:r>
                        <a:rPr lang="bg-BG" sz="1000" dirty="0">
                          <a:effectLst/>
                        </a:rPr>
                        <a:t>Форма на медийно съдържание, създадено с помощта на изкуствен интелект и алгоритми за машинно обучение за манипулиране или наслагване на съществуващи изображения или видеоклипове върху лицата на други хора, което често води до реалистично, но изфабрикувано съдържание, което може да заблуди зрителите.</a:t>
                      </a:r>
                      <a:endParaRPr lang="en-BG"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8665149"/>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450975"/>
            <a:ext cx="11639550" cy="4849813"/>
          </a:xfrm>
        </p:spPr>
        <p:txBody>
          <a:bodyPr/>
          <a:lstStyle/>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10. Надеждни медии:</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Разчитайте на утвърдени и уважавани медии, известни със своето придържане към журналистическите стандарти. Също и национални информационни агенции като Българска телеграфна агенция (БТА)</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38CD18B8-3BD3-3F71-79B0-48229D665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774" y="2258972"/>
            <a:ext cx="6753225" cy="3965652"/>
          </a:xfrm>
          <a:prstGeom prst="rect">
            <a:avLst/>
          </a:prstGeom>
        </p:spPr>
      </p:pic>
    </p:spTree>
    <p:extLst>
      <p:ext uri="{BB962C8B-B14F-4D97-AF65-F5344CB8AC3E}">
        <p14:creationId xmlns:p14="http://schemas.microsoft.com/office/powerpoint/2010/main" val="415312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450975"/>
            <a:ext cx="11639550" cy="4849813"/>
          </a:xfrm>
        </p:spPr>
        <p:txBody>
          <a:bodyPr/>
          <a:lstStyle/>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11. Сатира и пародия:</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Важно е да можем да идентифицираме сатирично или пародийно съдържание, което не е предназначено да се приема буквално. Често копирана новина от подобен сайт, въпреки абсурдния си характер, може да бъде лавинообразно разпространена из социалните мрежи. Много хора изчитат информацията повърхностно или четат само заглавието на материала и на база на него си съставят мнение (Например: </a:t>
            </a:r>
            <a:r>
              <a:rPr lang="bg-BG" sz="1800" u="sng" dirty="0">
                <a:solidFill>
                  <a:srgbClr val="0563C1"/>
                </a:solidFill>
                <a:effectLst/>
                <a:latin typeface="Cambria" panose="02040503050406030204" pitchFamily="18" charset="0"/>
                <a:ea typeface="Times New Roman" panose="02020603050405020304" pitchFamily="18" charset="0"/>
                <a:cs typeface="Times New Roman" panose="02020603050405020304" pitchFamily="18" charset="0"/>
                <a:hlinkClick r:id="rId2"/>
              </a:rPr>
              <a:t>https://www.nenovinite.com</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E1744EC1-483E-3B93-2A39-8C64C237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702806"/>
            <a:ext cx="5997344" cy="3521782"/>
          </a:xfrm>
          <a:prstGeom prst="rect">
            <a:avLst/>
          </a:prstGeom>
        </p:spPr>
      </p:pic>
    </p:spTree>
    <p:extLst>
      <p:ext uri="{BB962C8B-B14F-4D97-AF65-F5344CB8AC3E}">
        <p14:creationId xmlns:p14="http://schemas.microsoft.com/office/powerpoint/2010/main" val="66902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450975"/>
            <a:ext cx="11639550" cy="4849813"/>
          </a:xfrm>
        </p:spPr>
        <p:txBody>
          <a:bodyPr/>
          <a:lstStyle/>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12. Развийте умения за критично мислене:</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Развийте умения за критично мислене за обективна оценка на информацията и идентифициране на логически грешки или несъответствия.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13. Избягвайте т.нар. </a:t>
            </a:r>
            <a:r>
              <a:rPr lang="bg-BG" sz="1800" i="1" dirty="0" err="1">
                <a:effectLst/>
                <a:latin typeface="Cambria" panose="02040503050406030204" pitchFamily="18" charset="0"/>
                <a:ea typeface="Times New Roman" panose="02020603050405020304" pitchFamily="18" charset="0"/>
                <a:cs typeface="Times New Roman" panose="02020603050405020304" pitchFamily="18" charset="0"/>
              </a:rPr>
              <a:t>Echo</a:t>
            </a:r>
            <a:r>
              <a:rPr lang="bg-BG" sz="1800" i="1"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i="1" dirty="0" err="1">
                <a:effectLst/>
                <a:latin typeface="Cambria" panose="02040503050406030204" pitchFamily="18" charset="0"/>
                <a:ea typeface="Times New Roman" panose="02020603050405020304" pitchFamily="18" charset="0"/>
                <a:cs typeface="Times New Roman" panose="02020603050405020304" pitchFamily="18" charset="0"/>
              </a:rPr>
              <a:t>Chambers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Използвайте разнообразни източници на информация, за да не станете жертва на т.нар. </a:t>
            </a:r>
            <a:r>
              <a:rPr lang="bg-BG" sz="1800" i="1" dirty="0" err="1">
                <a:effectLst/>
                <a:latin typeface="Cambria" panose="02040503050406030204" pitchFamily="18" charset="0"/>
                <a:ea typeface="Times New Roman" panose="02020603050405020304" pitchFamily="18" charset="0"/>
                <a:cs typeface="Times New Roman" panose="02020603050405020304" pitchFamily="18" charset="0"/>
              </a:rPr>
              <a:t>Echo</a:t>
            </a:r>
            <a:r>
              <a:rPr lang="bg-BG" sz="1800" i="1"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i="1" dirty="0" err="1">
                <a:effectLst/>
                <a:latin typeface="Cambria" panose="02040503050406030204" pitchFamily="18" charset="0"/>
                <a:ea typeface="Times New Roman" panose="02020603050405020304" pitchFamily="18" charset="0"/>
                <a:cs typeface="Times New Roman" panose="02020603050405020304" pitchFamily="18" charset="0"/>
              </a:rPr>
              <a:t>Chambers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които укрепват вашите съществуващи вярвания. Това са случаите, когато някои хора изграждат собствена среда, в която се сблъскват само с вярвания или мнения, които съвпадат с техните собствени, така че съществуващите им възгледи се затвърждават и не се разглеждат алтернативни идеи.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4E50AAFC-3943-DAA3-1444-4FD9EEDCF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644971"/>
            <a:ext cx="5391150" cy="2655817"/>
          </a:xfrm>
          <a:prstGeom prst="rect">
            <a:avLst/>
          </a:prstGeom>
        </p:spPr>
      </p:pic>
    </p:spTree>
    <p:extLst>
      <p:ext uri="{BB962C8B-B14F-4D97-AF65-F5344CB8AC3E}">
        <p14:creationId xmlns:p14="http://schemas.microsoft.com/office/powerpoint/2010/main" val="1016633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7464-09E4-C3FC-8834-E787D021CA7B}"/>
              </a:ext>
            </a:extLst>
          </p:cNvPr>
          <p:cNvSpPr>
            <a:spLocks noGrp="1"/>
          </p:cNvSpPr>
          <p:nvPr>
            <p:ph type="title"/>
          </p:nvPr>
        </p:nvSpPr>
        <p:spPr/>
        <p:txBody>
          <a:bodyPr>
            <a:normAutofit fontScale="90000"/>
          </a:bodyPr>
          <a:lstStyle/>
          <a:p>
            <a:r>
              <a:rPr lang="bg-BG" dirty="0"/>
              <a:t>Оценяване, класифициране и критично отсяване на достоверна информация в дигитално съдържание</a:t>
            </a:r>
            <a:endParaRPr lang="en-BG" dirty="0"/>
          </a:p>
        </p:txBody>
      </p:sp>
      <p:sp>
        <p:nvSpPr>
          <p:cNvPr id="3" name="Content Placeholder 2">
            <a:extLst>
              <a:ext uri="{FF2B5EF4-FFF2-40B4-BE49-F238E27FC236}">
                <a16:creationId xmlns:a16="http://schemas.microsoft.com/office/drawing/2014/main" id="{AADE7B79-CD55-5667-B8F8-21B124190949}"/>
              </a:ext>
            </a:extLst>
          </p:cNvPr>
          <p:cNvSpPr>
            <a:spLocks noGrp="1"/>
          </p:cNvSpPr>
          <p:nvPr>
            <p:ph idx="1"/>
          </p:nvPr>
        </p:nvSpPr>
        <p:spPr>
          <a:xfrm>
            <a:off x="285750" y="1450975"/>
            <a:ext cx="11639550" cy="4849813"/>
          </a:xfrm>
        </p:spPr>
        <p:txBody>
          <a:bodyPr/>
          <a:lstStyle/>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14. Емоции:</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Имайте предвид емоционалните реакции към съдържанието. Емоционалното съдържание може да манипулира възприятията и да попречи на критичното мислене.</a:t>
            </a:r>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endParaRPr lang="en-US" sz="1800" dirty="0">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endParaRPr lang="en-US" sz="1800" dirty="0">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lnSpc>
                <a:spcPct val="107000"/>
              </a:lnSpc>
              <a:spcAft>
                <a:spcPts val="800"/>
              </a:spcAft>
              <a:buNone/>
              <a:tabLst>
                <a:tab pos="2047875" algn="l"/>
              </a:tabLs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Чрез прилагането на тези техники за оценка и критично отсяване на цифровото съдържание можете по-добре да различите достоверната информация от дезинформацията или фалшивите новини. Не забравяйте да бъдете предпазливи и внимателни в подхода си към ползването и споделянето на информация онлайн.</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33FABBD-14C6-32C8-8E0D-8DFB9B54E136}"/>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D8621298-FB20-1651-A5AD-2D97301C0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550" y="2238374"/>
            <a:ext cx="3881438" cy="2587625"/>
          </a:xfrm>
          <a:prstGeom prst="rect">
            <a:avLst/>
          </a:prstGeom>
        </p:spPr>
      </p:pic>
    </p:spTree>
    <p:extLst>
      <p:ext uri="{BB962C8B-B14F-4D97-AF65-F5344CB8AC3E}">
        <p14:creationId xmlns:p14="http://schemas.microsoft.com/office/powerpoint/2010/main" val="290015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9181-1B65-1D3A-C9E3-9AC9B6899538}"/>
              </a:ext>
            </a:extLst>
          </p:cNvPr>
          <p:cNvSpPr>
            <a:spLocks noGrp="1"/>
          </p:cNvSpPr>
          <p:nvPr>
            <p:ph type="title"/>
          </p:nvPr>
        </p:nvSpPr>
        <p:spPr/>
        <p:txBody>
          <a:bodyPr>
            <a:noAutofit/>
          </a:bodyPr>
          <a:lstStyle/>
          <a:p>
            <a:r>
              <a:rPr lang="bg-BG" sz="3600" dirty="0"/>
              <a:t>Разработване на специализирани програми, системи </a:t>
            </a:r>
            <a:br>
              <a:rPr lang="en-US" sz="3600" dirty="0"/>
            </a:br>
            <a:r>
              <a:rPr lang="bg-BG" sz="3600" dirty="0"/>
              <a:t>и софтуер за разпознаване на автентично съдържание </a:t>
            </a:r>
            <a:br>
              <a:rPr lang="en-US" sz="3600" dirty="0"/>
            </a:br>
            <a:r>
              <a:rPr lang="bg-BG" sz="3600" dirty="0"/>
              <a:t>и на манипулационни техники</a:t>
            </a:r>
            <a:endParaRPr lang="en-BG" sz="3600" dirty="0"/>
          </a:p>
        </p:txBody>
      </p:sp>
      <p:sp>
        <p:nvSpPr>
          <p:cNvPr id="3" name="Content Placeholder 2">
            <a:extLst>
              <a:ext uri="{FF2B5EF4-FFF2-40B4-BE49-F238E27FC236}">
                <a16:creationId xmlns:a16="http://schemas.microsoft.com/office/drawing/2014/main" id="{1CE98E3F-8A82-8E43-6085-310354830CFE}"/>
              </a:ext>
            </a:extLst>
          </p:cNvPr>
          <p:cNvSpPr>
            <a:spLocks noGrp="1"/>
          </p:cNvSpPr>
          <p:nvPr>
            <p:ph idx="1"/>
          </p:nvPr>
        </p:nvSpPr>
        <p:spPr>
          <a:xfrm>
            <a:off x="333375" y="1620838"/>
            <a:ext cx="11553826" cy="467995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Разработването на специализирани програми, системи или софтуер за техники за разпознаване на автентично съдържание и манипулиране изисква комбинация от опит в различни области, включително компютърно зрение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(computer vision)</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машинно обучение, обработка на сигнали и киберсигурност. </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Преди всичко дефинирайте ясно целите на програмата или системата, която искате да развиете. Определете конкретните типове съдържание, които искате да разпознаете (напр. изображения, видеоклипове, аудио) и техниките за манипулиране, които искате да откриете (напр.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редактиране на изображения).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4529855-2FA2-1814-E9DD-F215840CA2AB}"/>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1FF1B2E5-1989-0566-CA89-4F8EC3158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3776663"/>
            <a:ext cx="6057900" cy="2524125"/>
          </a:xfrm>
          <a:prstGeom prst="rect">
            <a:avLst/>
          </a:prstGeom>
        </p:spPr>
      </p:pic>
    </p:spTree>
    <p:extLst>
      <p:ext uri="{BB962C8B-B14F-4D97-AF65-F5344CB8AC3E}">
        <p14:creationId xmlns:p14="http://schemas.microsoft.com/office/powerpoint/2010/main" val="2128475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9181-1B65-1D3A-C9E3-9AC9B6899538}"/>
              </a:ext>
            </a:extLst>
          </p:cNvPr>
          <p:cNvSpPr>
            <a:spLocks noGrp="1"/>
          </p:cNvSpPr>
          <p:nvPr>
            <p:ph type="title"/>
          </p:nvPr>
        </p:nvSpPr>
        <p:spPr/>
        <p:txBody>
          <a:bodyPr>
            <a:noAutofit/>
          </a:bodyPr>
          <a:lstStyle/>
          <a:p>
            <a:r>
              <a:rPr lang="bg-BG" sz="3600" dirty="0"/>
              <a:t>Разработване на специализирани програми, системи </a:t>
            </a:r>
            <a:br>
              <a:rPr lang="en-US" sz="3600" dirty="0"/>
            </a:br>
            <a:r>
              <a:rPr lang="bg-BG" sz="3600" dirty="0"/>
              <a:t>и софтуер за разпознаване на автентично съдържание </a:t>
            </a:r>
            <a:br>
              <a:rPr lang="en-US" sz="3600" dirty="0"/>
            </a:br>
            <a:r>
              <a:rPr lang="bg-BG" sz="3600" dirty="0"/>
              <a:t>и на манипулационни техники</a:t>
            </a:r>
            <a:endParaRPr lang="en-BG" sz="3600" dirty="0"/>
          </a:p>
        </p:txBody>
      </p:sp>
      <p:sp>
        <p:nvSpPr>
          <p:cNvPr id="3" name="Content Placeholder 2">
            <a:extLst>
              <a:ext uri="{FF2B5EF4-FFF2-40B4-BE49-F238E27FC236}">
                <a16:creationId xmlns:a16="http://schemas.microsoft.com/office/drawing/2014/main" id="{1CE98E3F-8A82-8E43-6085-310354830CFE}"/>
              </a:ext>
            </a:extLst>
          </p:cNvPr>
          <p:cNvSpPr>
            <a:spLocks noGrp="1"/>
          </p:cNvSpPr>
          <p:nvPr>
            <p:ph idx="1"/>
          </p:nvPr>
        </p:nvSpPr>
        <p:spPr>
          <a:xfrm>
            <a:off x="333375" y="2114550"/>
            <a:ext cx="11553826" cy="4186238"/>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Следващ фактор е събирането и класифицирането на данни. Съберете голям и разнообразен набор от данни за автентично и манипулирано съдържание. Опишете внимателно данните, като посочите за всеки запис в базата ви дали е автентичен или манипулиран. Извлечете подходящи функции от данните, които ще бъдат използвани като входни данни за алгоритмите за разпознаване и откриване на манипулации. При изображенията функциите могат да включват цветни хистограми, дескриптори на текстури или дълбоки вграждания на невронни мрежи.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Изберете подходящи алгоритми за машинно обучение за задачи за разпознаване на съдържание и откриване на манипулации.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Конволюционните</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невронни мрежи (CNN –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Convolutional</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Neural</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Networks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обикновено се използват за разпознаване на изображения, докато повтарящите се невронни мрежи (RNN –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Recurrent</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Neural</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Networks</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или базираните на трансформатор модели се използват за базирани на последователност данни, напр. аудио.</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4529855-2FA2-1814-E9DD-F215840CA2AB}"/>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Tree>
    <p:extLst>
      <p:ext uri="{BB962C8B-B14F-4D97-AF65-F5344CB8AC3E}">
        <p14:creationId xmlns:p14="http://schemas.microsoft.com/office/powerpoint/2010/main" val="685975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9181-1B65-1D3A-C9E3-9AC9B6899538}"/>
              </a:ext>
            </a:extLst>
          </p:cNvPr>
          <p:cNvSpPr>
            <a:spLocks noGrp="1"/>
          </p:cNvSpPr>
          <p:nvPr>
            <p:ph type="title"/>
          </p:nvPr>
        </p:nvSpPr>
        <p:spPr/>
        <p:txBody>
          <a:bodyPr>
            <a:noAutofit/>
          </a:bodyPr>
          <a:lstStyle/>
          <a:p>
            <a:r>
              <a:rPr lang="bg-BG" sz="3600" dirty="0"/>
              <a:t>Разработване на специализирани програми, системи </a:t>
            </a:r>
            <a:br>
              <a:rPr lang="en-US" sz="3600" dirty="0"/>
            </a:br>
            <a:r>
              <a:rPr lang="bg-BG" sz="3600" dirty="0"/>
              <a:t>и софтуер за разпознаване на автентично съдържание </a:t>
            </a:r>
            <a:br>
              <a:rPr lang="en-US" sz="3600" dirty="0"/>
            </a:br>
            <a:r>
              <a:rPr lang="bg-BG" sz="3600" dirty="0"/>
              <a:t>и на манипулационни техники</a:t>
            </a:r>
            <a:endParaRPr lang="en-BG" sz="3600" dirty="0"/>
          </a:p>
        </p:txBody>
      </p:sp>
      <p:sp>
        <p:nvSpPr>
          <p:cNvPr id="3" name="Content Placeholder 2">
            <a:extLst>
              <a:ext uri="{FF2B5EF4-FFF2-40B4-BE49-F238E27FC236}">
                <a16:creationId xmlns:a16="http://schemas.microsoft.com/office/drawing/2014/main" id="{1CE98E3F-8A82-8E43-6085-310354830CFE}"/>
              </a:ext>
            </a:extLst>
          </p:cNvPr>
          <p:cNvSpPr>
            <a:spLocks noGrp="1"/>
          </p:cNvSpPr>
          <p:nvPr>
            <p:ph idx="1"/>
          </p:nvPr>
        </p:nvSpPr>
        <p:spPr>
          <a:xfrm>
            <a:off x="333375" y="2114550"/>
            <a:ext cx="7324725" cy="4186238"/>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Обучете избраните модели за машинно обучение, като използвате описания набор от данни. Това включва оптимизиране на параметрите на модела за минимизиране на грешките при разпознаване и откриване на манипулация. Валидирайте обучените модели, като използвате отделен набор от данни за валидиране, за да сте сигурни, че се обобщават добре към нови данни. Тествайте моделите върху непознати данни, за да оцените тяхното представяне. Приложете техники за последваща обработка, за да прецизирате изхода на модела и да намалите фалшивите положителни или фалшиви отрицателни резултати. Обмислете използването на методи за комбиниране на прогнози от множество модели за подобрена точност.</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4529855-2FA2-1814-E9DD-F215840CA2AB}"/>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F2A529AA-7144-A990-2114-A52D02D63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025" y="2289969"/>
            <a:ext cx="3784600" cy="3139970"/>
          </a:xfrm>
          <a:prstGeom prst="rect">
            <a:avLst/>
          </a:prstGeom>
        </p:spPr>
      </p:pic>
    </p:spTree>
    <p:extLst>
      <p:ext uri="{BB962C8B-B14F-4D97-AF65-F5344CB8AC3E}">
        <p14:creationId xmlns:p14="http://schemas.microsoft.com/office/powerpoint/2010/main" val="3335336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9181-1B65-1D3A-C9E3-9AC9B6899538}"/>
              </a:ext>
            </a:extLst>
          </p:cNvPr>
          <p:cNvSpPr>
            <a:spLocks noGrp="1"/>
          </p:cNvSpPr>
          <p:nvPr>
            <p:ph type="title"/>
          </p:nvPr>
        </p:nvSpPr>
        <p:spPr/>
        <p:txBody>
          <a:bodyPr>
            <a:noAutofit/>
          </a:bodyPr>
          <a:lstStyle/>
          <a:p>
            <a:r>
              <a:rPr lang="bg-BG" sz="3600" dirty="0"/>
              <a:t>Разработване на специализирани програми, системи </a:t>
            </a:r>
            <a:br>
              <a:rPr lang="en-US" sz="3600" dirty="0"/>
            </a:br>
            <a:r>
              <a:rPr lang="bg-BG" sz="3600" dirty="0"/>
              <a:t>и софтуер за разпознаване на автентично съдържание </a:t>
            </a:r>
            <a:br>
              <a:rPr lang="en-US" sz="3600" dirty="0"/>
            </a:br>
            <a:r>
              <a:rPr lang="bg-BG" sz="3600" dirty="0"/>
              <a:t>и на манипулационни техники</a:t>
            </a:r>
            <a:endParaRPr lang="en-BG" sz="3600" dirty="0"/>
          </a:p>
        </p:txBody>
      </p:sp>
      <p:sp>
        <p:nvSpPr>
          <p:cNvPr id="3" name="Content Placeholder 2">
            <a:extLst>
              <a:ext uri="{FF2B5EF4-FFF2-40B4-BE49-F238E27FC236}">
                <a16:creationId xmlns:a16="http://schemas.microsoft.com/office/drawing/2014/main" id="{1CE98E3F-8A82-8E43-6085-310354830CFE}"/>
              </a:ext>
            </a:extLst>
          </p:cNvPr>
          <p:cNvSpPr>
            <a:spLocks noGrp="1"/>
          </p:cNvSpPr>
          <p:nvPr>
            <p:ph idx="1"/>
          </p:nvPr>
        </p:nvSpPr>
        <p:spPr>
          <a:xfrm>
            <a:off x="333375" y="2114550"/>
            <a:ext cx="11553826" cy="4186238"/>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Постоянно оптимизирайте моделите за обработка, тъй като откриването в реално време е от решаващо значение за някои приложения. Обмислете използването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квантуване</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на модела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model</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quantization</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 хардуерно ускорение, за да постигнете по-бързи резултати. Интегрирайте разработените модели в желаните системи или софтуер. В зависимост от приложението внедряването може да включва вграждане на моделите в мобилни приложения, уеб услуги или специален хардуер.</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Редовно актуализирайте моделите и алгоритмите, за да се адаптирате към новите техники за манипулиране и да поддържате точност при възникване на нови предизвикателства.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Обърнете внимание на етични проблеми, свързани с разпознаването на съдържание и откриването на манипулации, като поверителност на потребителите, защита на данните и потенциална злоупотреба с технологията.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4529855-2FA2-1814-E9DD-F215840CA2AB}"/>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Tree>
    <p:extLst>
      <p:ext uri="{BB962C8B-B14F-4D97-AF65-F5344CB8AC3E}">
        <p14:creationId xmlns:p14="http://schemas.microsoft.com/office/powerpoint/2010/main" val="3212589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9181-1B65-1D3A-C9E3-9AC9B6899538}"/>
              </a:ext>
            </a:extLst>
          </p:cNvPr>
          <p:cNvSpPr>
            <a:spLocks noGrp="1"/>
          </p:cNvSpPr>
          <p:nvPr>
            <p:ph type="title"/>
          </p:nvPr>
        </p:nvSpPr>
        <p:spPr/>
        <p:txBody>
          <a:bodyPr>
            <a:noAutofit/>
          </a:bodyPr>
          <a:lstStyle/>
          <a:p>
            <a:r>
              <a:rPr lang="bg-BG" sz="3600" dirty="0"/>
              <a:t>Разработване на специализирани програми, системи </a:t>
            </a:r>
            <a:br>
              <a:rPr lang="en-US" sz="3600" dirty="0"/>
            </a:br>
            <a:r>
              <a:rPr lang="bg-BG" sz="3600" dirty="0"/>
              <a:t>и софтуер за разпознаване на автентично съдържание </a:t>
            </a:r>
            <a:br>
              <a:rPr lang="en-US" sz="3600" dirty="0"/>
            </a:br>
            <a:r>
              <a:rPr lang="bg-BG" sz="3600" dirty="0"/>
              <a:t>и на манипулационни техники</a:t>
            </a:r>
            <a:endParaRPr lang="en-BG" sz="3600" dirty="0"/>
          </a:p>
        </p:txBody>
      </p:sp>
      <p:sp>
        <p:nvSpPr>
          <p:cNvPr id="3" name="Content Placeholder 2">
            <a:extLst>
              <a:ext uri="{FF2B5EF4-FFF2-40B4-BE49-F238E27FC236}">
                <a16:creationId xmlns:a16="http://schemas.microsoft.com/office/drawing/2014/main" id="{1CE98E3F-8A82-8E43-6085-310354830CFE}"/>
              </a:ext>
            </a:extLst>
          </p:cNvPr>
          <p:cNvSpPr>
            <a:spLocks noGrp="1"/>
          </p:cNvSpPr>
          <p:nvPr>
            <p:ph idx="1"/>
          </p:nvPr>
        </p:nvSpPr>
        <p:spPr>
          <a:xfrm>
            <a:off x="333375" y="1450975"/>
            <a:ext cx="11553826" cy="4849813"/>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Проектирайте удобни за потребителите интерфейси за взаимодействие на потребителите с програмата или системата, като ги направите достъпни както за технически подготвени, така и за стандартни потребители.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Разработването на специализирани програми и системи за разпознаване на автентично съдържание и откриване на потенциални манипулации е непрекъснат процес, който изисква сътрудничество между експерти в различни области и непрекъснато усъвършенстване, за да се изпреварят непрестанно развиващите се техники за манипулиране.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4529855-2FA2-1814-E9DD-F215840CA2AB}"/>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0B4A80A8-1CC1-9C74-0670-34589D78E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650" y="3574098"/>
            <a:ext cx="4673600" cy="2631440"/>
          </a:xfrm>
          <a:prstGeom prst="rect">
            <a:avLst/>
          </a:prstGeom>
        </p:spPr>
      </p:pic>
    </p:spTree>
    <p:extLst>
      <p:ext uri="{BB962C8B-B14F-4D97-AF65-F5344CB8AC3E}">
        <p14:creationId xmlns:p14="http://schemas.microsoft.com/office/powerpoint/2010/main" val="1493642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CB0F-8C7E-1D22-2A18-B3990496528B}"/>
              </a:ext>
            </a:extLst>
          </p:cNvPr>
          <p:cNvSpPr>
            <a:spLocks noGrp="1"/>
          </p:cNvSpPr>
          <p:nvPr>
            <p:ph type="title"/>
          </p:nvPr>
        </p:nvSpPr>
        <p:spPr/>
        <p:txBody>
          <a:bodyPr>
            <a:normAutofit fontScale="90000"/>
          </a:bodyPr>
          <a:lstStyle/>
          <a:p>
            <a:r>
              <a:rPr lang="bg-BG" dirty="0"/>
              <a:t>Разработване на стратегии, подходи, модели и решения за анализ на автентичността на данните</a:t>
            </a:r>
            <a:endParaRPr lang="en-BG" dirty="0"/>
          </a:p>
        </p:txBody>
      </p:sp>
      <p:sp>
        <p:nvSpPr>
          <p:cNvPr id="3" name="Content Placeholder 2">
            <a:extLst>
              <a:ext uri="{FF2B5EF4-FFF2-40B4-BE49-F238E27FC236}">
                <a16:creationId xmlns:a16="http://schemas.microsoft.com/office/drawing/2014/main" id="{6C606F56-DEB6-0669-A5AC-42E7B1C37B1C}"/>
              </a:ext>
            </a:extLst>
          </p:cNvPr>
          <p:cNvSpPr>
            <a:spLocks noGrp="1"/>
          </p:cNvSpPr>
          <p:nvPr>
            <p:ph idx="1"/>
          </p:nvPr>
        </p:nvSpPr>
        <p:spPr>
          <a:xfrm>
            <a:off x="295274" y="1620838"/>
            <a:ext cx="11506201" cy="467995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Разработването на стратегии, подходи, модели и решения за анализ на автентичността на данните изисква всеобхватен и систематичен подход.</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На първо място е важно ясно да се дефинира обхвата на анализа на автентичността на данните и да се определят типовете данни, които да бъдат анализирани (напр. изображения, видеоклипове, текст), както и специфичните атрибути за автентичност, които да бъдат проверени (напр. източник, интегритет, дата).</a:t>
            </a:r>
            <a:endParaRPr lang="en-BG" dirty="0"/>
          </a:p>
        </p:txBody>
      </p:sp>
      <p:sp>
        <p:nvSpPr>
          <p:cNvPr id="4" name="Footer Placeholder 3">
            <a:extLst>
              <a:ext uri="{FF2B5EF4-FFF2-40B4-BE49-F238E27FC236}">
                <a16:creationId xmlns:a16="http://schemas.microsoft.com/office/drawing/2014/main" id="{8D5B75F1-3005-5491-D4D8-CB57CA3ADA5C}"/>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A9A17FFA-42DE-35A7-1135-01C30D5DB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49" y="3404978"/>
            <a:ext cx="4791075" cy="2895810"/>
          </a:xfrm>
          <a:prstGeom prst="rect">
            <a:avLst/>
          </a:prstGeom>
        </p:spPr>
      </p:pic>
    </p:spTree>
    <p:extLst>
      <p:ext uri="{BB962C8B-B14F-4D97-AF65-F5344CB8AC3E}">
        <p14:creationId xmlns:p14="http://schemas.microsoft.com/office/powerpoint/2010/main" val="74629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D238-173D-4E73-9A92-D41BBB22D83D}"/>
              </a:ext>
            </a:extLst>
          </p:cNvPr>
          <p:cNvSpPr>
            <a:spLocks noGrp="1"/>
          </p:cNvSpPr>
          <p:nvPr>
            <p:ph type="title"/>
          </p:nvPr>
        </p:nvSpPr>
        <p:spPr/>
        <p:txBody>
          <a:bodyPr/>
          <a:lstStyle/>
          <a:p>
            <a:r>
              <a:rPr lang="bg-BG" dirty="0"/>
              <a:t>Съдържание</a:t>
            </a:r>
            <a:endParaRPr lang="en-BG" dirty="0"/>
          </a:p>
        </p:txBody>
      </p:sp>
      <p:sp>
        <p:nvSpPr>
          <p:cNvPr id="3" name="Content Placeholder 2">
            <a:extLst>
              <a:ext uri="{FF2B5EF4-FFF2-40B4-BE49-F238E27FC236}">
                <a16:creationId xmlns:a16="http://schemas.microsoft.com/office/drawing/2014/main" id="{CF941CED-3789-BEB0-2C8C-19DC50FFEA3B}"/>
              </a:ext>
            </a:extLst>
          </p:cNvPr>
          <p:cNvSpPr>
            <a:spLocks noGrp="1"/>
          </p:cNvSpPr>
          <p:nvPr>
            <p:ph idx="1"/>
          </p:nvPr>
        </p:nvSpPr>
        <p:spPr>
          <a:xfrm>
            <a:off x="257174" y="1620838"/>
            <a:ext cx="11715751" cy="4679950"/>
          </a:xfrm>
        </p:spPr>
        <p:txBody>
          <a:bodyPr/>
          <a:lstStyle/>
          <a:p>
            <a:pPr marL="460838" indent="-514350">
              <a:buFont typeface="+mj-lt"/>
              <a:buAutoNum type="arabicPeriod"/>
            </a:pPr>
            <a:r>
              <a:rPr lang="bg-BG" sz="2400" dirty="0"/>
              <a:t>Проблеми и възможни решения, свързани с оценяване, анализ на автентичността и проверка за манипулация на дигитално съдържание и информация в Интернет</a:t>
            </a:r>
            <a:endParaRPr lang="en-US" sz="2400" dirty="0"/>
          </a:p>
          <a:p>
            <a:pPr marL="460838" indent="-514350">
              <a:buFont typeface="+mj-lt"/>
              <a:buAutoNum type="arabicPeriod"/>
            </a:pPr>
            <a:r>
              <a:rPr lang="en-GB" sz="2400" dirty="0"/>
              <a:t>Deepfake</a:t>
            </a:r>
          </a:p>
          <a:p>
            <a:pPr marL="460838" indent="-514350">
              <a:buFont typeface="+mj-lt"/>
              <a:buAutoNum type="arabicPeriod"/>
            </a:pPr>
            <a:r>
              <a:rPr lang="bg-BG" sz="2400" dirty="0"/>
              <a:t>Оценяване, класифициране и критично отсяване на достоверна информация в дигитално съдържание</a:t>
            </a:r>
          </a:p>
          <a:p>
            <a:pPr marL="460838" indent="-514350">
              <a:buFont typeface="+mj-lt"/>
              <a:buAutoNum type="arabicPeriod"/>
            </a:pPr>
            <a:r>
              <a:rPr lang="bg-BG" sz="2400" dirty="0"/>
              <a:t>Разработване на специализирани програми, системи и софтуер за разпознаване на автентично съдържание и на манипулационни техники</a:t>
            </a:r>
          </a:p>
          <a:p>
            <a:pPr marL="460838" indent="-514350">
              <a:buFont typeface="+mj-lt"/>
              <a:buAutoNum type="arabicPeriod"/>
            </a:pPr>
            <a:r>
              <a:rPr lang="bg-BG" sz="2400" dirty="0"/>
              <a:t>Разработване на стратегии, подходи, модели и решения за анализ на автентичността на данните</a:t>
            </a:r>
          </a:p>
          <a:p>
            <a:pPr marL="460838" indent="-514350">
              <a:buFont typeface="+mj-lt"/>
              <a:buAutoNum type="arabicPeriod"/>
            </a:pPr>
            <a:endParaRPr lang="en-BG" sz="2400" dirty="0"/>
          </a:p>
        </p:txBody>
      </p:sp>
      <p:sp>
        <p:nvSpPr>
          <p:cNvPr id="4" name="Footer Placeholder 3">
            <a:extLst>
              <a:ext uri="{FF2B5EF4-FFF2-40B4-BE49-F238E27FC236}">
                <a16:creationId xmlns:a16="http://schemas.microsoft.com/office/drawing/2014/main" id="{A267AADE-3835-C89C-B333-67F0F4B4CB7A}"/>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spTree>
    <p:extLst>
      <p:ext uri="{BB962C8B-B14F-4D97-AF65-F5344CB8AC3E}">
        <p14:creationId xmlns:p14="http://schemas.microsoft.com/office/powerpoint/2010/main" val="2812235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CB0F-8C7E-1D22-2A18-B3990496528B}"/>
              </a:ext>
            </a:extLst>
          </p:cNvPr>
          <p:cNvSpPr>
            <a:spLocks noGrp="1"/>
          </p:cNvSpPr>
          <p:nvPr>
            <p:ph type="title"/>
          </p:nvPr>
        </p:nvSpPr>
        <p:spPr/>
        <p:txBody>
          <a:bodyPr>
            <a:normAutofit fontScale="90000"/>
          </a:bodyPr>
          <a:lstStyle/>
          <a:p>
            <a:r>
              <a:rPr lang="bg-BG" dirty="0"/>
              <a:t>Разработване на стратегии, подходи, модели и решения за анализ на автентичността на данните</a:t>
            </a:r>
            <a:endParaRPr lang="en-BG" dirty="0"/>
          </a:p>
        </p:txBody>
      </p:sp>
      <p:sp>
        <p:nvSpPr>
          <p:cNvPr id="3" name="Content Placeholder 2">
            <a:extLst>
              <a:ext uri="{FF2B5EF4-FFF2-40B4-BE49-F238E27FC236}">
                <a16:creationId xmlns:a16="http://schemas.microsoft.com/office/drawing/2014/main" id="{6C606F56-DEB6-0669-A5AC-42E7B1C37B1C}"/>
              </a:ext>
            </a:extLst>
          </p:cNvPr>
          <p:cNvSpPr>
            <a:spLocks noGrp="1"/>
          </p:cNvSpPr>
          <p:nvPr>
            <p:ph idx="1"/>
          </p:nvPr>
        </p:nvSpPr>
        <p:spPr>
          <a:xfrm>
            <a:off x="4552950" y="2395536"/>
            <a:ext cx="7248525" cy="3905251"/>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Следва събирането на разнообразен и представителен набор от автентични и потенциално манипулирани данни, които да бъдат добре описани. Идентифицирайте съответните функции или атрибути, които могат да се използват за разграничаване между автентични и манипулирани данни. Това може да включва извличане на статистически, структурни или семантични характеристики от данните.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D5B75F1-3005-5491-D4D8-CB57CA3ADA5C}"/>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FD2457EA-6C04-CFD6-FF03-4E341FD32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1857375"/>
            <a:ext cx="3905250" cy="3905250"/>
          </a:xfrm>
          <a:prstGeom prst="rect">
            <a:avLst/>
          </a:prstGeom>
        </p:spPr>
      </p:pic>
    </p:spTree>
    <p:extLst>
      <p:ext uri="{BB962C8B-B14F-4D97-AF65-F5344CB8AC3E}">
        <p14:creationId xmlns:p14="http://schemas.microsoft.com/office/powerpoint/2010/main" val="376907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CB0F-8C7E-1D22-2A18-B3990496528B}"/>
              </a:ext>
            </a:extLst>
          </p:cNvPr>
          <p:cNvSpPr>
            <a:spLocks noGrp="1"/>
          </p:cNvSpPr>
          <p:nvPr>
            <p:ph type="title"/>
          </p:nvPr>
        </p:nvSpPr>
        <p:spPr/>
        <p:txBody>
          <a:bodyPr>
            <a:normAutofit fontScale="90000"/>
          </a:bodyPr>
          <a:lstStyle/>
          <a:p>
            <a:r>
              <a:rPr lang="bg-BG" dirty="0"/>
              <a:t>Разработване на стратегии, подходи, модели и решения за анализ на автентичността на данните</a:t>
            </a:r>
            <a:endParaRPr lang="en-BG" dirty="0"/>
          </a:p>
        </p:txBody>
      </p:sp>
      <p:sp>
        <p:nvSpPr>
          <p:cNvPr id="3" name="Content Placeholder 2">
            <a:extLst>
              <a:ext uri="{FF2B5EF4-FFF2-40B4-BE49-F238E27FC236}">
                <a16:creationId xmlns:a16="http://schemas.microsoft.com/office/drawing/2014/main" id="{6C606F56-DEB6-0669-A5AC-42E7B1C37B1C}"/>
              </a:ext>
            </a:extLst>
          </p:cNvPr>
          <p:cNvSpPr>
            <a:spLocks noGrp="1"/>
          </p:cNvSpPr>
          <p:nvPr>
            <p:ph idx="1"/>
          </p:nvPr>
        </p:nvSpPr>
        <p:spPr>
          <a:xfrm>
            <a:off x="523875" y="1824036"/>
            <a:ext cx="7248525" cy="3905251"/>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Изберете подходящо машинно обучение или статистически модели за анализ на автентичността на данните. Изборът на модели ще зависи от типовете данни и специфичните цели на анализа. Обучете избраните модели с помощта на описания набор от данни. Използвайте техники като кръстосано валидиране, за да оцените ефективността на моделите и да се уверите, че те се съотнасят добре към нови данни. Включете човешка преценка и обратна връзка в процеса на оценка. Голяма полза може да има сътрудничеството с експерти от различни области, като компютърно зрение, обработка на сигнали, криптография и киберсигурност, с цел разработване на холистични решения.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D5B75F1-3005-5491-D4D8-CB57CA3ADA5C}"/>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6C94BB86-B0D9-5BF2-10A2-B01B48C1E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0524" y="2230437"/>
            <a:ext cx="3918059" cy="2397125"/>
          </a:xfrm>
          <a:prstGeom prst="rect">
            <a:avLst/>
          </a:prstGeom>
        </p:spPr>
      </p:pic>
    </p:spTree>
    <p:extLst>
      <p:ext uri="{BB962C8B-B14F-4D97-AF65-F5344CB8AC3E}">
        <p14:creationId xmlns:p14="http://schemas.microsoft.com/office/powerpoint/2010/main" val="3671690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CB0F-8C7E-1D22-2A18-B3990496528B}"/>
              </a:ext>
            </a:extLst>
          </p:cNvPr>
          <p:cNvSpPr>
            <a:spLocks noGrp="1"/>
          </p:cNvSpPr>
          <p:nvPr>
            <p:ph type="title"/>
          </p:nvPr>
        </p:nvSpPr>
        <p:spPr/>
        <p:txBody>
          <a:bodyPr>
            <a:normAutofit fontScale="90000"/>
          </a:bodyPr>
          <a:lstStyle/>
          <a:p>
            <a:r>
              <a:rPr lang="bg-BG" dirty="0"/>
              <a:t>Разработване на стратегии, подходи, модели и решения за анализ на автентичността на данните</a:t>
            </a:r>
            <a:endParaRPr lang="en-BG" dirty="0"/>
          </a:p>
        </p:txBody>
      </p:sp>
      <p:sp>
        <p:nvSpPr>
          <p:cNvPr id="3" name="Content Placeholder 2">
            <a:extLst>
              <a:ext uri="{FF2B5EF4-FFF2-40B4-BE49-F238E27FC236}">
                <a16:creationId xmlns:a16="http://schemas.microsoft.com/office/drawing/2014/main" id="{6C606F56-DEB6-0669-A5AC-42E7B1C37B1C}"/>
              </a:ext>
            </a:extLst>
          </p:cNvPr>
          <p:cNvSpPr>
            <a:spLocks noGrp="1"/>
          </p:cNvSpPr>
          <p:nvPr>
            <p:ph idx="1"/>
          </p:nvPr>
        </p:nvSpPr>
        <p:spPr>
          <a:xfrm>
            <a:off x="347662" y="1538286"/>
            <a:ext cx="11496675" cy="4329114"/>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Разбира се, обърнете внимание на етичните съображения, свързани с поверителността на данните, съгласието и потенциалните пристрастия, които могат да възникнат от анализа на автентичността. Дефинирайте подходящи показатели и метрики за ефективност, за да оцените точността и прецизността на моделите за анализ на автентичността. Бъдете в течение с най-новите изследвания и разработки в анализа на автентичността на данните, за да подобрявате непрекъснато моделите и решенията.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Разработването на стратегии, подходи, модели и решения за анализ на автентичността на данните е итеративен процес, който изисква сътрудничество, непрекъснато обучение и ангажираност за справяне с предизвикателствата, породени от манипулирането на данни и поддържането на целостта на цифровата информация.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D5B75F1-3005-5491-D4D8-CB57CA3ADA5C}"/>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C8B5960E-BF8F-FBF7-E438-B717A5C38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0" y="4254765"/>
            <a:ext cx="3498849" cy="1968340"/>
          </a:xfrm>
          <a:prstGeom prst="rect">
            <a:avLst/>
          </a:prstGeom>
        </p:spPr>
      </p:pic>
    </p:spTree>
    <p:extLst>
      <p:ext uri="{BB962C8B-B14F-4D97-AF65-F5344CB8AC3E}">
        <p14:creationId xmlns:p14="http://schemas.microsoft.com/office/powerpoint/2010/main" val="1597340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bg-BG" dirty="0"/>
              <a:t>Благодаря</a:t>
            </a:r>
            <a:endParaRPr lang="en-GB" dirty="0"/>
          </a:p>
        </p:txBody>
      </p:sp>
      <p:sp>
        <p:nvSpPr>
          <p:cNvPr id="7" name="Text Placeholder 6"/>
          <p:cNvSpPr>
            <a:spLocks noGrp="1"/>
          </p:cNvSpPr>
          <p:nvPr>
            <p:ph type="body" idx="1"/>
          </p:nvPr>
        </p:nvSpPr>
        <p:spPr/>
        <p:txBody>
          <a:bodyPr/>
          <a:lstStyle/>
          <a:p>
            <a:pPr algn="ctr"/>
            <a:r>
              <a:rPr lang="bg-BG" dirty="0"/>
              <a:t>За вашето внимание!</a:t>
            </a:r>
            <a:endParaRPr lang="en-GB" dirty="0"/>
          </a:p>
        </p:txBody>
      </p:sp>
      <p:sp>
        <p:nvSpPr>
          <p:cNvPr id="5" name="Footer Placeholder 4"/>
          <p:cNvSpPr>
            <a:spLocks noGrp="1"/>
          </p:cNvSpPr>
          <p:nvPr>
            <p:ph type="ftr" sz="quarter" idx="10"/>
          </p:nvPr>
        </p:nvSpPr>
        <p:spPr/>
        <p:txBody>
          <a:bodyPr/>
          <a:lstStyle/>
          <a:p>
            <a:pPr>
              <a:defRPr/>
            </a:pPr>
            <a:r>
              <a:rPr lang="ru-RU"/>
              <a:t> Европейска Рамка на дигиталните компетентности</a:t>
            </a:r>
            <a:br>
              <a:rPr lang="en-GB"/>
            </a:br>
            <a:r>
              <a:rPr lang="ru-RU"/>
              <a:t>с петте области на дигитална компетентност и 21 дигитални умения/ компетентности (DigComp 2.1)</a:t>
            </a:r>
          </a:p>
        </p:txBody>
      </p:sp>
    </p:spTree>
    <p:extLst>
      <p:ext uri="{BB962C8B-B14F-4D97-AF65-F5344CB8AC3E}">
        <p14:creationId xmlns:p14="http://schemas.microsoft.com/office/powerpoint/2010/main" val="1013762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B7B1-7841-25E1-9104-084A3B733CA2}"/>
              </a:ext>
            </a:extLst>
          </p:cNvPr>
          <p:cNvSpPr>
            <a:spLocks noGrp="1"/>
          </p:cNvSpPr>
          <p:nvPr>
            <p:ph type="title"/>
          </p:nvPr>
        </p:nvSpPr>
        <p:spPr/>
        <p:txBody>
          <a:bodyPr>
            <a:noAutofit/>
          </a:bodyPr>
          <a:lstStyle/>
          <a:p>
            <a:r>
              <a:rPr lang="bg-BG" sz="3600" dirty="0"/>
              <a:t>Проблеми и възможни решения, свързани с оценяване, анализ на автентичността и проверка за манипулация </a:t>
            </a:r>
            <a:br>
              <a:rPr lang="en-US" sz="3600" dirty="0"/>
            </a:br>
            <a:r>
              <a:rPr lang="bg-BG" sz="3600" dirty="0"/>
              <a:t>на дигитално съдържание и информация в Интернет</a:t>
            </a:r>
            <a:endParaRPr lang="en-BG" sz="3600" dirty="0"/>
          </a:p>
        </p:txBody>
      </p:sp>
      <p:sp>
        <p:nvSpPr>
          <p:cNvPr id="3" name="Content Placeholder 2">
            <a:extLst>
              <a:ext uri="{FF2B5EF4-FFF2-40B4-BE49-F238E27FC236}">
                <a16:creationId xmlns:a16="http://schemas.microsoft.com/office/drawing/2014/main" id="{1520A429-2F8E-2877-F976-7A37120B20FD}"/>
              </a:ext>
            </a:extLst>
          </p:cNvPr>
          <p:cNvSpPr>
            <a:spLocks noGrp="1"/>
          </p:cNvSpPr>
          <p:nvPr>
            <p:ph idx="1"/>
          </p:nvPr>
        </p:nvSpPr>
        <p:spPr>
          <a:xfrm>
            <a:off x="133350" y="1620838"/>
            <a:ext cx="11858625" cy="467995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Проблемите в съвремието, свързани с автентичността на информацията и манипулациите на дигиталното съдържание, са крайно актуални и важни за обществото. </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Възходът на </a:t>
            </a:r>
            <a:r>
              <a:rPr lang="bg-BG" sz="1800" b="1"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b="1" dirty="0">
                <a:effectLst/>
                <a:latin typeface="Cambria" panose="02040503050406030204" pitchFamily="18" charset="0"/>
                <a:ea typeface="Times New Roman" panose="02020603050405020304" pitchFamily="18" charset="0"/>
                <a:cs typeface="Times New Roman" panose="02020603050405020304" pitchFamily="18" charset="0"/>
              </a:rPr>
              <a:t> и дигиталната манипулация</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прави предизвикателство да се оцени автентичността на съдържанието в интернет все по-голямо, което, разбира се, води до разпространение на дезинформация и фалшиви новини. Днес става все по-трудно да се определи достоверността на онлайн източниците, тъй като дори привидно официалното съдържание, свързано с уважавани медии, може да бъде манипулирано или подправено.</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8315F2E-FA43-E588-563D-A8B08818D5C1}"/>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8" name="Picture 7">
            <a:extLst>
              <a:ext uri="{FF2B5EF4-FFF2-40B4-BE49-F238E27FC236}">
                <a16:creationId xmlns:a16="http://schemas.microsoft.com/office/drawing/2014/main" id="{E90941DC-6C4F-F4C7-6D23-8984CDD5C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50" y="3756072"/>
            <a:ext cx="4862512" cy="2544715"/>
          </a:xfrm>
          <a:prstGeom prst="rect">
            <a:avLst/>
          </a:prstGeom>
        </p:spPr>
      </p:pic>
    </p:spTree>
    <p:extLst>
      <p:ext uri="{BB962C8B-B14F-4D97-AF65-F5344CB8AC3E}">
        <p14:creationId xmlns:p14="http://schemas.microsoft.com/office/powerpoint/2010/main" val="399211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B7B1-7841-25E1-9104-084A3B733CA2}"/>
              </a:ext>
            </a:extLst>
          </p:cNvPr>
          <p:cNvSpPr>
            <a:spLocks noGrp="1"/>
          </p:cNvSpPr>
          <p:nvPr>
            <p:ph type="title"/>
          </p:nvPr>
        </p:nvSpPr>
        <p:spPr/>
        <p:txBody>
          <a:bodyPr>
            <a:noAutofit/>
          </a:bodyPr>
          <a:lstStyle/>
          <a:p>
            <a:r>
              <a:rPr lang="bg-BG" sz="3600" dirty="0"/>
              <a:t>Проблеми и възможни решения, свързани с оценяване, анализ на автентичността и проверка за манипулация </a:t>
            </a:r>
            <a:br>
              <a:rPr lang="en-US" sz="3600" dirty="0"/>
            </a:br>
            <a:r>
              <a:rPr lang="bg-BG" sz="3600" dirty="0"/>
              <a:t>на дигитално съдържание и информация в Интернет</a:t>
            </a:r>
            <a:endParaRPr lang="en-BG" sz="3600" dirty="0"/>
          </a:p>
        </p:txBody>
      </p:sp>
      <p:sp>
        <p:nvSpPr>
          <p:cNvPr id="3" name="Content Placeholder 2">
            <a:extLst>
              <a:ext uri="{FF2B5EF4-FFF2-40B4-BE49-F238E27FC236}">
                <a16:creationId xmlns:a16="http://schemas.microsoft.com/office/drawing/2014/main" id="{1520A429-2F8E-2877-F976-7A37120B20FD}"/>
              </a:ext>
            </a:extLst>
          </p:cNvPr>
          <p:cNvSpPr>
            <a:spLocks noGrp="1"/>
          </p:cNvSpPr>
          <p:nvPr>
            <p:ph idx="1"/>
          </p:nvPr>
        </p:nvSpPr>
        <p:spPr>
          <a:xfrm>
            <a:off x="133350" y="1620838"/>
            <a:ext cx="11858625" cy="467995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От друга страна повечето потребителите често са по-склонни да вярват на информация (и да я споделят охотно), която е в съответствие с техните вярвания и мироглед, което на практика улеснява манипулираното съдържание да набере сила.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Също така много интернет потребители нямат технически познания, за да идентифицират или проверят манипулирано цифрово съдържание, което ги прави по-податливи на измама. Невярната или манипулирана информация може да се разпространи бързо в социалните медии и други онлайн платформи и това прави предизвикателство да се ограничи въздействието ѝ много трудоемко, особено след като тя добие масов характер.</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8315F2E-FA43-E588-563D-A8B08818D5C1}"/>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5" name="Picture 4">
            <a:extLst>
              <a:ext uri="{FF2B5EF4-FFF2-40B4-BE49-F238E27FC236}">
                <a16:creationId xmlns:a16="http://schemas.microsoft.com/office/drawing/2014/main" id="{C24E7FD9-36E2-C261-560F-37DECAEC5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1975" y="4037113"/>
            <a:ext cx="4024312" cy="2263675"/>
          </a:xfrm>
          <a:prstGeom prst="rect">
            <a:avLst/>
          </a:prstGeom>
        </p:spPr>
      </p:pic>
    </p:spTree>
    <p:extLst>
      <p:ext uri="{BB962C8B-B14F-4D97-AF65-F5344CB8AC3E}">
        <p14:creationId xmlns:p14="http://schemas.microsoft.com/office/powerpoint/2010/main" val="4189214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B7B1-7841-25E1-9104-084A3B733CA2}"/>
              </a:ext>
            </a:extLst>
          </p:cNvPr>
          <p:cNvSpPr>
            <a:spLocks noGrp="1"/>
          </p:cNvSpPr>
          <p:nvPr>
            <p:ph type="title"/>
          </p:nvPr>
        </p:nvSpPr>
        <p:spPr/>
        <p:txBody>
          <a:bodyPr>
            <a:noAutofit/>
          </a:bodyPr>
          <a:lstStyle/>
          <a:p>
            <a:r>
              <a:rPr lang="bg-BG" sz="3600" dirty="0"/>
              <a:t>Проблеми и възможни решения, свързани с оценяване, анализ на автентичността и проверка за манипулация </a:t>
            </a:r>
            <a:br>
              <a:rPr lang="en-US" sz="3600" dirty="0"/>
            </a:br>
            <a:r>
              <a:rPr lang="bg-BG" sz="3600" dirty="0"/>
              <a:t>на дигитално съдържание и информация в Интернет</a:t>
            </a:r>
            <a:endParaRPr lang="en-BG" sz="3600" dirty="0"/>
          </a:p>
        </p:txBody>
      </p:sp>
      <p:sp>
        <p:nvSpPr>
          <p:cNvPr id="3" name="Content Placeholder 2">
            <a:extLst>
              <a:ext uri="{FF2B5EF4-FFF2-40B4-BE49-F238E27FC236}">
                <a16:creationId xmlns:a16="http://schemas.microsoft.com/office/drawing/2014/main" id="{1520A429-2F8E-2877-F976-7A37120B20FD}"/>
              </a:ext>
            </a:extLst>
          </p:cNvPr>
          <p:cNvSpPr>
            <a:spLocks noGrp="1"/>
          </p:cNvSpPr>
          <p:nvPr>
            <p:ph idx="1"/>
          </p:nvPr>
        </p:nvSpPr>
        <p:spPr>
          <a:xfrm>
            <a:off x="133350" y="1620838"/>
            <a:ext cx="11858625" cy="467995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Възможните решения са свързани най-вече с насърчаване на </a:t>
            </a:r>
            <a:r>
              <a:rPr lang="bg-BG" sz="1800" b="1" dirty="0">
                <a:effectLst/>
                <a:latin typeface="Cambria" panose="02040503050406030204" pitchFamily="18" charset="0"/>
                <a:ea typeface="Times New Roman" panose="02020603050405020304" pitchFamily="18" charset="0"/>
                <a:cs typeface="Times New Roman" panose="02020603050405020304" pitchFamily="18" charset="0"/>
              </a:rPr>
              <a:t>дигиталната грамотност и обучение</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на потребителите за съществуването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техники за цифрово манипулиране и важността на критичното мислене при оценка на онлайн съдържание.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Разработване и внедряване на усъвършенствани инструменти, базирани на изкуствен интелект за автоматизирана проверка на факти и анализ на автентичността на цифровото съдържание, също е от ключово значение, защото това би позволило на потребителите да проверяват точността на информацията.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8315F2E-FA43-E588-563D-A8B08818D5C1}"/>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5" name="Picture 4">
            <a:extLst>
              <a:ext uri="{FF2B5EF4-FFF2-40B4-BE49-F238E27FC236}">
                <a16:creationId xmlns:a16="http://schemas.microsoft.com/office/drawing/2014/main" id="{C24E7FD9-36E2-C261-560F-37DECAEC50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37631" y="3695700"/>
            <a:ext cx="4958656" cy="2479328"/>
          </a:xfrm>
          <a:prstGeom prst="rect">
            <a:avLst/>
          </a:prstGeom>
        </p:spPr>
      </p:pic>
    </p:spTree>
    <p:extLst>
      <p:ext uri="{BB962C8B-B14F-4D97-AF65-F5344CB8AC3E}">
        <p14:creationId xmlns:p14="http://schemas.microsoft.com/office/powerpoint/2010/main" val="3471929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B7B1-7841-25E1-9104-084A3B733CA2}"/>
              </a:ext>
            </a:extLst>
          </p:cNvPr>
          <p:cNvSpPr>
            <a:spLocks noGrp="1"/>
          </p:cNvSpPr>
          <p:nvPr>
            <p:ph type="title"/>
          </p:nvPr>
        </p:nvSpPr>
        <p:spPr/>
        <p:txBody>
          <a:bodyPr>
            <a:noAutofit/>
          </a:bodyPr>
          <a:lstStyle/>
          <a:p>
            <a:r>
              <a:rPr lang="bg-BG" sz="3600" dirty="0"/>
              <a:t>Проблеми и възможни решения, свързани с оценяване, анализ на автентичността и проверка за манипулация </a:t>
            </a:r>
            <a:br>
              <a:rPr lang="en-US" sz="3600" dirty="0"/>
            </a:br>
            <a:r>
              <a:rPr lang="bg-BG" sz="3600" dirty="0"/>
              <a:t>на дигитално съдържание и информация в Интернет</a:t>
            </a:r>
            <a:endParaRPr lang="en-BG" sz="3600" dirty="0"/>
          </a:p>
        </p:txBody>
      </p:sp>
      <p:sp>
        <p:nvSpPr>
          <p:cNvPr id="3" name="Content Placeholder 2">
            <a:extLst>
              <a:ext uri="{FF2B5EF4-FFF2-40B4-BE49-F238E27FC236}">
                <a16:creationId xmlns:a16="http://schemas.microsoft.com/office/drawing/2014/main" id="{1520A429-2F8E-2877-F976-7A37120B20FD}"/>
              </a:ext>
            </a:extLst>
          </p:cNvPr>
          <p:cNvSpPr>
            <a:spLocks noGrp="1"/>
          </p:cNvSpPr>
          <p:nvPr>
            <p:ph idx="1"/>
          </p:nvPr>
        </p:nvSpPr>
        <p:spPr>
          <a:xfrm>
            <a:off x="133350" y="1620838"/>
            <a:ext cx="11858625" cy="467995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Със сигурност добра политика би било да се насърчават всячески създателите на съдържание да предоставят прозрачна информация за своите източници и методологии, което би дало възможност на потребителите да оценят автентичността и достоверността на съдържанието.</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Използването на  </a:t>
            </a:r>
            <a:r>
              <a:rPr lang="bg-BG" sz="1800" b="1" dirty="0">
                <a:effectLst/>
                <a:latin typeface="Cambria" panose="02040503050406030204" pitchFamily="18" charset="0"/>
                <a:ea typeface="Times New Roman" panose="02020603050405020304" pitchFamily="18" charset="0"/>
                <a:cs typeface="Times New Roman" panose="02020603050405020304" pitchFamily="18" charset="0"/>
              </a:rPr>
              <a:t>водни знаци и цифрови подписи</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върху надеждно съдържание, за да се гарантира неговата автентичност и да се предотврати неоторизирана манипулация, също е добър подход в много случаи.</a:t>
            </a:r>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1800" dirty="0">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Воден знак може лесно да се добави и върху текстове, като Microsoft предоставят добри обучителни материали за целта</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BG" sz="1800" dirty="0">
                <a:latin typeface="Cambria" panose="02040503050406030204" pitchFamily="18" charset="0"/>
                <a:ea typeface="Times New Roman" panose="02020603050405020304" pitchFamily="18" charset="0"/>
                <a:cs typeface="Times New Roman" panose="02020603050405020304" pitchFamily="18" charset="0"/>
              </a:rPr>
              <a:t> </a:t>
            </a:r>
            <a:r>
              <a:rPr lang="en-GB" sz="1800" u="sng" dirty="0">
                <a:solidFill>
                  <a:srgbClr val="0563C1"/>
                </a:solidFill>
                <a:effectLst/>
                <a:latin typeface="Cambria" panose="02040503050406030204" pitchFamily="18" charset="0"/>
                <a:ea typeface="Times New Roman" panose="02020603050405020304" pitchFamily="18" charset="0"/>
                <a:cs typeface="Times New Roman" panose="02020603050405020304" pitchFamily="18" charset="0"/>
                <a:hlinkClick r:id="rId2"/>
              </a:rPr>
              <a:t>https://support.microsoft.com/en-us/office/insert-a-watermark-f90f26a5-2101-4a75-bbfe-f27ef05002de</a:t>
            </a:r>
            <a:r>
              <a:rPr lang="en-GB" sz="18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8315F2E-FA43-E588-563D-A8B08818D5C1}"/>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3CE062DA-4BB7-3F1A-5A46-F270F042C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224" y="3429001"/>
            <a:ext cx="2410883" cy="1808162"/>
          </a:xfrm>
          <a:prstGeom prst="rect">
            <a:avLst/>
          </a:prstGeom>
        </p:spPr>
      </p:pic>
    </p:spTree>
    <p:extLst>
      <p:ext uri="{BB962C8B-B14F-4D97-AF65-F5344CB8AC3E}">
        <p14:creationId xmlns:p14="http://schemas.microsoft.com/office/powerpoint/2010/main" val="756083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B7B1-7841-25E1-9104-084A3B733CA2}"/>
              </a:ext>
            </a:extLst>
          </p:cNvPr>
          <p:cNvSpPr>
            <a:spLocks noGrp="1"/>
          </p:cNvSpPr>
          <p:nvPr>
            <p:ph type="title"/>
          </p:nvPr>
        </p:nvSpPr>
        <p:spPr/>
        <p:txBody>
          <a:bodyPr>
            <a:noAutofit/>
          </a:bodyPr>
          <a:lstStyle/>
          <a:p>
            <a:r>
              <a:rPr lang="bg-BG" sz="3600" dirty="0"/>
              <a:t>Проблеми и възможни решения, свързани с оценяване, анализ на автентичността и проверка за манипулация </a:t>
            </a:r>
            <a:br>
              <a:rPr lang="en-US" sz="3600" dirty="0"/>
            </a:br>
            <a:r>
              <a:rPr lang="bg-BG" sz="3600" dirty="0"/>
              <a:t>на дигитално съдържание и информация в Интернет</a:t>
            </a:r>
            <a:endParaRPr lang="en-BG" sz="3600" dirty="0"/>
          </a:p>
        </p:txBody>
      </p:sp>
      <p:sp>
        <p:nvSpPr>
          <p:cNvPr id="3" name="Content Placeholder 2">
            <a:extLst>
              <a:ext uri="{FF2B5EF4-FFF2-40B4-BE49-F238E27FC236}">
                <a16:creationId xmlns:a16="http://schemas.microsoft.com/office/drawing/2014/main" id="{1520A429-2F8E-2877-F976-7A37120B20FD}"/>
              </a:ext>
            </a:extLst>
          </p:cNvPr>
          <p:cNvSpPr>
            <a:spLocks noGrp="1"/>
          </p:cNvSpPr>
          <p:nvPr>
            <p:ph idx="1"/>
          </p:nvPr>
        </p:nvSpPr>
        <p:spPr>
          <a:xfrm>
            <a:off x="133351" y="1620838"/>
            <a:ext cx="7886700" cy="4679950"/>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Генерално е важно сътрудничество с технологични компании, създатели на съдържание, изследователи и правителства за установяване на стандарти и насоки за идентифициране и обработка на манипулирано съдържание.</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От гледна точка на платформите, предоставящи съдържание, добра стратегия би било да се предоставя удобна за потребителя система за докладване на сайтове и приложения за мобилни устройства и така да се дава възможност на потребителите да маркират потенциално манипулирано или невярно съдържание за преглед от модератори. Все повече компании инвестират в разработването на усъвършенствани алгоритми, способни да идентифицират потенциални случаи на </a:t>
            </a:r>
            <a:r>
              <a:rPr lang="bg-BG" sz="1800" dirty="0" err="1">
                <a:effectLst/>
                <a:latin typeface="Cambria" panose="02040503050406030204" pitchFamily="18" charset="0"/>
                <a:ea typeface="Times New Roman" panose="02020603050405020304" pitchFamily="18" charset="0"/>
                <a:cs typeface="Times New Roman" panose="02020603050405020304" pitchFamily="18" charset="0"/>
              </a:rPr>
              <a:t>deepfake</a:t>
            </a: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 и манипулирано съдържание, което позволява по-бързо идентифициране и премахване на подобно съдържание от техните платформи.</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8315F2E-FA43-E588-563D-A8B08818D5C1}"/>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6" name="Picture 5">
            <a:extLst>
              <a:ext uri="{FF2B5EF4-FFF2-40B4-BE49-F238E27FC236}">
                <a16:creationId xmlns:a16="http://schemas.microsoft.com/office/drawing/2014/main" id="{A4D5A046-A1EB-14AE-6A7B-9C878E6B8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174" y="1904999"/>
            <a:ext cx="3695701" cy="3695701"/>
          </a:xfrm>
          <a:prstGeom prst="rect">
            <a:avLst/>
          </a:prstGeom>
        </p:spPr>
      </p:pic>
    </p:spTree>
    <p:extLst>
      <p:ext uri="{BB962C8B-B14F-4D97-AF65-F5344CB8AC3E}">
        <p14:creationId xmlns:p14="http://schemas.microsoft.com/office/powerpoint/2010/main" val="4924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B7B1-7841-25E1-9104-084A3B733CA2}"/>
              </a:ext>
            </a:extLst>
          </p:cNvPr>
          <p:cNvSpPr>
            <a:spLocks noGrp="1"/>
          </p:cNvSpPr>
          <p:nvPr>
            <p:ph type="title"/>
          </p:nvPr>
        </p:nvSpPr>
        <p:spPr/>
        <p:txBody>
          <a:bodyPr>
            <a:noAutofit/>
          </a:bodyPr>
          <a:lstStyle/>
          <a:p>
            <a:r>
              <a:rPr lang="bg-BG" sz="3600" dirty="0"/>
              <a:t>Проблеми и възможни решения, свързани с оценяване, анализ на автентичността и проверка за манипулация </a:t>
            </a:r>
            <a:br>
              <a:rPr lang="en-US" sz="3600" dirty="0"/>
            </a:br>
            <a:r>
              <a:rPr lang="bg-BG" sz="3600" dirty="0"/>
              <a:t>на дигитално съдържание и информация в Интернет</a:t>
            </a:r>
            <a:endParaRPr lang="en-BG" sz="3600" dirty="0"/>
          </a:p>
        </p:txBody>
      </p:sp>
      <p:sp>
        <p:nvSpPr>
          <p:cNvPr id="3" name="Content Placeholder 2">
            <a:extLst>
              <a:ext uri="{FF2B5EF4-FFF2-40B4-BE49-F238E27FC236}">
                <a16:creationId xmlns:a16="http://schemas.microsoft.com/office/drawing/2014/main" id="{1520A429-2F8E-2877-F976-7A37120B20FD}"/>
              </a:ext>
            </a:extLst>
          </p:cNvPr>
          <p:cNvSpPr>
            <a:spLocks noGrp="1"/>
          </p:cNvSpPr>
          <p:nvPr>
            <p:ph idx="1"/>
          </p:nvPr>
        </p:nvSpPr>
        <p:spPr>
          <a:xfrm>
            <a:off x="371476" y="2463800"/>
            <a:ext cx="7886700" cy="3995738"/>
          </a:xfrm>
        </p:spPr>
        <p:txBody>
          <a:bodyPr/>
          <a:lstStyle/>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Като цяло добър работещ подход е да насърчаваме потребителите да проверяват достоверността на съдържанието, преди да го споделят с други, намалявайки неволното разпространение на невярна информация.</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bg-BG" sz="1800" dirty="0">
                <a:effectLst/>
                <a:latin typeface="Cambria" panose="02040503050406030204" pitchFamily="18" charset="0"/>
                <a:ea typeface="Times New Roman" panose="02020603050405020304" pitchFamily="18" charset="0"/>
                <a:cs typeface="Times New Roman" panose="02020603050405020304" pitchFamily="18" charset="0"/>
              </a:rPr>
              <a:t>Борбата с предизвикателствата на оценката на автентичността на цифровото съдържание и откриването на манипулация в интернет изисква многостранен подход, включващ технология, образование, сътрудничество и отговорно онлайн поведение. Чрез прилагането на тези решения можем да работим за по-надеждна цифрова среда.</a:t>
            </a:r>
            <a:endParaRPr lang="en-BG" sz="18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8315F2E-FA43-E588-563D-A8B08818D5C1}"/>
              </a:ext>
            </a:extLst>
          </p:cNvPr>
          <p:cNvSpPr>
            <a:spLocks noGrp="1"/>
          </p:cNvSpPr>
          <p:nvPr>
            <p:ph type="ftr" sz="quarter" idx="10"/>
          </p:nvPr>
        </p:nvSpPr>
        <p:spPr/>
        <p:txBody>
          <a:bodyPr/>
          <a:lstStyle/>
          <a:p>
            <a:pPr>
              <a:defRPr/>
            </a:pPr>
            <a:r>
              <a:rPr lang="ru-RU"/>
              <a:t> Европейска Рамка на дигиталните компетентности с петте области на дигитална компетентност и 21 дигитални умения/ компетентности (DigComp 2.1)</a:t>
            </a:r>
          </a:p>
        </p:txBody>
      </p:sp>
      <p:pic>
        <p:nvPicPr>
          <p:cNvPr id="7" name="Picture 6">
            <a:extLst>
              <a:ext uri="{FF2B5EF4-FFF2-40B4-BE49-F238E27FC236}">
                <a16:creationId xmlns:a16="http://schemas.microsoft.com/office/drawing/2014/main" id="{A7847CD3-A510-57A3-6EDA-09079E58B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5825" y="2526506"/>
            <a:ext cx="2857500" cy="2857500"/>
          </a:xfrm>
          <a:prstGeom prst="rect">
            <a:avLst/>
          </a:prstGeom>
        </p:spPr>
      </p:pic>
    </p:spTree>
    <p:extLst>
      <p:ext uri="{BB962C8B-B14F-4D97-AF65-F5344CB8AC3E}">
        <p14:creationId xmlns:p14="http://schemas.microsoft.com/office/powerpoint/2010/main" val="3593447644"/>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1464</TotalTime>
  <Words>4133</Words>
  <Application>Microsoft Macintosh PowerPoint</Application>
  <PresentationFormat>Widescreen</PresentationFormat>
  <Paragraphs>154</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Cambria</vt:lpstr>
      <vt:lpstr>Symbol</vt:lpstr>
      <vt:lpstr>Retrospect</vt:lpstr>
      <vt:lpstr>1.2 Оценяване на данни, информация и дигитално съдържание</vt:lpstr>
      <vt:lpstr>В тази тема ще научите:</vt:lpstr>
      <vt:lpstr>Съдържание</vt:lpstr>
      <vt:lpstr>Проблеми и възможни решения, свързани с оценяване, анализ на автентичността и проверка за манипулация  на дигитално съдържание и информация в Интернет</vt:lpstr>
      <vt:lpstr>Проблеми и възможни решения, свързани с оценяване, анализ на автентичността и проверка за манипулация  на дигитално съдържание и информация в Интернет</vt:lpstr>
      <vt:lpstr>Проблеми и възможни решения, свързани с оценяване, анализ на автентичността и проверка за манипулация  на дигитално съдържание и информация в Интернет</vt:lpstr>
      <vt:lpstr>Проблеми и възможни решения, свързани с оценяване, анализ на автентичността и проверка за манипулация  на дигитално съдържание и информация в Интернет</vt:lpstr>
      <vt:lpstr>Проблеми и възможни решения, свързани с оценяване, анализ на автентичността и проверка за манипулация  на дигитално съдържание и информация в Интернет</vt:lpstr>
      <vt:lpstr>Проблеми и възможни решения, свързани с оценяване, анализ на автентичността и проверка за манипулация  на дигитално съдържание и информация в Интернет</vt:lpstr>
      <vt:lpstr>Deepfake</vt:lpstr>
      <vt:lpstr>Deepfake</vt:lpstr>
      <vt:lpstr>Deepfake</vt:lpstr>
      <vt:lpstr>Deepfake</vt:lpstr>
      <vt:lpstr>Deepfake</vt:lpstr>
      <vt:lpstr>Deepfake</vt:lpstr>
      <vt:lpstr>Оценяване, класифициране и критично отсяване на достоверна информация в дигитално съдържание</vt:lpstr>
      <vt:lpstr>Оценяване, класифициране и критично отсяване на достоверна информация в дигитално съдържание</vt:lpstr>
      <vt:lpstr>Оценяване, класифициране и критично отсяване на достоверна информация в дигитално съдържание</vt:lpstr>
      <vt:lpstr>Оценяване, класифициране и критично отсяване на достоверна информация в дигитално съдържание</vt:lpstr>
      <vt:lpstr>Оценяване, класифициране и критично отсяване на достоверна информация в дигитално съдържание</vt:lpstr>
      <vt:lpstr>Оценяване, класифициране и критично отсяване на достоверна информация в дигитално съдържание</vt:lpstr>
      <vt:lpstr>Оценяване, класифициране и критично отсяване на достоверна информация в дигитално съдържание</vt:lpstr>
      <vt:lpstr>Оценяване, класифициране и критично отсяване на достоверна информация в дигитално съдържание</vt:lpstr>
      <vt:lpstr>Разработване на специализирани програми, системи  и софтуер за разпознаване на автентично съдържание  и на манипулационни техники</vt:lpstr>
      <vt:lpstr>Разработване на специализирани програми, системи  и софтуер за разпознаване на автентично съдържание  и на манипулационни техники</vt:lpstr>
      <vt:lpstr>Разработване на специализирани програми, системи  и софтуер за разпознаване на автентично съдържание  и на манипулационни техники</vt:lpstr>
      <vt:lpstr>Разработване на специализирани програми, системи  и софтуер за разпознаване на автентично съдържание  и на манипулационни техники</vt:lpstr>
      <vt:lpstr>Разработване на специализирани програми, системи  и софтуер за разпознаване на автентично съдържание  и на манипулационни техники</vt:lpstr>
      <vt:lpstr>Разработване на стратегии, подходи, модели и решения за анализ на автентичността на данните</vt:lpstr>
      <vt:lpstr>Разработване на стратегии, подходи, модели и решения за анализ на автентичността на данните</vt:lpstr>
      <vt:lpstr>Разработване на стратегии, подходи, модели и решения за анализ на автентичността на данните</vt:lpstr>
      <vt:lpstr>Разработване на стратегии, подходи, модели и решения за анализ на автентичността на данните</vt:lpstr>
      <vt:lpstr>Благодаря</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Irena Avdjieva</dc:creator>
  <cp:lastModifiedBy>Олег Димитров Константинов</cp:lastModifiedBy>
  <cp:revision>96</cp:revision>
  <dcterms:created xsi:type="dcterms:W3CDTF">2023-01-03T13:46:11Z</dcterms:created>
  <dcterms:modified xsi:type="dcterms:W3CDTF">2023-07-25T09:59:34Z</dcterms:modified>
</cp:coreProperties>
</file>