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5" r:id="rId6"/>
    <p:sldId id="266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6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1" r:id="rId33"/>
    <p:sldId id="292" r:id="rId34"/>
    <p:sldId id="293" r:id="rId35"/>
    <p:sldId id="294" r:id="rId36"/>
    <p:sldId id="295" r:id="rId37"/>
    <p:sldId id="287" r:id="rId38"/>
    <p:sldId id="288" r:id="rId39"/>
    <p:sldId id="258" r:id="rId40"/>
  </p:sldIdLst>
  <p:sldSz cx="12192000" cy="6858000"/>
  <p:notesSz cx="6858000" cy="9144000"/>
  <p:embeddedFontLs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19/08/2023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на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 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3.1. Разработване на </a:t>
            </a:r>
            <a:r>
              <a:rPr lang="bg-BG"/>
              <a:t>дигитално </a:t>
            </a:r>
            <a:r>
              <a:rPr lang="bg-BG" smtClean="0"/>
              <a:t>съдържание – офис приложения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Предпечатна подготовка с </a:t>
            </a:r>
            <a:r>
              <a:rPr lang="en-US" dirty="0"/>
              <a:t>MS Publisher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2546" y="593725"/>
            <a:ext cx="6992808" cy="57118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Предпечатна подготовка: процес</a:t>
            </a:r>
            <a:r>
              <a:rPr lang="bg-BG" sz="2000" dirty="0"/>
              <a:t>, при който се извършва обработка на файла така, че да може да бъде отпечатан на физически носител с определени параметри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2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Етапи на </a:t>
            </a:r>
            <a:r>
              <a:rPr lang="bg-BG" dirty="0"/>
              <a:t>п</a:t>
            </a:r>
            <a:r>
              <a:rPr lang="bg-BG" dirty="0" smtClean="0"/>
              <a:t>редпечатната </a:t>
            </a:r>
            <a:r>
              <a:rPr lang="bg-BG" dirty="0"/>
              <a:t>подготовка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Проверка на всички компоненти във файла: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изображения </a:t>
            </a:r>
            <a:r>
              <a:rPr lang="bg-BG" sz="2000" dirty="0" smtClean="0"/>
              <a:t>– формат</a:t>
            </a:r>
            <a:r>
              <a:rPr lang="bg-BG" sz="2000" dirty="0"/>
              <a:t>, </a:t>
            </a:r>
            <a:r>
              <a:rPr lang="bg-BG" sz="2000" dirty="0" smtClean="0"/>
              <a:t>резолюция </a:t>
            </a:r>
            <a:r>
              <a:rPr lang="bg-BG" sz="2000" dirty="0"/>
              <a:t>и размери;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цветове – дали са зададени коректно и в правилната цветова скала;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шрифтове – </a:t>
            </a:r>
            <a:r>
              <a:rPr lang="bg-BG" sz="2000" dirty="0" smtClean="0"/>
              <a:t>обработени </a:t>
            </a:r>
            <a:r>
              <a:rPr lang="bg-BG" sz="2000" dirty="0"/>
              <a:t>по начин, който </a:t>
            </a:r>
            <a:r>
              <a:rPr lang="bg-BG" sz="2000" dirty="0" smtClean="0"/>
              <a:t>позволява вярното им отпечатване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оформление на страниците – размери на страницата и на полетата</a:t>
            </a:r>
            <a:endParaRPr lang="en-US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Оформяне на материала: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има </a:t>
            </a:r>
            <a:r>
              <a:rPr lang="bg-BG" sz="2000" dirty="0"/>
              <a:t>ли разместване или припокриване на текстове и изображения;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има </a:t>
            </a:r>
            <a:r>
              <a:rPr lang="bg-BG" sz="2000" dirty="0"/>
              <a:t>ли опасност да се загуби част от информацията при изрязване и подвързване.</a:t>
            </a:r>
            <a:endParaRPr lang="en-US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Монтаж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ако </a:t>
            </a:r>
            <a:r>
              <a:rPr lang="bg-BG" sz="2000" dirty="0"/>
              <a:t>проектът предвижда повече страници или пък ще се сгъва по специфичен </a:t>
            </a:r>
            <a:r>
              <a:rPr lang="bg-BG" sz="2000" dirty="0" smtClean="0"/>
              <a:t>начин</a:t>
            </a:r>
            <a:endParaRPr lang="en-US" sz="1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Конвертиране на </a:t>
            </a:r>
            <a:r>
              <a:rPr lang="bg-BG" sz="2400" dirty="0" smtClean="0"/>
              <a:t>файла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Най-разпространени формати за печат - </a:t>
            </a:r>
            <a:r>
              <a:rPr lang="bg-BG" sz="2000" dirty="0"/>
              <a:t>PDF </a:t>
            </a:r>
            <a:r>
              <a:rPr lang="bg-BG" sz="2000" dirty="0" smtClean="0"/>
              <a:t>и </a:t>
            </a:r>
            <a:r>
              <a:rPr lang="bg-BG" sz="2000" dirty="0"/>
              <a:t>TIFF </a:t>
            </a:r>
            <a:endParaRPr lang="bg-BG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Изработка </a:t>
            </a:r>
            <a:r>
              <a:rPr lang="bg-BG" sz="2400" dirty="0"/>
              <a:t>на </a:t>
            </a:r>
            <a:r>
              <a:rPr lang="bg-BG" sz="2400" dirty="0" smtClean="0"/>
              <a:t>мостра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физически </a:t>
            </a:r>
            <a:r>
              <a:rPr lang="bg-BG" sz="2000" dirty="0"/>
              <a:t>макет, който </a:t>
            </a:r>
            <a:r>
              <a:rPr lang="bg-BG" sz="2000" dirty="0" smtClean="0"/>
              <a:t>показва крайния вид на изделието или част от него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празен файл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В </a:t>
            </a:r>
            <a:r>
              <a:rPr lang="en-US" dirty="0" smtClean="0"/>
              <a:t>Publisher </a:t>
            </a:r>
            <a:r>
              <a:rPr lang="bg-BG" dirty="0"/>
              <a:t>п</a:t>
            </a:r>
            <a:r>
              <a:rPr lang="bg-BG" dirty="0" smtClean="0"/>
              <a:t>разните файлове</a:t>
            </a:r>
            <a:r>
              <a:rPr lang="bg-BG" dirty="0"/>
              <a:t> </a:t>
            </a:r>
            <a:r>
              <a:rPr lang="bg-BG" dirty="0" smtClean="0"/>
              <a:t>са колекция </a:t>
            </a:r>
            <a:r>
              <a:rPr lang="bg-BG" dirty="0"/>
              <a:t>от стотици печатни </a:t>
            </a:r>
            <a:r>
              <a:rPr lang="bg-BG" dirty="0" smtClean="0"/>
              <a:t>продукти, </a:t>
            </a:r>
            <a:r>
              <a:rPr lang="bg-BG" dirty="0"/>
              <a:t>оразмерени по печатарските </a:t>
            </a:r>
            <a:r>
              <a:rPr lang="bg-BG" dirty="0" smtClean="0"/>
              <a:t>стандарти:</a:t>
            </a:r>
          </a:p>
          <a:p>
            <a:pPr lvl="1"/>
            <a:r>
              <a:rPr lang="bg-BG" dirty="0" smtClean="0"/>
              <a:t>Стандартизирани размери машинописна страница</a:t>
            </a:r>
          </a:p>
          <a:p>
            <a:pPr lvl="1"/>
            <a:r>
              <a:rPr lang="bg-BG" dirty="0" smtClean="0"/>
              <a:t>Стандартизирани печатни продукти (16 колекции)</a:t>
            </a:r>
          </a:p>
          <a:p>
            <a:pPr lvl="2"/>
            <a:r>
              <a:rPr lang="bg-BG" dirty="0" smtClean="0"/>
              <a:t>Брошури</a:t>
            </a:r>
          </a:p>
          <a:p>
            <a:pPr lvl="2"/>
            <a:r>
              <a:rPr lang="bg-BG" dirty="0" smtClean="0"/>
              <a:t>Визитки </a:t>
            </a:r>
          </a:p>
          <a:p>
            <a:pPr lvl="2"/>
            <a:r>
              <a:rPr lang="bg-BG" dirty="0" smtClean="0"/>
              <a:t>Пощенски картички</a:t>
            </a:r>
          </a:p>
          <a:p>
            <a:pPr lvl="2"/>
            <a:r>
              <a:rPr lang="bg-BG" dirty="0" smtClean="0"/>
              <a:t>Етикети</a:t>
            </a:r>
          </a:p>
          <a:p>
            <a:pPr lvl="2"/>
            <a:r>
              <a:rPr lang="bg-BG" dirty="0" smtClean="0"/>
              <a:t>Плакати</a:t>
            </a:r>
          </a:p>
          <a:p>
            <a:pPr lvl="2"/>
            <a:r>
              <a:rPr lang="bg-BG" dirty="0" smtClean="0"/>
              <a:t>Банери и др...</a:t>
            </a:r>
          </a:p>
          <a:p>
            <a:pPr lvl="1"/>
            <a:r>
              <a:rPr lang="bg-BG" dirty="0" smtClean="0"/>
              <a:t>Фирмени печатарски продукти (46 колекции)</a:t>
            </a:r>
          </a:p>
          <a:p>
            <a:pPr lvl="2"/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7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bg-BG" dirty="0"/>
              <a:t>Стандартизирани </a:t>
            </a:r>
            <a:r>
              <a:rPr lang="bg-BG" dirty="0" smtClean="0"/>
              <a:t>размери</a:t>
            </a:r>
            <a:br>
              <a:rPr lang="bg-BG" dirty="0" smtClean="0"/>
            </a:br>
            <a:r>
              <a:rPr lang="bg-BG" dirty="0" smtClean="0"/>
              <a:t> </a:t>
            </a:r>
            <a:r>
              <a:rPr lang="bg-BG" dirty="0"/>
              <a:t>машинописна страница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3" y="1976845"/>
            <a:ext cx="9898743" cy="39536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508" y="2055217"/>
            <a:ext cx="11965575" cy="1811389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212" y="3991654"/>
            <a:ext cx="11965575" cy="1811389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11955" y="3991654"/>
            <a:ext cx="2058127" cy="181138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Международен </a:t>
            </a:r>
          </a:p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стандарт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20660" y="2052772"/>
            <a:ext cx="2058127" cy="181138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Американски</a:t>
            </a:r>
          </a:p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стандарт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3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Стандартизирани печатни продукти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070" y="1788160"/>
            <a:ext cx="10375885" cy="38992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Фирмени печатарски </a:t>
            </a:r>
            <a:r>
              <a:rPr lang="bg-BG" dirty="0" smtClean="0"/>
              <a:t>продукти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545" y="1620838"/>
            <a:ext cx="9432910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5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Шаблони в </a:t>
            </a:r>
            <a:r>
              <a:rPr lang="en-US" dirty="0" smtClean="0"/>
              <a:t>Publisher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15" y="1620838"/>
            <a:ext cx="10516570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1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Форматиращи възможности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Подреждане на обектите в страницата, включително „преливане“ на текст в отделни текстови контейнери</a:t>
            </a:r>
            <a:endParaRPr lang="en-US" dirty="0"/>
          </a:p>
          <a:p>
            <a:pPr lvl="0"/>
            <a:r>
              <a:rPr lang="bg-BG" dirty="0"/>
              <a:t>Редактиране на обектите – текст и изображения (включително компресиране на изображения);</a:t>
            </a:r>
            <a:endParaRPr lang="en-US" dirty="0"/>
          </a:p>
          <a:p>
            <a:pPr lvl="0"/>
            <a:r>
              <a:rPr lang="bg-BG" dirty="0"/>
              <a:t>Вмъкване на готови форматирани структури (блокове)</a:t>
            </a:r>
            <a:endParaRPr lang="en-US" dirty="0"/>
          </a:p>
          <a:p>
            <a:pPr lvl="0"/>
            <a:r>
              <a:rPr lang="bg-BG" dirty="0"/>
              <a:t>Оформление и монтаж на страниците</a:t>
            </a:r>
            <a:endParaRPr lang="en-US" dirty="0"/>
          </a:p>
          <a:p>
            <a:pPr lvl="0"/>
            <a:r>
              <a:rPr lang="bg-BG" dirty="0"/>
              <a:t>Конвертиране във формат, подходящ за печат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 на файловете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450976"/>
            <a:ext cx="3474720" cy="4838156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5207725" y="1450975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166"/>
              <a:gd name="adj6" fmla="val -46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Формат по подразбиране</a:t>
            </a:r>
            <a:endParaRPr lang="en-US" dirty="0"/>
          </a:p>
        </p:txBody>
      </p:sp>
      <p:sp>
        <p:nvSpPr>
          <p:cNvPr id="8" name="Line Callout 2 7"/>
          <p:cNvSpPr/>
          <p:nvPr/>
        </p:nvSpPr>
        <p:spPr>
          <a:xfrm>
            <a:off x="5207725" y="2039392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333"/>
              <a:gd name="adj6" fmla="val -7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Шаблон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5207725" y="2692944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9584"/>
              <a:gd name="adj6" fmla="val -81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Стари формати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5207725" y="3278413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1251"/>
              <a:gd name="adj6" fmla="val -81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Неформатиран текст</a:t>
            </a:r>
            <a:endParaRPr lang="en-US" dirty="0"/>
          </a:p>
        </p:txBody>
      </p:sp>
      <p:sp>
        <p:nvSpPr>
          <p:cNvPr id="11" name="Line Callout 2 10"/>
          <p:cNvSpPr/>
          <p:nvPr/>
        </p:nvSpPr>
        <p:spPr>
          <a:xfrm>
            <a:off x="5207725" y="3948114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2084"/>
              <a:gd name="adj6" fmla="val -107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Формати за публикуване</a:t>
            </a:r>
            <a:endParaRPr lang="en-US" dirty="0"/>
          </a:p>
        </p:txBody>
      </p:sp>
      <p:sp>
        <p:nvSpPr>
          <p:cNvPr id="12" name="Line Callout 2 11"/>
          <p:cNvSpPr/>
          <p:nvPr/>
        </p:nvSpPr>
        <p:spPr>
          <a:xfrm>
            <a:off x="5207725" y="3946890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5000"/>
              <a:gd name="adj6" fmla="val -75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Формати за публикуване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5207725" y="4590552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416"/>
              <a:gd name="adj6" fmla="val -50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Изображения</a:t>
            </a:r>
            <a:endParaRPr lang="en-US" dirty="0"/>
          </a:p>
        </p:txBody>
      </p:sp>
      <p:sp>
        <p:nvSpPr>
          <p:cNvPr id="14" name="Line Callout 2 13"/>
          <p:cNvSpPr/>
          <p:nvPr/>
        </p:nvSpPr>
        <p:spPr>
          <a:xfrm>
            <a:off x="5207725" y="4589190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0833"/>
              <a:gd name="adj6" fmla="val -49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Изображения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1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bg-BG" dirty="0" smtClean="0"/>
              <a:t>или </a:t>
            </a:r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Подходящ </a:t>
            </a:r>
            <a:r>
              <a:rPr lang="bg-BG" dirty="0"/>
              <a:t>за оформяне на документи, които ще се публикуват </a:t>
            </a:r>
            <a:r>
              <a:rPr lang="bg-BG" dirty="0" smtClean="0"/>
              <a:t>дигитално</a:t>
            </a:r>
          </a:p>
          <a:p>
            <a:r>
              <a:rPr lang="bg-BG" dirty="0" smtClean="0"/>
              <a:t>за </a:t>
            </a:r>
            <a:r>
              <a:rPr lang="bg-BG" dirty="0"/>
              <a:t>създаване на сложни структури в рамките на текста – пояснения, обяснителни бележки, библиографска справка...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Подходящ за различни типове файлови размери и печатарски шаблони</a:t>
            </a:r>
          </a:p>
          <a:p>
            <a:r>
              <a:rPr lang="bg-BG" dirty="0" smtClean="0"/>
              <a:t>Поддържа богата библиотека от готови дизайнерски елементи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Видове дигитално съдържание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текстови документи</a:t>
            </a:r>
          </a:p>
          <a:p>
            <a:r>
              <a:rPr lang="bg-BG" dirty="0" smtClean="0"/>
              <a:t>символни </a:t>
            </a:r>
            <a:r>
              <a:rPr lang="bg-BG" dirty="0"/>
              <a:t>данни и тяхната интерпретация, обработка и </a:t>
            </a:r>
            <a:r>
              <a:rPr lang="bg-BG" dirty="0" smtClean="0"/>
              <a:t>визуализация</a:t>
            </a:r>
          </a:p>
          <a:p>
            <a:r>
              <a:rPr lang="bg-BG" dirty="0" smtClean="0"/>
              <a:t>снимки</a:t>
            </a:r>
            <a:r>
              <a:rPr lang="bg-BG" dirty="0"/>
              <a:t>, илюстрации и </a:t>
            </a:r>
            <a:r>
              <a:rPr lang="bg-BG" dirty="0" smtClean="0"/>
              <a:t>диаграми</a:t>
            </a:r>
          </a:p>
          <a:p>
            <a:r>
              <a:rPr lang="bg-BG" dirty="0" smtClean="0"/>
              <a:t>аудиоматериали</a:t>
            </a:r>
          </a:p>
          <a:p>
            <a:r>
              <a:rPr lang="bg-BG" dirty="0" smtClean="0"/>
              <a:t>видеоматериали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cap="small" dirty="0"/>
              <a:t>Електронни таблици с </a:t>
            </a:r>
            <a:r>
              <a:rPr lang="en-US" cap="small" dirty="0"/>
              <a:t>MS Excel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588" y="870490"/>
            <a:ext cx="7578725" cy="515829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885479" cy="38988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g-BG" sz="1800" dirty="0" smtClean="0"/>
              <a:t>Електронните таблици организират, обработват и визуализират символни данни: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800" dirty="0"/>
              <a:t>Числови данни – цели и дробни числа в различни формати, включително проценти;</a:t>
            </a:r>
            <a:endParaRPr lang="en-US" sz="18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800" dirty="0"/>
              <a:t>Дата и час в различни формати;</a:t>
            </a:r>
            <a:endParaRPr lang="en-US" sz="18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800" dirty="0"/>
              <a:t>Текстови данни – </a:t>
            </a:r>
            <a:r>
              <a:rPr lang="bg-BG" sz="1800" dirty="0" smtClean="0"/>
              <a:t>данни</a:t>
            </a:r>
            <a:r>
              <a:rPr lang="bg-BG" sz="1800" dirty="0"/>
              <a:t>, с които не могат да се извършват изчисления, но могат да бъдат обработвани с други методи (например сортиране, търсене и заместване и др</a:t>
            </a:r>
            <a:r>
              <a:rPr lang="bg-BG" sz="1800" dirty="0" smtClean="0"/>
              <a:t>.);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7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Основната структурна </a:t>
            </a:r>
            <a:r>
              <a:rPr lang="bg-BG" dirty="0" smtClean="0"/>
              <a:t>единица - област </a:t>
            </a:r>
            <a:r>
              <a:rPr lang="bg-BG" dirty="0"/>
              <a:t>от </a:t>
            </a:r>
            <a:r>
              <a:rPr lang="bg-BG" dirty="0" smtClean="0"/>
              <a:t>данни</a:t>
            </a:r>
          </a:p>
          <a:p>
            <a:r>
              <a:rPr lang="bg-BG" dirty="0" smtClean="0"/>
              <a:t>Производни </a:t>
            </a:r>
            <a:r>
              <a:rPr lang="bg-BG" dirty="0"/>
              <a:t>на областта от данни</a:t>
            </a:r>
            <a:r>
              <a:rPr lang="bg-BG" dirty="0" smtClean="0"/>
              <a:t>:</a:t>
            </a:r>
          </a:p>
          <a:p>
            <a:pPr lvl="1"/>
            <a:r>
              <a:rPr lang="bg-BG" dirty="0"/>
              <a:t>Таблица – </a:t>
            </a:r>
            <a:r>
              <a:rPr lang="bg-BG" dirty="0" smtClean="0"/>
              <a:t>автоматизира извършването на действия</a:t>
            </a:r>
            <a:endParaRPr lang="en-US" sz="2000" dirty="0"/>
          </a:p>
          <a:p>
            <a:pPr lvl="1"/>
            <a:r>
              <a:rPr lang="bg-BG" dirty="0"/>
              <a:t>Диаграма – визуално представяне на данните </a:t>
            </a:r>
            <a:endParaRPr lang="bg-BG" dirty="0" smtClean="0"/>
          </a:p>
          <a:p>
            <a:pPr lvl="1"/>
            <a:r>
              <a:rPr lang="bg-BG" dirty="0" smtClean="0"/>
              <a:t>Отчетна </a:t>
            </a:r>
            <a:r>
              <a:rPr lang="bg-BG" dirty="0"/>
              <a:t>таблица и отчетна диаграма </a:t>
            </a:r>
            <a:r>
              <a:rPr lang="bg-BG" dirty="0" smtClean="0"/>
              <a:t>– бърз </a:t>
            </a:r>
            <a:r>
              <a:rPr lang="bg-BG" dirty="0"/>
              <a:t>анализ и извличане на справки, отчети и обобщавания на области от </a:t>
            </a:r>
            <a:r>
              <a:rPr lang="bg-BG" dirty="0" smtClean="0"/>
              <a:t>данни/таблица</a:t>
            </a:r>
          </a:p>
          <a:p>
            <a:r>
              <a:rPr lang="bg-BG" dirty="0" smtClean="0"/>
              <a:t>Изображения – не са производни на областта от данни</a:t>
            </a:r>
          </a:p>
          <a:p>
            <a:pPr marL="200025" lvl="1" indent="0">
              <a:buNone/>
            </a:pPr>
            <a:endParaRPr lang="en-US" sz="2400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0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файл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5477691" cy="736282"/>
          </a:xfrm>
        </p:spPr>
        <p:txBody>
          <a:bodyPr/>
          <a:lstStyle/>
          <a:p>
            <a:r>
              <a:rPr lang="bg-BG" dirty="0" smtClean="0"/>
              <a:t>Празна работна книга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391520"/>
            <a:ext cx="5477691" cy="3909706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Един работен лист, неформатирани клетки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77128" y="1638232"/>
            <a:ext cx="6514872" cy="736282"/>
          </a:xfrm>
        </p:spPr>
        <p:txBody>
          <a:bodyPr/>
          <a:lstStyle/>
          <a:p>
            <a:r>
              <a:rPr lang="bg-BG" dirty="0" smtClean="0"/>
              <a:t>шаблон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77128" y="2391520"/>
            <a:ext cx="6514872" cy="3909706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Различни шаблони за определени дейности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52" y="3307760"/>
            <a:ext cx="3250339" cy="2852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128" y="3307760"/>
            <a:ext cx="6514872" cy="28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6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Форматиращи възможности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Таблично представяне на разнообразни по тип и произход </a:t>
            </a:r>
            <a:r>
              <a:rPr lang="bg-BG" dirty="0" smtClean="0"/>
              <a:t>данни</a:t>
            </a:r>
            <a:endParaRPr lang="en-US" dirty="0"/>
          </a:p>
          <a:p>
            <a:pPr lvl="0"/>
            <a:r>
              <a:rPr lang="bg-BG" dirty="0"/>
              <a:t>Предварителна обработка на </a:t>
            </a:r>
            <a:r>
              <a:rPr lang="bg-BG" dirty="0" smtClean="0"/>
              <a:t>данни</a:t>
            </a:r>
          </a:p>
          <a:p>
            <a:pPr lvl="1"/>
            <a:r>
              <a:rPr lang="bg-BG" dirty="0" smtClean="0"/>
              <a:t>разделяне</a:t>
            </a:r>
            <a:r>
              <a:rPr lang="bg-BG" dirty="0"/>
              <a:t>, сортиране, филтриране, откриване на повторения и др.</a:t>
            </a:r>
            <a:endParaRPr lang="en-US" dirty="0"/>
          </a:p>
          <a:p>
            <a:pPr lvl="0"/>
            <a:r>
              <a:rPr lang="bg-BG" dirty="0"/>
              <a:t>Изчислителни операции </a:t>
            </a:r>
          </a:p>
          <a:p>
            <a:pPr lvl="1"/>
            <a:r>
              <a:rPr lang="bg-BG" dirty="0" smtClean="0"/>
              <a:t>математически</a:t>
            </a:r>
            <a:r>
              <a:rPr lang="bg-BG" dirty="0"/>
              <a:t>, финансови, инженерни, </a:t>
            </a:r>
            <a:r>
              <a:rPr lang="bg-BG" dirty="0" smtClean="0"/>
              <a:t>статистически</a:t>
            </a:r>
            <a:endParaRPr lang="en-US" dirty="0"/>
          </a:p>
          <a:p>
            <a:pPr lvl="0"/>
            <a:r>
              <a:rPr lang="bg-BG" dirty="0"/>
              <a:t>Логически и текстови </a:t>
            </a:r>
            <a:r>
              <a:rPr lang="bg-BG" dirty="0" smtClean="0"/>
              <a:t>операции</a:t>
            </a:r>
          </a:p>
          <a:p>
            <a:pPr lvl="0"/>
            <a:r>
              <a:rPr lang="bg-BG" dirty="0" smtClean="0"/>
              <a:t>Графично </a:t>
            </a:r>
            <a:r>
              <a:rPr lang="bg-BG" dirty="0"/>
              <a:t>визуализиране на </a:t>
            </a:r>
            <a:r>
              <a:rPr lang="bg-BG" dirty="0" smtClean="0"/>
              <a:t>данни</a:t>
            </a:r>
            <a:endParaRPr lang="en-US" dirty="0"/>
          </a:p>
          <a:p>
            <a:pPr lvl="0"/>
            <a:r>
              <a:rPr lang="bg-BG" dirty="0"/>
              <a:t>Извличане на справки, обединяване на данни и изготвяне на </a:t>
            </a:r>
            <a:r>
              <a:rPr lang="bg-BG" dirty="0" smtClean="0"/>
              <a:t>прогнози</a:t>
            </a:r>
            <a:endParaRPr lang="bg-BG" dirty="0"/>
          </a:p>
          <a:p>
            <a:pPr lvl="0"/>
            <a:r>
              <a:rPr lang="en-US" dirty="0" smtClean="0"/>
              <a:t> </a:t>
            </a:r>
            <a:r>
              <a:rPr lang="bg-BG" dirty="0" smtClean="0"/>
              <a:t>Предпечатна </a:t>
            </a:r>
            <a:r>
              <a:rPr lang="bg-BG" dirty="0"/>
              <a:t>подготовка на документи, съдържащи гореизброеното.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1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 на файловете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7" y="1525043"/>
            <a:ext cx="2298486" cy="4679950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8247016" y="1917061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2917"/>
              <a:gd name="adj6" fmla="val -25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Формат по подразбиране</a:t>
            </a:r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8247016" y="3037280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166"/>
              <a:gd name="adj6" fmla="val -51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Шаблон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 flipH="1">
            <a:off x="78378" y="4209213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201"/>
              <a:gd name="adj6" fmla="val -25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Формати за входни данни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 flipH="1">
            <a:off x="78378" y="4209213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9694"/>
              <a:gd name="adj6" fmla="val -25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Формати за входни данни</a:t>
            </a:r>
            <a:endParaRPr lang="en-US" dirty="0"/>
          </a:p>
        </p:txBody>
      </p:sp>
      <p:sp>
        <p:nvSpPr>
          <p:cNvPr id="11" name="Line Callout 2 10"/>
          <p:cNvSpPr/>
          <p:nvPr/>
        </p:nvSpPr>
        <p:spPr>
          <a:xfrm>
            <a:off x="8247016" y="4209213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6275"/>
              <a:gd name="adj6" fmla="val -67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Формат за печат</a:t>
            </a:r>
            <a:endParaRPr lang="en-US" dirty="0"/>
          </a:p>
        </p:txBody>
      </p:sp>
      <p:sp>
        <p:nvSpPr>
          <p:cNvPr id="12" name="Line Callout 2 11"/>
          <p:cNvSpPr/>
          <p:nvPr/>
        </p:nvSpPr>
        <p:spPr>
          <a:xfrm flipH="1">
            <a:off x="78378" y="1912119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001"/>
              <a:gd name="adj6" fmla="val -24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Файл с макроси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 flipH="1">
            <a:off x="78378" y="3037281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2500"/>
              <a:gd name="adj6" fmla="val -24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Стар формат (преди 2007)</a:t>
            </a:r>
            <a:endParaRPr lang="en-US" dirty="0"/>
          </a:p>
        </p:txBody>
      </p:sp>
      <p:sp>
        <p:nvSpPr>
          <p:cNvPr id="14" name="Line Callout 2 13"/>
          <p:cNvSpPr/>
          <p:nvPr/>
        </p:nvSpPr>
        <p:spPr>
          <a:xfrm>
            <a:off x="8247016" y="3037280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84"/>
              <a:gd name="adj6" fmla="val -41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Шаблон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9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cap="small" dirty="0"/>
              <a:t>Бази от данни с </a:t>
            </a:r>
            <a:r>
              <a:rPr lang="en-US" cap="small" dirty="0"/>
              <a:t>MS Access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588" y="1014540"/>
            <a:ext cx="7578725" cy="487019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2000" dirty="0"/>
              <a:t>Базите от данни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интегриран</a:t>
            </a:r>
            <a:r>
              <a:rPr lang="en-US" sz="2000" dirty="0"/>
              <a:t> </a:t>
            </a:r>
            <a:r>
              <a:rPr lang="en-US" sz="2000" dirty="0" err="1"/>
              <a:t>сбор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логически</a:t>
            </a:r>
            <a:r>
              <a:rPr lang="en-US" sz="2000" dirty="0"/>
              <a:t> </a:t>
            </a:r>
            <a:r>
              <a:rPr lang="en-US" sz="2000" dirty="0" err="1"/>
              <a:t>свързани</a:t>
            </a:r>
            <a:r>
              <a:rPr lang="en-US" sz="2000" dirty="0"/>
              <a:t> </a:t>
            </a:r>
            <a:r>
              <a:rPr lang="en-US" sz="2000" dirty="0" err="1"/>
              <a:t>данни</a:t>
            </a:r>
            <a:r>
              <a:rPr lang="en-US" sz="2000" dirty="0"/>
              <a:t>, </a:t>
            </a:r>
            <a:r>
              <a:rPr lang="en-US" sz="2000" dirty="0" err="1"/>
              <a:t>структурирани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определен</a:t>
            </a:r>
            <a:r>
              <a:rPr lang="en-US" sz="2000" dirty="0"/>
              <a:t> </a:t>
            </a:r>
            <a:r>
              <a:rPr lang="en-US" sz="2000" dirty="0" err="1"/>
              <a:t>начин</a:t>
            </a:r>
            <a:r>
              <a:rPr lang="bg-BG" sz="2000" dirty="0" smtClean="0"/>
              <a:t>.</a:t>
            </a:r>
          </a:p>
          <a:p>
            <a:r>
              <a:rPr lang="bg-BG" sz="2000" dirty="0" smtClean="0"/>
              <a:t>В </a:t>
            </a:r>
            <a:r>
              <a:rPr lang="bg-BG" sz="2000" dirty="0"/>
              <a:t>тях може да се съхранява </a:t>
            </a:r>
            <a:r>
              <a:rPr lang="bg-BG" sz="2000" dirty="0" smtClean="0"/>
              <a:t> разнообразна </a:t>
            </a:r>
            <a:r>
              <a:rPr lang="bg-BG" sz="2000" dirty="0"/>
              <a:t>информация за конкретна предметна </a:t>
            </a:r>
            <a:r>
              <a:rPr lang="bg-BG" sz="2000" dirty="0" smtClean="0"/>
              <a:t>област.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49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Основната структурна единица на базата от данни е </a:t>
            </a:r>
            <a:r>
              <a:rPr lang="bg-BG" dirty="0" smtClean="0"/>
              <a:t>таблицата:</a:t>
            </a:r>
            <a:endParaRPr lang="en-US" sz="2400" dirty="0"/>
          </a:p>
          <a:p>
            <a:pPr lvl="0"/>
            <a:r>
              <a:rPr lang="bg-BG" dirty="0" smtClean="0"/>
              <a:t>Записи</a:t>
            </a:r>
          </a:p>
          <a:p>
            <a:pPr lvl="1"/>
            <a:r>
              <a:rPr lang="bg-BG" dirty="0" smtClean="0"/>
              <a:t>всеки </a:t>
            </a:r>
            <a:r>
              <a:rPr lang="bg-BG" dirty="0"/>
              <a:t>ред в </a:t>
            </a:r>
            <a:r>
              <a:rPr lang="bg-BG" dirty="0" smtClean="0"/>
              <a:t>таблицата</a:t>
            </a:r>
          </a:p>
          <a:p>
            <a:pPr lvl="1"/>
            <a:r>
              <a:rPr lang="bg-BG" dirty="0" smtClean="0"/>
              <a:t>съдържат </a:t>
            </a:r>
            <a:r>
              <a:rPr lang="bg-BG" dirty="0"/>
              <a:t>информация за конкретен </a:t>
            </a:r>
            <a:r>
              <a:rPr lang="bg-BG" dirty="0" smtClean="0"/>
              <a:t>обект</a:t>
            </a:r>
          </a:p>
          <a:p>
            <a:pPr lvl="1"/>
            <a:r>
              <a:rPr lang="bg-BG" dirty="0" smtClean="0"/>
              <a:t>в една </a:t>
            </a:r>
            <a:r>
              <a:rPr lang="bg-BG" dirty="0"/>
              <a:t>таблица не може да има повтарящи се редове, т.е., записи.</a:t>
            </a:r>
            <a:endParaRPr lang="en-US" sz="1400" dirty="0"/>
          </a:p>
          <a:p>
            <a:pPr lvl="0"/>
            <a:r>
              <a:rPr lang="bg-BG" dirty="0"/>
              <a:t>Полета - съответстват на колоните в таблицата. Всяко поле има:</a:t>
            </a:r>
            <a:endParaRPr lang="en-US" sz="2400" dirty="0"/>
          </a:p>
          <a:p>
            <a:pPr lvl="1"/>
            <a:r>
              <a:rPr lang="bg-BG" dirty="0" smtClean="0"/>
              <a:t>име - описва </a:t>
            </a:r>
            <a:r>
              <a:rPr lang="bg-BG" dirty="0"/>
              <a:t>каква част от инфомацията за записа се съдържа в </a:t>
            </a:r>
            <a:r>
              <a:rPr lang="bg-BG" dirty="0" smtClean="0"/>
              <a:t>него; в </a:t>
            </a:r>
            <a:r>
              <a:rPr lang="bg-BG" dirty="0"/>
              <a:t>една таблица не може да има полета с еднакви </a:t>
            </a:r>
            <a:r>
              <a:rPr lang="bg-BG" dirty="0" smtClean="0"/>
              <a:t>имена</a:t>
            </a:r>
            <a:endParaRPr lang="en-US" sz="2000" dirty="0"/>
          </a:p>
          <a:p>
            <a:pPr lvl="1"/>
            <a:r>
              <a:rPr lang="bg-BG" dirty="0"/>
              <a:t>тип на данните </a:t>
            </a:r>
            <a:r>
              <a:rPr lang="bg-BG" dirty="0" smtClean="0"/>
              <a:t>– допустими стойности на данните</a:t>
            </a:r>
            <a:endParaRPr lang="en-US" sz="2000" dirty="0"/>
          </a:p>
          <a:p>
            <a:pPr lvl="1"/>
            <a:r>
              <a:rPr lang="bg-BG" dirty="0"/>
              <a:t>стойност на полето – данните, попълнени във всяко поле от записа.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35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Релации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 базата </a:t>
            </a:r>
            <a:r>
              <a:rPr lang="bg-BG" dirty="0"/>
              <a:t>от данни </a:t>
            </a:r>
            <a:r>
              <a:rPr lang="bg-BG" dirty="0" smtClean="0"/>
              <a:t>всяка таблица съхранява част </a:t>
            </a:r>
            <a:r>
              <a:rPr lang="bg-BG" dirty="0"/>
              <a:t>от цялата </a:t>
            </a:r>
            <a:r>
              <a:rPr lang="bg-BG" dirty="0" smtClean="0"/>
              <a:t>информация</a:t>
            </a:r>
          </a:p>
          <a:p>
            <a:r>
              <a:rPr lang="bg-BG" dirty="0" smtClean="0"/>
              <a:t>Таблиците </a:t>
            </a:r>
            <a:r>
              <a:rPr lang="bg-BG" dirty="0"/>
              <a:t>са свързани помежду си, като връзките</a:t>
            </a:r>
            <a:r>
              <a:rPr lang="en-US" dirty="0"/>
              <a:t>/</a:t>
            </a:r>
            <a:r>
              <a:rPr lang="bg-BG" dirty="0"/>
              <a:t>релациите между записите в тях са няколко типа:</a:t>
            </a:r>
            <a:endParaRPr lang="en-US" dirty="0"/>
          </a:p>
          <a:p>
            <a:pPr lvl="1"/>
            <a:r>
              <a:rPr lang="bg-BG" dirty="0"/>
              <a:t>Едно към много или много към едно - на един запис от една таблица съответстват много записи от друга таблица;</a:t>
            </a:r>
            <a:endParaRPr lang="en-US" dirty="0"/>
          </a:p>
          <a:p>
            <a:pPr lvl="1"/>
            <a:r>
              <a:rPr lang="bg-BG" dirty="0"/>
              <a:t>Едно към едно - на един запис от еднатаблица съответства точно един запис от друга таблица;</a:t>
            </a:r>
            <a:endParaRPr lang="en-US" dirty="0"/>
          </a:p>
          <a:p>
            <a:pPr lvl="1"/>
            <a:r>
              <a:rPr lang="bg-BG" dirty="0"/>
              <a:t>Много към много - този тип връзки задължително трябва да бъдат сведени до някой от другите типове. Това обикновено става чрез въвеждане на нова таблица – медиатор.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69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Обекти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/>
              <a:t>Таблици</a:t>
            </a:r>
            <a:r>
              <a:rPr lang="en-US" sz="2400" dirty="0"/>
              <a:t> </a:t>
            </a:r>
            <a:r>
              <a:rPr lang="bg-BG" sz="2400" dirty="0"/>
              <a:t>– </a:t>
            </a:r>
            <a:r>
              <a:rPr lang="en-US" sz="2400" dirty="0" err="1"/>
              <a:t>организира</a:t>
            </a:r>
            <a:r>
              <a:rPr lang="bg-BG" sz="2400" dirty="0"/>
              <a:t>т</a:t>
            </a:r>
            <a:r>
              <a:rPr lang="en-US" sz="2400" dirty="0"/>
              <a:t> </a:t>
            </a:r>
            <a:r>
              <a:rPr lang="en-US" sz="2400" dirty="0" err="1"/>
              <a:t>информацията</a:t>
            </a:r>
            <a:r>
              <a:rPr lang="en-US" sz="2400" dirty="0"/>
              <a:t> в </a:t>
            </a:r>
            <a:r>
              <a:rPr lang="en-US" sz="2400" dirty="0" err="1"/>
              <a:t>записи</a:t>
            </a:r>
            <a:r>
              <a:rPr lang="en-US" sz="2400" dirty="0"/>
              <a:t> </a:t>
            </a:r>
            <a:r>
              <a:rPr lang="bg-BG" sz="2400" dirty="0"/>
              <a:t>и полета.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Заявки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Заявки за и</a:t>
            </a:r>
            <a:r>
              <a:rPr lang="en-US" sz="2000" dirty="0" err="1" smtClean="0"/>
              <a:t>збиране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извлич</a:t>
            </a:r>
            <a:r>
              <a:rPr lang="bg-BG" sz="2000" dirty="0"/>
              <a:t>ане на</a:t>
            </a:r>
            <a:r>
              <a:rPr lang="en-US" sz="2000" dirty="0"/>
              <a:t> </a:t>
            </a:r>
            <a:r>
              <a:rPr lang="en-US" sz="2000" dirty="0" err="1"/>
              <a:t>данни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извършване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изчисления</a:t>
            </a:r>
            <a:r>
              <a:rPr lang="en-US" sz="2000" dirty="0"/>
              <a:t>;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 smtClean="0"/>
              <a:t>Заявки за д</a:t>
            </a:r>
            <a:r>
              <a:rPr lang="en-US" sz="2000" dirty="0" err="1" smtClean="0"/>
              <a:t>ействие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/>
              <a:t>добавяне</a:t>
            </a:r>
            <a:r>
              <a:rPr lang="en-US" sz="2000" dirty="0"/>
              <a:t>, </a:t>
            </a:r>
            <a:r>
              <a:rPr lang="en-US" sz="2000" dirty="0" err="1"/>
              <a:t>редакция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изтриване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 smtClean="0"/>
              <a:t>данни</a:t>
            </a:r>
            <a:endParaRPr lang="en-US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/>
              <a:t>Формуляри</a:t>
            </a:r>
            <a:r>
              <a:rPr lang="bg-BG" sz="2400" dirty="0"/>
              <a:t> – електронни </a:t>
            </a:r>
            <a:r>
              <a:rPr lang="bg-BG" sz="2400" dirty="0" smtClean="0"/>
              <a:t>бланки за въвеждане на</a:t>
            </a:r>
            <a:r>
              <a:rPr lang="en-US" sz="2400" dirty="0" smtClean="0"/>
              <a:t> </a:t>
            </a:r>
            <a:r>
              <a:rPr lang="en-US" sz="2400" dirty="0" err="1"/>
              <a:t>първични</a:t>
            </a:r>
            <a:r>
              <a:rPr lang="en-US" sz="2400" dirty="0"/>
              <a:t> </a:t>
            </a:r>
            <a:r>
              <a:rPr lang="en-US" sz="2400" dirty="0" err="1"/>
              <a:t>данни</a:t>
            </a:r>
            <a:r>
              <a:rPr lang="en-US" sz="2400" dirty="0"/>
              <a:t>.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/>
              <a:t>Отчети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bg-BG" sz="2400" dirty="0"/>
              <a:t>осигуряват „представителната част“ на базата от данни и служат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преглед</a:t>
            </a:r>
            <a:r>
              <a:rPr lang="en-US" sz="2400" dirty="0"/>
              <a:t>, </a:t>
            </a:r>
            <a:r>
              <a:rPr lang="en-US" sz="2400" dirty="0" err="1"/>
              <a:t>форматиране</a:t>
            </a:r>
            <a:r>
              <a:rPr lang="en-US" sz="2400" dirty="0"/>
              <a:t> и </a:t>
            </a:r>
            <a:r>
              <a:rPr lang="en-US" sz="2400" dirty="0" err="1"/>
              <a:t>обобщаване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информацията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нея</a:t>
            </a:r>
            <a:r>
              <a:rPr lang="bg-BG" sz="2400" dirty="0"/>
              <a:t>. С тях можете да: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Илюстрирате</a:t>
            </a:r>
            <a:r>
              <a:rPr lang="en-US" sz="2000" dirty="0"/>
              <a:t> </a:t>
            </a:r>
            <a:r>
              <a:rPr lang="bg-BG" sz="2000" dirty="0"/>
              <a:t>и публикувате </a:t>
            </a:r>
            <a:r>
              <a:rPr lang="en-US" sz="2000" dirty="0" err="1"/>
              <a:t>резюме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данни</a:t>
            </a:r>
            <a:r>
              <a:rPr lang="bg-BG" sz="2000" dirty="0"/>
              <a:t>те;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Запазвате моментното състояние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данните</a:t>
            </a:r>
            <a:r>
              <a:rPr lang="bg-BG" sz="2000" dirty="0"/>
              <a:t>;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Показвате подробни</a:t>
            </a:r>
            <a:r>
              <a:rPr lang="en-US" sz="2000" dirty="0"/>
              <a:t> </a:t>
            </a:r>
            <a:r>
              <a:rPr lang="en-US" sz="2000" dirty="0" err="1"/>
              <a:t>данни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отделни</a:t>
            </a:r>
            <a:r>
              <a:rPr lang="en-US" sz="2000" dirty="0"/>
              <a:t> </a:t>
            </a:r>
            <a:r>
              <a:rPr lang="en-US" sz="2000" dirty="0" err="1"/>
              <a:t>записи</a:t>
            </a:r>
            <a:endParaRPr lang="en-US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/>
              <a:t>Макроси</a:t>
            </a:r>
            <a:r>
              <a:rPr lang="bg-BG" sz="2400" b="1" dirty="0"/>
              <a:t> – </a:t>
            </a:r>
            <a:r>
              <a:rPr lang="bg-BG" sz="2400" dirty="0" smtClean="0"/>
              <a:t>позволяват </a:t>
            </a:r>
            <a:r>
              <a:rPr lang="en-US" sz="2400" dirty="0" err="1" smtClean="0"/>
              <a:t>автоматизиране</a:t>
            </a:r>
            <a:r>
              <a:rPr lang="en-US" sz="2400" dirty="0" smtClean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серия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действия</a:t>
            </a:r>
            <a:r>
              <a:rPr lang="en-US" sz="2400" dirty="0"/>
              <a:t> </a:t>
            </a:r>
            <a:r>
              <a:rPr lang="bg-BG" sz="2400" dirty="0"/>
              <a:t>и добавяне на функционалност ч</a:t>
            </a:r>
            <a:r>
              <a:rPr lang="bg-BG" sz="2400" dirty="0" smtClean="0"/>
              <a:t>рез </a:t>
            </a:r>
            <a:r>
              <a:rPr lang="bg-BG" sz="2400" dirty="0"/>
              <a:t>средата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 smtClean="0"/>
              <a:t>проектиране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/>
              <a:t>Модули</a:t>
            </a:r>
            <a:r>
              <a:rPr lang="en-US" sz="2400" b="1" dirty="0"/>
              <a:t> –</a:t>
            </a:r>
            <a:r>
              <a:rPr lang="bg-BG" sz="2400" dirty="0"/>
              <a:t> </a:t>
            </a:r>
            <a:r>
              <a:rPr lang="bg-BG" sz="2400" dirty="0" smtClean="0"/>
              <a:t>автоматизират </a:t>
            </a:r>
            <a:r>
              <a:rPr lang="bg-BG" sz="2400" dirty="0"/>
              <a:t>задачи и добавят функционалност, но се пишат директно като </a:t>
            </a:r>
            <a:r>
              <a:rPr lang="en-US" sz="2400" dirty="0"/>
              <a:t>VBA </a:t>
            </a:r>
            <a:r>
              <a:rPr lang="en-US" sz="2400" dirty="0" err="1" smtClean="0"/>
              <a:t>код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59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файл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Готови </a:t>
            </a:r>
            <a:r>
              <a:rPr lang="bg-BG" dirty="0"/>
              <a:t>шаблони за бази от </a:t>
            </a:r>
            <a:r>
              <a:rPr lang="bg-BG" dirty="0" smtClean="0"/>
              <a:t>данни</a:t>
            </a:r>
          </a:p>
          <a:p>
            <a:pPr lvl="1"/>
            <a:r>
              <a:rPr lang="bg-BG" dirty="0" smtClean="0"/>
              <a:t>Празни структури </a:t>
            </a:r>
            <a:r>
              <a:rPr lang="bg-BG" dirty="0"/>
              <a:t>за решаване на конкретни задачи със създадени всички необходими </a:t>
            </a:r>
            <a:r>
              <a:rPr lang="bg-BG" dirty="0" smtClean="0"/>
              <a:t>обекти.</a:t>
            </a:r>
          </a:p>
          <a:p>
            <a:pPr lvl="1"/>
            <a:r>
              <a:rPr lang="bg-BG" dirty="0" smtClean="0"/>
              <a:t>Налага се </a:t>
            </a:r>
            <a:r>
              <a:rPr lang="bg-BG" dirty="0"/>
              <a:t>привеждане на базата към специфичните нужди, за които ще се </a:t>
            </a:r>
            <a:r>
              <a:rPr lang="bg-BG" dirty="0" smtClean="0"/>
              <a:t>използва</a:t>
            </a:r>
          </a:p>
          <a:p>
            <a:pPr lvl="1"/>
            <a:r>
              <a:rPr lang="bg-BG" dirty="0" smtClean="0"/>
              <a:t>Налага се попълване на данните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01107" y="3769314"/>
            <a:ext cx="8901430" cy="22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5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err="1"/>
              <a:t>Текстообработка</a:t>
            </a:r>
            <a:r>
              <a:rPr lang="en-GB" cap="small" dirty="0"/>
              <a:t> </a:t>
            </a:r>
            <a:r>
              <a:rPr lang="bg-BG" cap="small" dirty="0"/>
              <a:t>с </a:t>
            </a:r>
            <a:r>
              <a:rPr lang="en-US" cap="small" dirty="0"/>
              <a:t>MS Word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369" y="593379"/>
            <a:ext cx="7177162" cy="57118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2000" dirty="0"/>
              <a:t>Създаването на текстово </a:t>
            </a:r>
            <a:r>
              <a:rPr lang="bg-BG" sz="2000" dirty="0" smtClean="0"/>
              <a:t>съдържание: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 smtClean="0"/>
              <a:t>писане</a:t>
            </a:r>
            <a:r>
              <a:rPr lang="bg-BG" sz="2000" dirty="0"/>
              <a:t>, редактиране и </a:t>
            </a:r>
            <a:r>
              <a:rPr lang="bg-BG" sz="2000" dirty="0" smtClean="0"/>
              <a:t>оформяне </a:t>
            </a:r>
            <a:r>
              <a:rPr lang="bg-BG" sz="2000" dirty="0"/>
              <a:t>на </a:t>
            </a:r>
            <a:r>
              <a:rPr lang="bg-BG" sz="2000" dirty="0" smtClean="0"/>
              <a:t>текст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 smtClean="0"/>
              <a:t>допълване на текста </a:t>
            </a:r>
            <a:r>
              <a:rPr lang="bg-BG" sz="2000" dirty="0"/>
              <a:t>с подходящи изображения и </a:t>
            </a:r>
            <a:r>
              <a:rPr lang="bg-BG" sz="2000" dirty="0" smtClean="0"/>
              <a:t>визуализации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8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празен файл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427847"/>
              </p:ext>
            </p:extLst>
          </p:nvPr>
        </p:nvGraphicFramePr>
        <p:xfrm>
          <a:off x="714104" y="1887380"/>
          <a:ext cx="10511245" cy="41927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72986">
                  <a:extLst>
                    <a:ext uri="{9D8B030D-6E8A-4147-A177-3AD203B41FA5}">
                      <a16:colId xmlns:a16="http://schemas.microsoft.com/office/drawing/2014/main" val="3801848813"/>
                    </a:ext>
                  </a:extLst>
                </a:gridCol>
                <a:gridCol w="4197037">
                  <a:extLst>
                    <a:ext uri="{9D8B030D-6E8A-4147-A177-3AD203B41FA5}">
                      <a16:colId xmlns:a16="http://schemas.microsoft.com/office/drawing/2014/main" val="1115008658"/>
                    </a:ext>
                  </a:extLst>
                </a:gridCol>
                <a:gridCol w="4641222">
                  <a:extLst>
                    <a:ext uri="{9D8B030D-6E8A-4147-A177-3AD203B41FA5}">
                      <a16:colId xmlns:a16="http://schemas.microsoft.com/office/drawing/2014/main" val="4035157712"/>
                    </a:ext>
                  </a:extLst>
                </a:gridCol>
              </a:tblGrid>
              <a:tr h="687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Настолна </a:t>
                      </a:r>
                      <a:r>
                        <a:rPr lang="bg-BG" sz="2000" dirty="0" smtClean="0">
                          <a:effectLst/>
                        </a:rPr>
                        <a:t>база от </a:t>
                      </a:r>
                      <a:r>
                        <a:rPr lang="bg-BG" sz="2000" dirty="0">
                          <a:effectLst/>
                        </a:rPr>
                        <a:t>данни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Уеб </a:t>
                      </a:r>
                      <a:r>
                        <a:rPr lang="bg-BG" sz="2000" dirty="0" smtClean="0">
                          <a:effectLst/>
                        </a:rPr>
                        <a:t> приложение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389576"/>
                  </a:ext>
                </a:extLst>
              </a:tr>
              <a:tr h="114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</a:rPr>
                        <a:t>Достъп до данните: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 dirty="0">
                          <a:effectLst/>
                        </a:rPr>
                        <a:t>Изисква се връзка към компютъра, на който е базата от данни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 dirty="0">
                          <a:effectLst/>
                        </a:rPr>
                        <a:t>Изисква се инсталиран </a:t>
                      </a:r>
                      <a:r>
                        <a:rPr lang="en-US" sz="1600" dirty="0">
                          <a:effectLst/>
                        </a:rPr>
                        <a:t>Access</a:t>
                      </a:r>
                      <a:r>
                        <a:rPr lang="bg-BG" sz="1600" dirty="0">
                          <a:effectLst/>
                        </a:rPr>
                        <a:t> от всички потребители на базата 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>
                          <a:effectLst/>
                        </a:rPr>
                        <a:t>Трети лица могат</a:t>
                      </a:r>
                      <a:r>
                        <a:rPr lang="en-GB" sz="1600">
                          <a:effectLst/>
                        </a:rPr>
                        <a:t> да имат достъп до данни от различни </a:t>
                      </a:r>
                      <a:r>
                        <a:rPr lang="bg-BG" sz="1600">
                          <a:effectLst/>
                        </a:rPr>
                        <a:t>места и </a:t>
                      </a:r>
                      <a:r>
                        <a:rPr lang="en-GB" sz="1600">
                          <a:effectLst/>
                        </a:rPr>
                        <a:t>устройства.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>
                          <a:effectLst/>
                        </a:rPr>
                        <a:t>Всеки с достъп може да редактира данни и без да има </a:t>
                      </a:r>
                      <a:r>
                        <a:rPr lang="en-US" sz="1600">
                          <a:effectLst/>
                        </a:rPr>
                        <a:t>Access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609374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</a:rPr>
                        <a:t>Размери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2 гигабайт</a:t>
                      </a:r>
                      <a:r>
                        <a:rPr lang="bg-BG" sz="1600">
                          <a:effectLst/>
                        </a:rPr>
                        <a:t>а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1 </a:t>
                      </a:r>
                      <a:r>
                        <a:rPr lang="en-GB" sz="1600" dirty="0" err="1">
                          <a:effectLst/>
                        </a:rPr>
                        <a:t>гигабайт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865514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</a:rPr>
                        <a:t>Съхранение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Локално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Microsoft Azure SQL </a:t>
                      </a:r>
                      <a:r>
                        <a:rPr lang="en-US" sz="1600">
                          <a:effectLst/>
                        </a:rPr>
                        <a:t>при Microsoft 356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>
                          <a:effectLst/>
                        </a:rPr>
                        <a:t>Локален </a:t>
                      </a:r>
                      <a:r>
                        <a:rPr lang="en-US" sz="1600">
                          <a:effectLst/>
                        </a:rPr>
                        <a:t>SQL </a:t>
                      </a:r>
                      <a:r>
                        <a:rPr lang="bg-BG" sz="1600">
                          <a:effectLst/>
                        </a:rPr>
                        <a:t>сървър при </a:t>
                      </a:r>
                      <a:r>
                        <a:rPr lang="en-US" sz="1600">
                          <a:effectLst/>
                        </a:rPr>
                        <a:t>Access 2013 и 2016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6781705"/>
                  </a:ext>
                </a:extLst>
              </a:tr>
              <a:tr h="6780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</a:rPr>
                        <a:t>Софтуерни ограничения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 dirty="0">
                          <a:effectLst/>
                        </a:rPr>
                        <a:t>Поддържа различни версии на </a:t>
                      </a:r>
                      <a:r>
                        <a:rPr lang="en-US" sz="1600" dirty="0">
                          <a:effectLst/>
                        </a:rPr>
                        <a:t>Access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 dirty="0">
                          <a:effectLst/>
                        </a:rPr>
                        <a:t>Поддържа сложни отчети и функции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MS Access 2013, 2016 </a:t>
                      </a:r>
                      <a:r>
                        <a:rPr lang="bg-BG" sz="1600">
                          <a:effectLst/>
                        </a:rPr>
                        <a:t>и по-нов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>
                          <a:effectLst/>
                        </a:rPr>
                        <a:t>Поддържа прости отчети и формуляри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600">
                          <a:effectLst/>
                        </a:rPr>
                        <a:t>Няма заявки за действия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695085"/>
                  </a:ext>
                </a:extLst>
              </a:tr>
              <a:tr h="6780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</a:rPr>
                        <a:t>Предимства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Подходяща за консолидиране на данни от локални източници, с по-разширени функционалности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По-сигурни защити на облачната среда за съхранение, гъвкавост при работа и прост, интуитивен интерфейс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62644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7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 на файловете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Формат </a:t>
            </a:r>
            <a:r>
              <a:rPr lang="bg-BG" dirty="0"/>
              <a:t>по подразбиране за </a:t>
            </a:r>
            <a:r>
              <a:rPr lang="en-US" dirty="0"/>
              <a:t>Access</a:t>
            </a:r>
            <a:r>
              <a:rPr lang="bg-BG" dirty="0"/>
              <a:t> </a:t>
            </a:r>
          </a:p>
          <a:p>
            <a:pPr lvl="1"/>
            <a:r>
              <a:rPr lang="en-US" dirty="0" err="1" smtClean="0"/>
              <a:t>accdb</a:t>
            </a:r>
            <a:r>
              <a:rPr lang="bg-BG" dirty="0" smtClean="0"/>
              <a:t> – версии 2007 и по-нови</a:t>
            </a:r>
            <a:endParaRPr lang="bg-BG" dirty="0"/>
          </a:p>
          <a:p>
            <a:pPr lvl="1"/>
            <a:r>
              <a:rPr lang="en-US" dirty="0" err="1" smtClean="0"/>
              <a:t>mdb</a:t>
            </a:r>
            <a:r>
              <a:rPr lang="en-US" dirty="0" smtClean="0"/>
              <a:t> </a:t>
            </a:r>
            <a:r>
              <a:rPr lang="bg-BG" dirty="0" smtClean="0"/>
              <a:t>– версии </a:t>
            </a:r>
            <a:r>
              <a:rPr lang="bg-BG" dirty="0"/>
              <a:t>от 2003 и </a:t>
            </a:r>
            <a:r>
              <a:rPr lang="bg-BG" dirty="0" smtClean="0"/>
              <a:t>по-стари</a:t>
            </a:r>
          </a:p>
          <a:p>
            <a:pPr lvl="1"/>
            <a:r>
              <a:rPr lang="bg-BG" dirty="0" smtClean="0"/>
              <a:t>отделни </a:t>
            </a:r>
            <a:r>
              <a:rPr lang="bg-BG" dirty="0"/>
              <a:t>обекти могат да се експортират в</a:t>
            </a:r>
            <a:r>
              <a:rPr lang="en-US" dirty="0"/>
              <a:t> pdf </a:t>
            </a:r>
            <a:r>
              <a:rPr lang="bg-BG" dirty="0"/>
              <a:t>или </a:t>
            </a:r>
            <a:r>
              <a:rPr lang="en-US" dirty="0" err="1"/>
              <a:t>xps</a:t>
            </a:r>
            <a:r>
              <a:rPr lang="en-US" dirty="0"/>
              <a:t> </a:t>
            </a:r>
            <a:r>
              <a:rPr lang="bg-BG" dirty="0" smtClean="0"/>
              <a:t>формат</a:t>
            </a:r>
          </a:p>
          <a:p>
            <a:r>
              <a:rPr lang="bg-BG" dirty="0" smtClean="0"/>
              <a:t>Ограничения</a:t>
            </a:r>
          </a:p>
          <a:p>
            <a:pPr lvl="1"/>
            <a:r>
              <a:rPr lang="bg-BG" dirty="0" smtClean="0"/>
              <a:t>до </a:t>
            </a:r>
            <a:r>
              <a:rPr lang="bg-BG" dirty="0"/>
              <a:t>2 </a:t>
            </a:r>
            <a:r>
              <a:rPr lang="en-US" dirty="0"/>
              <a:t>GB </a:t>
            </a:r>
            <a:r>
              <a:rPr lang="bg-BG" dirty="0"/>
              <a:t>за всички обекти и </a:t>
            </a:r>
            <a:r>
              <a:rPr lang="bg-BG" dirty="0" smtClean="0"/>
              <a:t>данни</a:t>
            </a:r>
          </a:p>
          <a:p>
            <a:pPr lvl="1"/>
            <a:r>
              <a:rPr lang="bg-BG" dirty="0" smtClean="0"/>
              <a:t>до </a:t>
            </a:r>
            <a:r>
              <a:rPr lang="bg-BG" dirty="0"/>
              <a:t>255 полета в </a:t>
            </a:r>
            <a:r>
              <a:rPr lang="bg-BG" dirty="0" smtClean="0"/>
              <a:t>таблица</a:t>
            </a:r>
          </a:p>
          <a:p>
            <a:pPr lvl="1"/>
            <a:r>
              <a:rPr lang="bg-BG" dirty="0" smtClean="0"/>
              <a:t>до </a:t>
            </a:r>
            <a:r>
              <a:rPr lang="bg-BG" dirty="0"/>
              <a:t>32 767 обекта </a:t>
            </a:r>
            <a:r>
              <a:rPr lang="bg-BG" dirty="0" smtClean="0"/>
              <a:t>общо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69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bg-BG" dirty="0" smtClean="0"/>
              <a:t>или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извършване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сложни</a:t>
            </a:r>
            <a:r>
              <a:rPr lang="en-US" dirty="0"/>
              <a:t> </a:t>
            </a:r>
            <a:r>
              <a:rPr lang="en-US" dirty="0" err="1" smtClean="0"/>
              <a:t>изчисления</a:t>
            </a:r>
            <a:endParaRPr lang="bg-BG" dirty="0"/>
          </a:p>
          <a:p>
            <a:r>
              <a:rPr lang="bg-BG" dirty="0" smtClean="0"/>
              <a:t>прогнозиране</a:t>
            </a: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 smtClean="0"/>
              <a:t>резултати</a:t>
            </a:r>
            <a:endParaRPr lang="bg-BG" dirty="0" smtClean="0"/>
          </a:p>
          <a:p>
            <a:r>
              <a:rPr lang="en-US" dirty="0" err="1" smtClean="0"/>
              <a:t>моделиране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en-US" dirty="0" err="1" smtClean="0"/>
              <a:t>създаване</a:t>
            </a: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висококачествени</a:t>
            </a:r>
            <a:r>
              <a:rPr lang="en-US" dirty="0"/>
              <a:t> </a:t>
            </a:r>
            <a:r>
              <a:rPr lang="bg-BG" dirty="0"/>
              <a:t>визуализации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управление</a:t>
            </a: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bg-BG" dirty="0" smtClean="0"/>
              <a:t>сложни данни с множество релации между тях</a:t>
            </a:r>
            <a:endParaRPr lang="en-US" dirty="0" smtClean="0"/>
          </a:p>
          <a:p>
            <a:r>
              <a:rPr lang="bg-BG" dirty="0" smtClean="0"/>
              <a:t>организиране</a:t>
            </a:r>
          </a:p>
          <a:p>
            <a:r>
              <a:rPr lang="bg-BG" dirty="0"/>
              <a:t>л</a:t>
            </a:r>
            <a:r>
              <a:rPr lang="bg-BG" dirty="0" smtClean="0"/>
              <a:t>есно търсене</a:t>
            </a:r>
          </a:p>
          <a:p>
            <a:r>
              <a:rPr lang="bg-BG" dirty="0" smtClean="0"/>
              <a:t>достъп</a:t>
            </a:r>
            <a:r>
              <a:rPr lang="en-US" dirty="0" smtClean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множество</a:t>
            </a:r>
            <a:r>
              <a:rPr lang="en-US" dirty="0"/>
              <a:t> </a:t>
            </a:r>
            <a:r>
              <a:rPr lang="en-US" dirty="0" err="1"/>
              <a:t>потребители</a:t>
            </a:r>
            <a:r>
              <a:rPr lang="bg-BG" dirty="0"/>
              <a:t> едновременно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9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cap="small" dirty="0"/>
              <a:t>Диаграми с </a:t>
            </a:r>
            <a:r>
              <a:rPr lang="en-US" cap="small" dirty="0"/>
              <a:t>MS Visio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588" y="645435"/>
            <a:ext cx="7578725" cy="56084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1800" dirty="0"/>
              <a:t>Офис приложенията за работа със схеми и диаграми позволяват създаването на визуализация на комплексни идеи, процеси и зависимости – от съвсем прости структури като вен-диаграми, до сложни блок-схеми, организационни планове, схеми и инфографики.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9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380" y="3889632"/>
            <a:ext cx="8296879" cy="2411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Основна структурна единица във </a:t>
            </a:r>
            <a:r>
              <a:rPr lang="en-US" dirty="0"/>
              <a:t>Visio </a:t>
            </a:r>
            <a:r>
              <a:rPr lang="bg-BG" dirty="0"/>
              <a:t>е </a:t>
            </a:r>
            <a:r>
              <a:rPr lang="bg-BG" dirty="0" smtClean="0"/>
              <a:t>фигурата</a:t>
            </a:r>
          </a:p>
          <a:p>
            <a:pPr lvl="1"/>
            <a:r>
              <a:rPr lang="bg-BG" dirty="0" smtClean="0"/>
              <a:t>различна </a:t>
            </a:r>
            <a:r>
              <a:rPr lang="bg-BG" dirty="0"/>
              <a:t>форма в зависимост от това какво изразява в </a:t>
            </a:r>
            <a:r>
              <a:rPr lang="bg-BG" dirty="0" smtClean="0"/>
              <a:t>диаграмата</a:t>
            </a:r>
          </a:p>
          <a:p>
            <a:pPr lvl="1"/>
            <a:r>
              <a:rPr lang="bg-BG" dirty="0" smtClean="0"/>
              <a:t>може </a:t>
            </a:r>
            <a:r>
              <a:rPr lang="bg-BG" dirty="0"/>
              <a:t>да съдържа текст или </a:t>
            </a:r>
            <a:r>
              <a:rPr lang="bg-BG" dirty="0" smtClean="0"/>
              <a:t>мултимедия</a:t>
            </a:r>
          </a:p>
          <a:p>
            <a:pPr lvl="1"/>
            <a:r>
              <a:rPr lang="bg-BG" dirty="0" smtClean="0"/>
              <a:t>може </a:t>
            </a:r>
            <a:r>
              <a:rPr lang="bg-BG" dirty="0"/>
              <a:t>да се припокрива с други фигури и </a:t>
            </a:r>
            <a:r>
              <a:rPr lang="bg-BG" dirty="0" smtClean="0"/>
              <a:t>елементи</a:t>
            </a:r>
          </a:p>
          <a:p>
            <a:r>
              <a:rPr lang="bg-BG" dirty="0" smtClean="0"/>
              <a:t> Конектори - фигури, </a:t>
            </a:r>
            <a:r>
              <a:rPr lang="bg-BG" dirty="0"/>
              <a:t>които указват типа и посоката на </a:t>
            </a:r>
            <a:r>
              <a:rPr lang="bg-BG" dirty="0" smtClean="0"/>
              <a:t>връзката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67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Форматиращи възможности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 помощта на </a:t>
            </a:r>
            <a:r>
              <a:rPr lang="en-US" dirty="0"/>
              <a:t>Visio </a:t>
            </a:r>
            <a:r>
              <a:rPr lang="bg-BG" dirty="0"/>
              <a:t>можете д</a:t>
            </a:r>
            <a:r>
              <a:rPr lang="en-US" dirty="0" smtClean="0"/>
              <a:t>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sz="2400" dirty="0" smtClean="0"/>
              <a:t>Изразявате</a:t>
            </a:r>
            <a:r>
              <a:rPr lang="en-US" sz="2400" dirty="0" smtClean="0"/>
              <a:t> </a:t>
            </a:r>
            <a:r>
              <a:rPr lang="en-US" sz="2400" dirty="0" err="1"/>
              <a:t>визуално</a:t>
            </a:r>
            <a:r>
              <a:rPr lang="en-US" sz="2400" dirty="0"/>
              <a:t> </a:t>
            </a:r>
            <a:r>
              <a:rPr lang="en-US" sz="2400" dirty="0" err="1"/>
              <a:t>сложна</a:t>
            </a:r>
            <a:r>
              <a:rPr lang="en-US" sz="2400" dirty="0"/>
              <a:t> </a:t>
            </a:r>
            <a:r>
              <a:rPr lang="en-US" sz="2400" dirty="0" err="1"/>
              <a:t>информация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няколко</a:t>
            </a:r>
            <a:r>
              <a:rPr lang="en-US" sz="2400" dirty="0"/>
              <a:t> </a:t>
            </a:r>
            <a:r>
              <a:rPr lang="en-US" sz="2400" dirty="0" err="1"/>
              <a:t>източника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данни</a:t>
            </a:r>
            <a:r>
              <a:rPr lang="bg-BG" sz="2400" dirty="0" smtClean="0"/>
              <a:t>.</a:t>
            </a:r>
            <a:endParaRPr lang="bg-BG" sz="2400" dirty="0"/>
          </a:p>
          <a:p>
            <a:r>
              <a:rPr lang="en-US" sz="2400" dirty="0" err="1" smtClean="0"/>
              <a:t>Бързо</a:t>
            </a:r>
            <a:r>
              <a:rPr lang="en-US" sz="2400" dirty="0" smtClean="0"/>
              <a:t> </a:t>
            </a:r>
            <a:r>
              <a:rPr lang="bg-BG" sz="2400" dirty="0"/>
              <a:t>да </a:t>
            </a:r>
            <a:r>
              <a:rPr lang="en-US" sz="2400" dirty="0" err="1" smtClean="0"/>
              <a:t>създавате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професионални</a:t>
            </a:r>
            <a:r>
              <a:rPr lang="en-US" sz="2400" dirty="0" smtClean="0"/>
              <a:t> </a:t>
            </a:r>
            <a:r>
              <a:rPr lang="bg-BG" sz="2400" dirty="0" smtClean="0"/>
              <a:t>диаграми</a:t>
            </a:r>
          </a:p>
          <a:p>
            <a:r>
              <a:rPr lang="en-US" sz="2400" dirty="0" err="1" smtClean="0"/>
              <a:t>Преглеждате</a:t>
            </a:r>
            <a:r>
              <a:rPr lang="en-US" sz="2400" dirty="0"/>
              <a:t>, </a:t>
            </a:r>
            <a:r>
              <a:rPr lang="en-US" sz="2400" dirty="0" err="1"/>
              <a:t>споделяте</a:t>
            </a:r>
            <a:r>
              <a:rPr lang="bg-BG" sz="2400" dirty="0"/>
              <a:t> и редактирате </a:t>
            </a:r>
            <a:r>
              <a:rPr lang="en-US" sz="2400" dirty="0" err="1"/>
              <a:t>диаграми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почти</a:t>
            </a:r>
            <a:r>
              <a:rPr lang="en-US" sz="2400" dirty="0"/>
              <a:t> </a:t>
            </a:r>
            <a:r>
              <a:rPr lang="en-US" sz="2400" dirty="0" err="1"/>
              <a:t>всяко</a:t>
            </a:r>
            <a:r>
              <a:rPr lang="en-US" sz="2400" dirty="0"/>
              <a:t> </a:t>
            </a:r>
            <a:r>
              <a:rPr lang="en-US" sz="2400" dirty="0" err="1"/>
              <a:t>място</a:t>
            </a:r>
            <a:r>
              <a:rPr lang="en-US" sz="2400" dirty="0"/>
              <a:t> с Visio Online</a:t>
            </a:r>
            <a:r>
              <a:rPr lang="bg-BG" sz="2400" dirty="0"/>
              <a:t>.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Видове съдържание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sz="2400" dirty="0" smtClean="0"/>
              <a:t>Б</a:t>
            </a:r>
            <a:r>
              <a:rPr lang="en-US" sz="2400" dirty="0" err="1" smtClean="0"/>
              <a:t>локсхеми</a:t>
            </a:r>
            <a:endParaRPr lang="bg-BG" sz="2400" dirty="0" smtClean="0"/>
          </a:p>
          <a:p>
            <a:r>
              <a:rPr lang="bg-BG" sz="2400" dirty="0" smtClean="0"/>
              <a:t>В</a:t>
            </a:r>
            <a:r>
              <a:rPr lang="en-US" sz="2400" dirty="0" err="1" smtClean="0"/>
              <a:t>ремеви</a:t>
            </a:r>
            <a:r>
              <a:rPr lang="bg-BG" sz="2400" dirty="0" smtClean="0"/>
              <a:t> </a:t>
            </a:r>
            <a:r>
              <a:rPr lang="en-US" sz="2400" dirty="0" err="1" smtClean="0"/>
              <a:t>линии</a:t>
            </a:r>
            <a:endParaRPr lang="bg-BG" sz="2400" dirty="0" smtClean="0"/>
          </a:p>
          <a:p>
            <a:r>
              <a:rPr lang="bg-BG" sz="2400" dirty="0" smtClean="0"/>
              <a:t>К</a:t>
            </a:r>
            <a:r>
              <a:rPr lang="en-US" sz="2400" dirty="0" err="1" smtClean="0"/>
              <a:t>арти</a:t>
            </a:r>
            <a:r>
              <a:rPr lang="en-US" sz="2400" dirty="0" smtClean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 smtClean="0"/>
              <a:t>процеси</a:t>
            </a:r>
            <a:endParaRPr lang="bg-BG" sz="2400" dirty="0" smtClean="0"/>
          </a:p>
          <a:p>
            <a:r>
              <a:rPr lang="bg-BG" sz="2400" dirty="0"/>
              <a:t>О</a:t>
            </a:r>
            <a:r>
              <a:rPr lang="en-US" sz="2400" dirty="0" err="1" smtClean="0"/>
              <a:t>рганизационни</a:t>
            </a:r>
            <a:r>
              <a:rPr lang="en-US" sz="2400" dirty="0" smtClean="0"/>
              <a:t> </a:t>
            </a:r>
            <a:r>
              <a:rPr lang="en-US" sz="2400" dirty="0" err="1" smtClean="0"/>
              <a:t>диаграми</a:t>
            </a:r>
            <a:endParaRPr lang="bg-BG" sz="2400" dirty="0" smtClean="0"/>
          </a:p>
          <a:p>
            <a:r>
              <a:rPr lang="bg-BG" sz="2400" dirty="0" smtClean="0"/>
              <a:t>Д</a:t>
            </a:r>
            <a:r>
              <a:rPr lang="en-US" sz="2400" dirty="0" err="1" smtClean="0"/>
              <a:t>иаграми</a:t>
            </a:r>
            <a:r>
              <a:rPr lang="en-US" sz="2400" dirty="0" smtClean="0"/>
              <a:t> </a:t>
            </a:r>
            <a:r>
              <a:rPr lang="en-US" sz="2400" dirty="0" err="1"/>
              <a:t>на</a:t>
            </a:r>
            <a:r>
              <a:rPr lang="en-US" sz="2400" dirty="0"/>
              <a:t> ИТ </a:t>
            </a:r>
            <a:r>
              <a:rPr lang="en-US" sz="2400" dirty="0" err="1"/>
              <a:t>архитектури</a:t>
            </a:r>
            <a:r>
              <a:rPr lang="en-US" sz="2400" dirty="0"/>
              <a:t>, </a:t>
            </a:r>
            <a:r>
              <a:rPr lang="en-US" sz="2400" dirty="0" err="1"/>
              <a:t>планове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 smtClean="0"/>
              <a:t>етажи</a:t>
            </a:r>
            <a:endParaRPr lang="bg-BG" sz="2400" dirty="0" smtClean="0"/>
          </a:p>
          <a:p>
            <a:r>
              <a:rPr lang="bg-BG" sz="2400" dirty="0" smtClean="0"/>
              <a:t>Д</a:t>
            </a:r>
            <a:r>
              <a:rPr lang="en-US" sz="2400" dirty="0" err="1" smtClean="0"/>
              <a:t>руги</a:t>
            </a:r>
            <a:r>
              <a:rPr lang="bg-BG" sz="2400" dirty="0" smtClean="0"/>
              <a:t> </a:t>
            </a:r>
            <a:endParaRPr lang="bg-BG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70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празен файл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П</a:t>
            </a:r>
            <a:r>
              <a:rPr lang="bg-BG" dirty="0" smtClean="0"/>
              <a:t>араметри </a:t>
            </a:r>
            <a:r>
              <a:rPr lang="bg-BG" dirty="0"/>
              <a:t>по подразбиране: </a:t>
            </a:r>
            <a:endParaRPr lang="en-US" dirty="0"/>
          </a:p>
          <a:p>
            <a:pPr lvl="1"/>
            <a:r>
              <a:rPr lang="bg-BG" dirty="0"/>
              <a:t>Тема и цветова гама </a:t>
            </a:r>
            <a:r>
              <a:rPr lang="en-US" dirty="0"/>
              <a:t>Office; </a:t>
            </a:r>
            <a:r>
              <a:rPr lang="bg-BG" dirty="0"/>
              <a:t>шрифт </a:t>
            </a:r>
            <a:r>
              <a:rPr lang="en-US" dirty="0"/>
              <a:t>Calibri;</a:t>
            </a:r>
          </a:p>
          <a:p>
            <a:pPr lvl="1"/>
            <a:r>
              <a:rPr lang="bg-BG" dirty="0"/>
              <a:t>Параметри на страницата – пейзажна ориентация, размер </a:t>
            </a:r>
            <a:r>
              <a:rPr lang="en-US" dirty="0"/>
              <a:t>Letter (</a:t>
            </a:r>
            <a:r>
              <a:rPr lang="bg-BG" dirty="0"/>
              <a:t>8,5 х 11 инча</a:t>
            </a:r>
            <a:r>
              <a:rPr lang="en-US" dirty="0"/>
              <a:t>)</a:t>
            </a:r>
            <a:r>
              <a:rPr lang="bg-BG" dirty="0"/>
              <a:t>, включена мрежа водачи с размери на клетката 0,3 инча;</a:t>
            </a:r>
            <a:endParaRPr lang="en-US" dirty="0"/>
          </a:p>
          <a:p>
            <a:pPr lvl="1"/>
            <a:r>
              <a:rPr lang="bg-BG" dirty="0"/>
              <a:t>Структури – показани са само две колекции – прости форми и стрелки, а всичси останали трябва да се заредят допълнително.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737700"/>
            <a:ext cx="5973762" cy="41849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80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Зареждане на шаблон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Шаблоните са разпределени в 6 основни и 30 второстепенни категории </a:t>
            </a:r>
            <a:r>
              <a:rPr lang="bg-BG" dirty="0" smtClean="0"/>
              <a:t>и </a:t>
            </a:r>
            <a:r>
              <a:rPr lang="bg-BG" dirty="0"/>
              <a:t>предлагат многообразие от готови визуализации: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2628059"/>
            <a:ext cx="12161520" cy="34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12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 на файловете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Форматът на файла по подразбиране е </a:t>
            </a:r>
            <a:r>
              <a:rPr lang="en-US" dirty="0" err="1" smtClean="0"/>
              <a:t>vsdx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bg-BG" dirty="0"/>
              <a:t>О</a:t>
            </a:r>
            <a:r>
              <a:rPr lang="bg-BG" dirty="0" smtClean="0"/>
              <a:t>нлайн </a:t>
            </a:r>
            <a:r>
              <a:rPr lang="bg-BG" dirty="0"/>
              <a:t>версията поддържа </a:t>
            </a:r>
            <a:r>
              <a:rPr lang="bg-BG" dirty="0" smtClean="0"/>
              <a:t>експорт </a:t>
            </a:r>
            <a:r>
              <a:rPr lang="bg-BG" dirty="0"/>
              <a:t>като </a:t>
            </a:r>
            <a:r>
              <a:rPr lang="en-US" dirty="0" smtClean="0"/>
              <a:t>pdf</a:t>
            </a:r>
            <a:r>
              <a:rPr lang="bg-BG" dirty="0" smtClean="0"/>
              <a:t>, </a:t>
            </a:r>
            <a:r>
              <a:rPr lang="en-US" dirty="0" err="1" smtClean="0"/>
              <a:t>png</a:t>
            </a:r>
            <a:r>
              <a:rPr lang="en-US" dirty="0" smtClean="0"/>
              <a:t> </a:t>
            </a:r>
            <a:r>
              <a:rPr lang="bg-BG" dirty="0"/>
              <a:t>и </a:t>
            </a:r>
            <a:r>
              <a:rPr lang="en-US" dirty="0" smtClean="0"/>
              <a:t>jpg</a:t>
            </a:r>
            <a:endParaRPr lang="bg-BG" dirty="0" smtClean="0"/>
          </a:p>
          <a:p>
            <a:r>
              <a:rPr lang="bg-BG" dirty="0" smtClean="0"/>
              <a:t>Ограничения</a:t>
            </a:r>
          </a:p>
          <a:p>
            <a:pPr lvl="1"/>
            <a:r>
              <a:rPr lang="bg-BG" dirty="0" smtClean="0"/>
              <a:t>до </a:t>
            </a:r>
            <a:r>
              <a:rPr lang="bg-BG" dirty="0"/>
              <a:t>1000 фигури и до 55 </a:t>
            </a:r>
            <a:r>
              <a:rPr lang="bg-BG" dirty="0" smtClean="0"/>
              <a:t>страници</a:t>
            </a:r>
          </a:p>
          <a:p>
            <a:pPr lvl="1"/>
            <a:r>
              <a:rPr lang="bg-BG" dirty="0" smtClean="0"/>
              <a:t>не </a:t>
            </a:r>
            <a:r>
              <a:rPr lang="bg-BG" dirty="0"/>
              <a:t>поддържа експорт като </a:t>
            </a:r>
            <a:r>
              <a:rPr lang="bg-BG" dirty="0" smtClean="0"/>
              <a:t>вектор</a:t>
            </a:r>
          </a:p>
          <a:p>
            <a:pPr lvl="1"/>
            <a:r>
              <a:rPr lang="bg-BG" dirty="0" smtClean="0"/>
              <a:t>не </a:t>
            </a:r>
            <a:r>
              <a:rPr lang="bg-BG" dirty="0"/>
              <a:t>поддържа </a:t>
            </a:r>
            <a:r>
              <a:rPr lang="bg-BG" dirty="0" smtClean="0"/>
              <a:t>слоеве</a:t>
            </a:r>
          </a:p>
          <a:p>
            <a:pPr lvl="1"/>
            <a:r>
              <a:rPr lang="bg-BG" dirty="0" smtClean="0"/>
              <a:t>не позволява </a:t>
            </a:r>
            <a:r>
              <a:rPr lang="bg-BG" dirty="0"/>
              <a:t>някои форматирания – например подчертаване на текст, смяна на изгледа на линиите и очертанията на фигурите.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0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39246" cy="1450757"/>
          </a:xfrm>
        </p:spPr>
        <p:txBody>
          <a:bodyPr/>
          <a:lstStyle/>
          <a:p>
            <a:r>
              <a:rPr lang="bg-BG" dirty="0" smtClean="0"/>
              <a:t>Структура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113417" cy="4680000"/>
          </a:xfrm>
        </p:spPr>
        <p:txBody>
          <a:bodyPr/>
          <a:lstStyle/>
          <a:p>
            <a:r>
              <a:rPr lang="bg-BG" dirty="0" smtClean="0"/>
              <a:t>Основна </a:t>
            </a:r>
            <a:r>
              <a:rPr lang="bg-BG" dirty="0"/>
              <a:t>структурна единица при работата с </a:t>
            </a:r>
            <a:r>
              <a:rPr lang="bg-BG" dirty="0" smtClean="0"/>
              <a:t>текст е страницата</a:t>
            </a:r>
          </a:p>
          <a:p>
            <a:r>
              <a:rPr lang="bg-BG" dirty="0" smtClean="0"/>
              <a:t>Поле </a:t>
            </a:r>
            <a:r>
              <a:rPr lang="bg-BG" dirty="0"/>
              <a:t>за попълване на </a:t>
            </a:r>
            <a:r>
              <a:rPr lang="bg-BG" dirty="0" smtClean="0"/>
              <a:t>текст</a:t>
            </a:r>
          </a:p>
          <a:p>
            <a:pPr lvl="1"/>
            <a:r>
              <a:rPr lang="bg-BG" dirty="0" smtClean="0"/>
              <a:t>Текст, оформен в абзаци</a:t>
            </a:r>
          </a:p>
          <a:p>
            <a:pPr lvl="1"/>
            <a:r>
              <a:rPr lang="bg-BG" dirty="0" smtClean="0"/>
              <a:t>Нетекстови елементи – фигури, таблици, схеми, илюстрации</a:t>
            </a:r>
          </a:p>
          <a:p>
            <a:r>
              <a:rPr lang="bg-BG" dirty="0" smtClean="0"/>
              <a:t>Маргинални полета</a:t>
            </a:r>
          </a:p>
          <a:p>
            <a:pPr lvl="1"/>
            <a:r>
              <a:rPr lang="bg-BG" dirty="0" smtClean="0"/>
              <a:t>номера </a:t>
            </a:r>
            <a:r>
              <a:rPr lang="bg-BG" dirty="0"/>
              <a:t>на </a:t>
            </a:r>
            <a:r>
              <a:rPr lang="bg-BG" dirty="0" smtClean="0"/>
              <a:t>страници</a:t>
            </a:r>
          </a:p>
          <a:p>
            <a:pPr lvl="1"/>
            <a:r>
              <a:rPr lang="bg-BG" dirty="0" smtClean="0"/>
              <a:t>бележки </a:t>
            </a:r>
            <a:r>
              <a:rPr lang="bg-BG" dirty="0"/>
              <a:t>под </a:t>
            </a:r>
            <a:r>
              <a:rPr lang="bg-BG" dirty="0" smtClean="0"/>
              <a:t>линия</a:t>
            </a:r>
          </a:p>
          <a:p>
            <a:pPr lvl="1"/>
            <a:r>
              <a:rPr lang="bg-BG" dirty="0" smtClean="0"/>
              <a:t>информация </a:t>
            </a:r>
            <a:r>
              <a:rPr lang="bg-BG" dirty="0"/>
              <a:t>за </a:t>
            </a:r>
            <a:r>
              <a:rPr lang="bg-BG" dirty="0" smtClean="0"/>
              <a:t>документа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87" y="122964"/>
            <a:ext cx="4317852" cy="60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файл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Празен документ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Параметри по подразбиране</a:t>
            </a:r>
          </a:p>
          <a:p>
            <a:pPr lvl="1"/>
            <a:r>
              <a:rPr lang="bg-BG" dirty="0"/>
              <a:t>Тема и цветова гама </a:t>
            </a:r>
            <a:r>
              <a:rPr lang="en-US" dirty="0"/>
              <a:t>Office;</a:t>
            </a:r>
            <a:endParaRPr lang="en-US" sz="2000" dirty="0"/>
          </a:p>
          <a:p>
            <a:pPr lvl="1"/>
            <a:r>
              <a:rPr lang="bg-BG" dirty="0"/>
              <a:t>Шрифтова комбинация </a:t>
            </a:r>
            <a:r>
              <a:rPr lang="en-US" dirty="0"/>
              <a:t>Calibri Light (</a:t>
            </a:r>
            <a:r>
              <a:rPr lang="bg-BG" dirty="0"/>
              <a:t>заглавия</a:t>
            </a:r>
            <a:r>
              <a:rPr lang="en-US" dirty="0"/>
              <a:t>)</a:t>
            </a:r>
            <a:r>
              <a:rPr lang="bg-BG" dirty="0"/>
              <a:t> и </a:t>
            </a:r>
            <a:r>
              <a:rPr lang="en-US" dirty="0"/>
              <a:t>Calibri (</a:t>
            </a:r>
            <a:r>
              <a:rPr lang="en-US" dirty="0" err="1"/>
              <a:t>основен</a:t>
            </a:r>
            <a:r>
              <a:rPr lang="en-US" dirty="0"/>
              <a:t> </a:t>
            </a:r>
            <a:r>
              <a:rPr lang="en-US" dirty="0" err="1"/>
              <a:t>текст</a:t>
            </a:r>
            <a:r>
              <a:rPr lang="en-US" dirty="0"/>
              <a:t>);</a:t>
            </a:r>
            <a:endParaRPr lang="en-US" sz="2000" dirty="0"/>
          </a:p>
          <a:p>
            <a:pPr lvl="1"/>
            <a:r>
              <a:rPr lang="bg-BG" dirty="0"/>
              <a:t>Параметри на </a:t>
            </a:r>
            <a:r>
              <a:rPr lang="bg-BG" dirty="0" smtClean="0"/>
              <a:t>страницата</a:t>
            </a:r>
          </a:p>
          <a:p>
            <a:pPr lvl="2"/>
            <a:r>
              <a:rPr lang="bg-BG" dirty="0" smtClean="0"/>
              <a:t>портретна </a:t>
            </a:r>
            <a:r>
              <a:rPr lang="bg-BG" dirty="0"/>
              <a:t>ориентация, размер </a:t>
            </a:r>
            <a:r>
              <a:rPr lang="en-US" dirty="0"/>
              <a:t>Letter (</a:t>
            </a:r>
            <a:r>
              <a:rPr lang="bg-BG" dirty="0"/>
              <a:t>8,5 х 11 инча</a:t>
            </a:r>
            <a:r>
              <a:rPr lang="en-US" dirty="0"/>
              <a:t>)</a:t>
            </a:r>
            <a:r>
              <a:rPr lang="bg-BG" dirty="0"/>
              <a:t>, размери на маргиналните полета </a:t>
            </a:r>
            <a:r>
              <a:rPr lang="en-US" dirty="0"/>
              <a:t>Normal (</a:t>
            </a:r>
            <a:r>
              <a:rPr lang="bg-BG" dirty="0"/>
              <a:t>по 1 инч от всички страни</a:t>
            </a:r>
            <a:r>
              <a:rPr lang="en-US" dirty="0"/>
              <a:t>)</a:t>
            </a:r>
            <a:r>
              <a:rPr lang="bg-BG" dirty="0"/>
              <a:t>;</a:t>
            </a:r>
            <a:endParaRPr lang="en-US" sz="1400" dirty="0"/>
          </a:p>
          <a:p>
            <a:pPr lvl="1"/>
            <a:r>
              <a:rPr lang="bg-BG" dirty="0"/>
              <a:t>Параметри на </a:t>
            </a:r>
            <a:r>
              <a:rPr lang="bg-BG" dirty="0" smtClean="0"/>
              <a:t>абзаца</a:t>
            </a:r>
          </a:p>
          <a:p>
            <a:pPr lvl="2"/>
            <a:r>
              <a:rPr lang="bg-BG" dirty="0" smtClean="0"/>
              <a:t>ляво </a:t>
            </a:r>
            <a:r>
              <a:rPr lang="bg-BG" dirty="0"/>
              <a:t>подравняване без отстъпи, но с разстояние между отделните абзаци.</a:t>
            </a: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шаблон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По тип документ</a:t>
            </a:r>
          </a:p>
          <a:p>
            <a:pPr lvl="1"/>
            <a:r>
              <a:rPr lang="en-US" dirty="0" smtClean="0"/>
              <a:t>Brochure/</a:t>
            </a:r>
            <a:r>
              <a:rPr lang="bg-BG" dirty="0" smtClean="0"/>
              <a:t>Брошура</a:t>
            </a:r>
          </a:p>
          <a:p>
            <a:pPr lvl="1"/>
            <a:r>
              <a:rPr lang="en-US" dirty="0" smtClean="0"/>
              <a:t>Label/</a:t>
            </a:r>
            <a:r>
              <a:rPr lang="bg-BG" dirty="0" smtClean="0"/>
              <a:t>Етикет</a:t>
            </a:r>
          </a:p>
          <a:p>
            <a:pPr lvl="1"/>
            <a:r>
              <a:rPr lang="en-US" dirty="0" smtClean="0"/>
              <a:t>Resume</a:t>
            </a:r>
            <a:r>
              <a:rPr lang="en-US" dirty="0"/>
              <a:t>/</a:t>
            </a:r>
            <a:r>
              <a:rPr lang="bg-BG" dirty="0"/>
              <a:t> </a:t>
            </a:r>
            <a:r>
              <a:rPr lang="bg-BG" dirty="0" smtClean="0"/>
              <a:t>Автобиография и др.</a:t>
            </a:r>
          </a:p>
          <a:p>
            <a:r>
              <a:rPr lang="bg-BG" dirty="0" smtClean="0"/>
              <a:t> По тема</a:t>
            </a:r>
          </a:p>
          <a:p>
            <a:pPr lvl="1"/>
            <a:r>
              <a:rPr lang="en-US" dirty="0" smtClean="0"/>
              <a:t>Business/</a:t>
            </a:r>
            <a:r>
              <a:rPr lang="bg-BG" dirty="0" smtClean="0"/>
              <a:t>Бизнес</a:t>
            </a:r>
          </a:p>
          <a:p>
            <a:pPr lvl="1"/>
            <a:r>
              <a:rPr lang="en-US" dirty="0" smtClean="0"/>
              <a:t>Education/</a:t>
            </a:r>
            <a:r>
              <a:rPr lang="bg-BG" dirty="0" smtClean="0"/>
              <a:t>Образование</a:t>
            </a:r>
          </a:p>
          <a:p>
            <a:pPr lvl="1"/>
            <a:r>
              <a:rPr lang="en-US" dirty="0" smtClean="0"/>
              <a:t>Event/</a:t>
            </a:r>
            <a:r>
              <a:rPr lang="bg-BG" dirty="0" smtClean="0"/>
              <a:t>Събитие и др.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5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Шаблони в </a:t>
            </a:r>
            <a:r>
              <a:rPr lang="en-US" dirty="0" smtClean="0"/>
              <a:t>Word 2016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82" y="1620838"/>
            <a:ext cx="11853435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Форматиращи </a:t>
            </a:r>
            <a:r>
              <a:rPr lang="bg-BG" dirty="0"/>
              <a:t>възможности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b="1" dirty="0"/>
              <a:t>Изглед на </a:t>
            </a:r>
            <a:r>
              <a:rPr lang="bg-BG" b="1" dirty="0" smtClean="0"/>
              <a:t>текста </a:t>
            </a:r>
            <a:r>
              <a:rPr lang="bg-BG" dirty="0" smtClean="0"/>
              <a:t>- големина</a:t>
            </a:r>
            <a:r>
              <a:rPr lang="bg-BG" dirty="0"/>
              <a:t>, вид и цвят на шрифта, разположение на абзаците спрямо полето за писане.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b="1" dirty="0"/>
              <a:t>Изглед на </a:t>
            </a:r>
            <a:r>
              <a:rPr lang="bg-BG" b="1" dirty="0" smtClean="0"/>
              <a:t>страницата </a:t>
            </a:r>
            <a:r>
              <a:rPr lang="bg-BG" dirty="0" smtClean="0"/>
              <a:t>- размери </a:t>
            </a:r>
            <a:r>
              <a:rPr lang="bg-BG" dirty="0"/>
              <a:t>и ориентация на страницата, размери на маргиналните полета, организиране </a:t>
            </a:r>
            <a:r>
              <a:rPr lang="bg-BG" dirty="0" smtClean="0"/>
              <a:t>в </a:t>
            </a:r>
            <a:r>
              <a:rPr lang="bg-BG" dirty="0"/>
              <a:t>една или няколко колони.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b="1" dirty="0"/>
              <a:t>Вмъкване и форматиране на нетекстови </a:t>
            </a:r>
            <a:r>
              <a:rPr lang="bg-BG" b="1" dirty="0" smtClean="0"/>
              <a:t>структури</a:t>
            </a:r>
            <a:endParaRPr lang="en-US" sz="24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/>
              <a:t>Изображения, илюстрации и </a:t>
            </a:r>
            <a:r>
              <a:rPr lang="bg-BG" dirty="0" smtClean="0"/>
              <a:t>снимки, таблици, прости </a:t>
            </a:r>
            <a:r>
              <a:rPr lang="bg-BG" dirty="0"/>
              <a:t>форми, схеми и диаграми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b="1" dirty="0"/>
              <a:t>Създаване на </a:t>
            </a:r>
            <a:r>
              <a:rPr lang="bg-BG" b="1" dirty="0" smtClean="0"/>
              <a:t>връзки</a:t>
            </a:r>
            <a:endParaRPr lang="en-US" sz="24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/>
              <a:t>Към интернет </a:t>
            </a:r>
            <a:r>
              <a:rPr lang="bg-BG" dirty="0" smtClean="0"/>
              <a:t>страници, към </a:t>
            </a:r>
            <a:r>
              <a:rPr lang="bg-BG" dirty="0"/>
              <a:t>други </a:t>
            </a:r>
            <a:r>
              <a:rPr lang="bg-BG" dirty="0" smtClean="0"/>
              <a:t>приложения, към отделни </a:t>
            </a:r>
            <a:r>
              <a:rPr lang="bg-BG" dirty="0"/>
              <a:t>части или структури в рамките на същия документ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b="1" dirty="0"/>
              <a:t>Създаване на индекси и организирането им в </a:t>
            </a:r>
            <a:r>
              <a:rPr lang="bg-BG" b="1" dirty="0" smtClean="0"/>
              <a:t>списъци</a:t>
            </a:r>
            <a:endParaRPr lang="bg-BG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 smtClean="0"/>
              <a:t>Съдържание, обяснителни бележки, цитати, пояснения...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0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 на файловете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450757"/>
            <a:ext cx="4302034" cy="4801997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6322423" y="1776548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417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Формат по подразбиране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6322423" y="2401343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4584"/>
              <a:gd name="adj6" fmla="val -49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Файл с макроси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6322423" y="3650933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8750"/>
              <a:gd name="adj6" fmla="val -75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Шаблон</a:t>
            </a:r>
            <a:endParaRPr lang="en-US" dirty="0"/>
          </a:p>
        </p:txBody>
      </p:sp>
      <p:sp>
        <p:nvSpPr>
          <p:cNvPr id="11" name="Line Callout 2 10"/>
          <p:cNvSpPr/>
          <p:nvPr/>
        </p:nvSpPr>
        <p:spPr>
          <a:xfrm>
            <a:off x="6322423" y="3026138"/>
            <a:ext cx="3866606" cy="418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5417"/>
              <a:gd name="adj6" fmla="val -71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Стар формат (преди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2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Ограничения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Основни </a:t>
            </a:r>
            <a:r>
              <a:rPr lang="bg-BG" dirty="0"/>
              <a:t>ограничения на </a:t>
            </a:r>
            <a:r>
              <a:rPr lang="en-US" dirty="0" smtClean="0"/>
              <a:t>Word</a:t>
            </a:r>
            <a:endParaRPr lang="bg-BG" dirty="0" smtClean="0"/>
          </a:p>
          <a:p>
            <a:pPr lvl="1"/>
            <a:r>
              <a:rPr lang="bg-BG" dirty="0" smtClean="0"/>
              <a:t>размери </a:t>
            </a:r>
            <a:r>
              <a:rPr lang="bg-BG" dirty="0"/>
              <a:t>на страницата – максимум 22 x 22 инча (55.88 x 55.88 см</a:t>
            </a:r>
            <a:r>
              <a:rPr lang="bg-BG" dirty="0" smtClean="0"/>
              <a:t>.)</a:t>
            </a:r>
          </a:p>
          <a:p>
            <a:pPr lvl="1"/>
            <a:r>
              <a:rPr lang="bg-BG" dirty="0" smtClean="0"/>
              <a:t>размерите </a:t>
            </a:r>
            <a:r>
              <a:rPr lang="bg-BG" dirty="0"/>
              <a:t>на работния файл – максимум 512 </a:t>
            </a:r>
            <a:r>
              <a:rPr lang="en-US" dirty="0" smtClean="0"/>
              <a:t>MB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465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1540</TotalTime>
  <Words>2662</Words>
  <Application>Microsoft Office PowerPoint</Application>
  <PresentationFormat>Widescreen</PresentationFormat>
  <Paragraphs>310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Cambria</vt:lpstr>
      <vt:lpstr>Calibri</vt:lpstr>
      <vt:lpstr>Arial</vt:lpstr>
      <vt:lpstr>Symbol</vt:lpstr>
      <vt:lpstr>Times New Roman</vt:lpstr>
      <vt:lpstr>Retrospect</vt:lpstr>
      <vt:lpstr>3.1. Разработване на дигитално съдържание – офис приложения</vt:lpstr>
      <vt:lpstr>Видове дигитално съдържание</vt:lpstr>
      <vt:lpstr>Текстообработка с MS Word</vt:lpstr>
      <vt:lpstr>Структура</vt:lpstr>
      <vt:lpstr>Създаване на файл</vt:lpstr>
      <vt:lpstr>Шаблони в Word 2016</vt:lpstr>
      <vt:lpstr>Форматиращи възможности </vt:lpstr>
      <vt:lpstr>Формат на файловете</vt:lpstr>
      <vt:lpstr>Ограничения</vt:lpstr>
      <vt:lpstr>Предпечатна подготовка с MS Publisher</vt:lpstr>
      <vt:lpstr>Етапи на предпечатната подготовка </vt:lpstr>
      <vt:lpstr>Създаване на празен файл</vt:lpstr>
      <vt:lpstr>Стандартизирани размери  машинописна страница</vt:lpstr>
      <vt:lpstr>Стандартизирани печатни продукти</vt:lpstr>
      <vt:lpstr>Фирмени печатарски продукти</vt:lpstr>
      <vt:lpstr>Шаблони в Publisher 2016</vt:lpstr>
      <vt:lpstr>Форматиращи възможности</vt:lpstr>
      <vt:lpstr>Формат на файловете</vt:lpstr>
      <vt:lpstr>Word или Publisher</vt:lpstr>
      <vt:lpstr>Електронни таблици с MS Excel</vt:lpstr>
      <vt:lpstr>Структура</vt:lpstr>
      <vt:lpstr>Създаване на файл</vt:lpstr>
      <vt:lpstr>Форматиращи възможности</vt:lpstr>
      <vt:lpstr>Формат на файловете</vt:lpstr>
      <vt:lpstr>Бази от данни с MS Access</vt:lpstr>
      <vt:lpstr>Структура</vt:lpstr>
      <vt:lpstr>Релации</vt:lpstr>
      <vt:lpstr>Обекти</vt:lpstr>
      <vt:lpstr>Създаване на файл</vt:lpstr>
      <vt:lpstr>Създаване на празен файл</vt:lpstr>
      <vt:lpstr>Формат на файловете</vt:lpstr>
      <vt:lpstr>Excel или Access</vt:lpstr>
      <vt:lpstr>Диаграми с MS Visio</vt:lpstr>
      <vt:lpstr>Структура</vt:lpstr>
      <vt:lpstr>Форматиращи възможности</vt:lpstr>
      <vt:lpstr>Създаване на празен файл</vt:lpstr>
      <vt:lpstr>Зареждане на шаблон</vt:lpstr>
      <vt:lpstr>Формат на файловете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125</cp:revision>
  <dcterms:created xsi:type="dcterms:W3CDTF">2023-01-03T13:46:11Z</dcterms:created>
  <dcterms:modified xsi:type="dcterms:W3CDTF">2023-08-19T06:44:02Z</dcterms:modified>
</cp:coreProperties>
</file>