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12192000" cy="6858000"/>
  <p:notesSz cx="12192000" cy="6858000"/>
  <p:defaultTextStyle>
    <a:defPPr>
      <a:defRPr lang="en-US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Cambria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Cambria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Cambria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Cambria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68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le Slid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5473" y="1567928"/>
            <a:ext cx="8363516" cy="3536087"/>
          </a:xfrm>
          <a:prstGeom prst="rect">
            <a:avLst/>
          </a:prstGeom>
          <a:noFill/>
        </p:spPr>
        <p:txBody>
          <a:bodyPr/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/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6050" y="6269038"/>
            <a:ext cx="8362950" cy="577849"/>
          </a:xfrm>
        </p:spPr>
        <p:txBody>
          <a:bodyPr/>
          <a:lstStyle>
            <a:lvl1pPr algn="l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Европейска Рамка на дигиталните компетентности с петте области на </a:t>
            </a:r>
            <a:r>
              <a:rPr lang="en-GB"/>
              <a:t/>
            </a:r>
            <a:br>
              <a:rPr lang="en-GB"/>
            </a:br>
            <a:r>
              <a:rPr lang="ru-RU"/>
              <a:t>дигитална компетентност</a:t>
            </a:r>
            <a:r>
              <a:rPr lang="en-GB"/>
              <a:t> </a:t>
            </a:r>
            <a:r>
              <a:rPr lang="ru-RU"/>
              <a:t>и 21 дигитални умения/ компетентности (DigComp 2.1)</a:t>
            </a:r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52400" y="114300"/>
            <a:ext cx="4724809" cy="7132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4778"/>
            <a:ext cx="2628900" cy="575742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marL="0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0" y="1621226"/>
            <a:ext cx="6035039" cy="468000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621226"/>
            <a:ext cx="5974080" cy="468000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-19050" y="1638232"/>
            <a:ext cx="6035039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0" y="2391520"/>
            <a:ext cx="6035039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98870" y="1638232"/>
            <a:ext cx="5974080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391520"/>
            <a:ext cx="5974080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8209" y="594358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320295" y="594358"/>
            <a:ext cx="7577296" cy="571084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t>‹#›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000" cap="all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>
        <a:lnSpc>
          <a:spcPct val="85000"/>
        </a:lnSpc>
        <a:spcBef>
          <a:spcPts val="0"/>
        </a:spcBef>
        <a:spcAft>
          <a:spcPts val="0"/>
        </a:spcAft>
        <a:defRPr sz="4800" spc="-5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2pPr>
      <a:lvl3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3pPr>
      <a:lvl4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4pPr>
      <a:lvl5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5pPr>
      <a:lvl6pPr marL="4572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6pPr>
      <a:lvl7pPr marL="9144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7pPr>
      <a:lvl8pPr marL="13716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8pPr>
      <a:lvl9pPr marL="18288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9pPr>
    </p:titleStyle>
    <p:bodyStyle>
      <a:lvl1pPr marL="90488" indent="-14400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7200" dirty="0" smtClean="0">
                <a:solidFill>
                  <a:schemeClr val="tx1"/>
                </a:solidFill>
                <a:ea typeface="Times New Roman"/>
                <a:cs typeface="Calibri"/>
              </a:rPr>
              <a:t>4.4. Защита </a:t>
            </a:r>
            <a:r>
              <a:rPr lang="bg-BG" sz="7200" dirty="0">
                <a:solidFill>
                  <a:schemeClr val="tx1"/>
                </a:solidFill>
                <a:ea typeface="Times New Roman"/>
                <a:cs typeface="Calibri"/>
              </a:rPr>
              <a:t>на околната среда</a:t>
            </a:r>
            <a:endParaRPr lang="en-US" sz="59500" dirty="0">
              <a:solidFill>
                <a:schemeClr val="tx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Мултимедийна презентация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48148" y="1214443"/>
            <a:ext cx="10671175" cy="4679950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bg-BG" sz="1800" dirty="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bg-BG" sz="1800" dirty="0">
                <a:latin typeface="Times New Roman"/>
                <a:ea typeface="Times New Roman"/>
              </a:rPr>
              <a:t>Какви решения можем да приложим на практика за редуциране на е-отпадъците? Ще се спрем на някои практики, които имат ефект в бизнес среда и в индивидуалната, ежедневна дейност на потребителите на цифрови устройства и услуги: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bg-BG" sz="1800" dirty="0">
                <a:latin typeface="Times New Roman"/>
                <a:ea typeface="Times New Roman"/>
              </a:rPr>
              <a:t>1.Изпращане на пи</a:t>
            </a:r>
            <a:r>
              <a:rPr lang="en-GB" sz="1800" dirty="0" err="1">
                <a:latin typeface="Times New Roman"/>
                <a:ea typeface="Times New Roman"/>
              </a:rPr>
              <a:t>сма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b="1" dirty="0" err="1">
                <a:latin typeface="Times New Roman"/>
                <a:ea typeface="Times New Roman"/>
              </a:rPr>
              <a:t>само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до получатели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които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са заинтересувани и </a:t>
            </a:r>
            <a:r>
              <a:rPr lang="en-GB" sz="1800" dirty="0" err="1">
                <a:latin typeface="Times New Roman"/>
                <a:ea typeface="Times New Roman"/>
              </a:rPr>
              <a:t>ще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ги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четат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en-GB" sz="1800" dirty="0" err="1">
                <a:latin typeface="Times New Roman"/>
                <a:ea typeface="Times New Roman"/>
              </a:rPr>
              <a:t>Изпращането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получаването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един</a:t>
            </a:r>
            <a:r>
              <a:rPr lang="en-GB" sz="1800" dirty="0">
                <a:latin typeface="Times New Roman"/>
                <a:ea typeface="Times New Roman"/>
              </a:rPr>
              <a:t> email </a:t>
            </a:r>
            <a:r>
              <a:rPr lang="en-GB" sz="1800" dirty="0" err="1">
                <a:latin typeface="Times New Roman"/>
                <a:ea typeface="Times New Roman"/>
              </a:rPr>
              <a:t>произвежда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същото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количество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въглеродни емисии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</a:rPr>
              <a:t>атмосферата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колкото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производството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една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пластмасова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торбичк</a:t>
            </a:r>
            <a:r>
              <a:rPr lang="bg-BG" sz="1800" dirty="0">
                <a:latin typeface="Times New Roman"/>
                <a:ea typeface="Times New Roman"/>
              </a:rPr>
              <a:t>а. </a:t>
            </a:r>
            <a:r>
              <a:rPr lang="en-GB" sz="1800" dirty="0" err="1">
                <a:latin typeface="Times New Roman"/>
                <a:ea typeface="Times New Roman"/>
              </a:rPr>
              <a:t>Писмата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дори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малки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размер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остават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някой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сървър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използват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електроенергия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бъдат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пазени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ако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някой ден се </a:t>
            </a:r>
            <a:r>
              <a:rPr lang="en-GB" sz="1800" dirty="0" err="1">
                <a:latin typeface="Times New Roman"/>
                <a:ea typeface="Times New Roman"/>
              </a:rPr>
              <a:t>сетите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тях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</a:rPr>
              <a:t>Копирайки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още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един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човек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bg-BG" sz="1800" dirty="0">
                <a:latin typeface="Times New Roman"/>
                <a:ea typeface="Times New Roman"/>
              </a:rPr>
              <a:t>списъка на получателите,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добавяме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</a:t>
            </a:r>
            <a:r>
              <a:rPr lang="en-GB" sz="1800" dirty="0">
                <a:latin typeface="Times New Roman"/>
                <a:ea typeface="Times New Roman"/>
              </a:rPr>
              <a:t> 6g </a:t>
            </a:r>
            <a:r>
              <a:rPr lang="bg-BG" sz="1800" dirty="0">
                <a:latin typeface="Times New Roman"/>
                <a:ea typeface="Times New Roman"/>
              </a:rPr>
              <a:t>вредни емисии</a:t>
            </a:r>
            <a:r>
              <a:rPr lang="en-GB" sz="1800" dirty="0">
                <a:latin typeface="Times New Roman"/>
                <a:ea typeface="Times New Roman"/>
              </a:rPr>
              <a:t>.</a:t>
            </a:r>
            <a:r>
              <a:rPr lang="bg-BG" sz="1800" dirty="0">
                <a:latin typeface="Times New Roman"/>
                <a:ea typeface="Times New Roman"/>
              </a:rPr>
              <a:t> Ако генерираме </a:t>
            </a:r>
            <a:r>
              <a:rPr lang="en-GB" sz="1800" dirty="0">
                <a:latin typeface="Times New Roman"/>
                <a:ea typeface="Times New Roman"/>
              </a:rPr>
              <a:t>33 </a:t>
            </a:r>
            <a:r>
              <a:rPr lang="en-GB" sz="1800" dirty="0" err="1">
                <a:latin typeface="Times New Roman"/>
                <a:ea typeface="Times New Roman"/>
              </a:rPr>
              <a:t>мейла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ден</a:t>
            </a:r>
            <a:r>
              <a:rPr lang="bg-BG" sz="1800" dirty="0">
                <a:latin typeface="Times New Roman"/>
                <a:ea typeface="Times New Roman"/>
              </a:rPr>
              <a:t>, 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образуват</a:t>
            </a:r>
            <a:r>
              <a:rPr lang="en-GB" sz="1800" dirty="0">
                <a:latin typeface="Times New Roman"/>
                <a:ea typeface="Times New Roman"/>
              </a:rPr>
              <a:t> 806g </a:t>
            </a:r>
            <a:r>
              <a:rPr lang="bg-BG" sz="1800" dirty="0">
                <a:latin typeface="Times New Roman"/>
                <a:ea typeface="Times New Roman"/>
              </a:rPr>
              <a:t>въглеродни емисии.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Това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окрупнено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означава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около</a:t>
            </a:r>
            <a:r>
              <a:rPr lang="en-GB" sz="1800" dirty="0">
                <a:latin typeface="Times New Roman"/>
                <a:ea typeface="Times New Roman"/>
              </a:rPr>
              <a:t> 294 190g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година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endParaRPr dirty="0"/>
          </a:p>
          <a:p>
            <a:pPr marL="0" indent="0" algn="just">
              <a:buNone/>
              <a:defRPr/>
            </a:pPr>
            <a:r>
              <a:rPr lang="en-GB" sz="1800" dirty="0">
                <a:latin typeface="Times New Roman"/>
                <a:ea typeface="Times New Roman"/>
              </a:rPr>
              <a:t>С</a:t>
            </a:r>
            <a:r>
              <a:rPr lang="bg-BG" sz="1800" dirty="0">
                <a:latin typeface="Times New Roman"/>
                <a:ea typeface="Times New Roman"/>
              </a:rPr>
              <a:t>ериозен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проблем</a:t>
            </a:r>
            <a:r>
              <a:rPr lang="en-GB" sz="1800" dirty="0">
                <a:latin typeface="Times New Roman"/>
                <a:ea typeface="Times New Roman"/>
              </a:rPr>
              <a:t> е </a:t>
            </a:r>
            <a:r>
              <a:rPr lang="en-GB" sz="1800" dirty="0" err="1">
                <a:latin typeface="Times New Roman"/>
                <a:ea typeface="Times New Roman"/>
              </a:rPr>
              <a:t>абонирането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новинарски канали (</a:t>
            </a:r>
            <a:r>
              <a:rPr lang="en-GB" sz="1800" dirty="0">
                <a:latin typeface="Times New Roman"/>
                <a:ea typeface="Times New Roman"/>
              </a:rPr>
              <a:t>newsletters</a:t>
            </a:r>
            <a:r>
              <a:rPr lang="bg-BG" sz="1800" dirty="0">
                <a:latin typeface="Times New Roman"/>
                <a:ea typeface="Times New Roman"/>
              </a:rPr>
              <a:t>)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които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носят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никаква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стойност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не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отваряме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bg-BG" sz="1800" dirty="0">
                <a:latin typeface="Times New Roman"/>
                <a:ea typeface="Times New Roman"/>
              </a:rPr>
              <a:t>Добра практика е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прецените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колко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души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искате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добавите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дали</a:t>
            </a:r>
            <a:r>
              <a:rPr lang="en-GB" sz="1800" dirty="0">
                <a:latin typeface="Times New Roman"/>
                <a:ea typeface="Times New Roman"/>
              </a:rPr>
              <a:t> е </a:t>
            </a:r>
            <a:r>
              <a:rPr lang="en-GB" sz="1800" dirty="0" err="1">
                <a:latin typeface="Times New Roman"/>
                <a:ea typeface="Times New Roman"/>
              </a:rPr>
              <a:t>важно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всички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участват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</a:rPr>
              <a:t>комуникацията</a:t>
            </a:r>
            <a:r>
              <a:rPr lang="bg-BG" sz="1800" dirty="0">
                <a:latin typeface="Times New Roman"/>
                <a:ea typeface="Times New Roman"/>
              </a:rPr>
              <a:t>. Полезно е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</a:rPr>
              <a:t>един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мейл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се включи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колкото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е възможно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повече</a:t>
            </a:r>
            <a:r>
              <a:rPr lang="bg-BG" sz="1800" dirty="0">
                <a:latin typeface="Times New Roman"/>
                <a:ea typeface="Times New Roman"/>
              </a:rPr>
              <a:t> и изчерпателна информация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така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че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налага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гененрира</a:t>
            </a:r>
            <a:r>
              <a:rPr lang="bg-BG" sz="1800" dirty="0">
                <a:latin typeface="Times New Roman"/>
                <a:ea typeface="Times New Roman"/>
              </a:rPr>
              <a:t>не на допълнително и </a:t>
            </a:r>
            <a:r>
              <a:rPr lang="en-GB" sz="1800" dirty="0" err="1">
                <a:latin typeface="Times New Roman"/>
                <a:ea typeface="Times New Roman"/>
              </a:rPr>
              <a:t>излишно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количество</a:t>
            </a:r>
            <a:r>
              <a:rPr lang="bg-BG" sz="1800" dirty="0">
                <a:latin typeface="Times New Roman"/>
                <a:ea typeface="Times New Roman"/>
              </a:rPr>
              <a:t> комуникация</a:t>
            </a:r>
            <a:r>
              <a:rPr lang="en-GB" sz="1800" dirty="0">
                <a:latin typeface="Times New Roman"/>
                <a:ea typeface="Times New Roman"/>
              </a:rPr>
              <a:t>. </a:t>
            </a:r>
            <a:endParaRPr dirty="0"/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Редуциране </a:t>
            </a:r>
            <a:r>
              <a:rPr lang="bg-BG" dirty="0"/>
              <a:t>на </a:t>
            </a:r>
            <a:r>
              <a:rPr lang="bg-BG" dirty="0" smtClean="0"/>
              <a:t>е-отпадъците (1)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48148" y="1214443"/>
            <a:ext cx="10671175" cy="4679950"/>
          </a:xfrm>
        </p:spPr>
        <p:txBody>
          <a:bodyPr/>
          <a:lstStyle/>
          <a:p>
            <a:pPr marL="0" lvl="0" indent="0" algn="just">
              <a:buNone/>
              <a:defRPr/>
            </a:pPr>
            <a:endParaRPr lang="bg-BG" sz="1800">
              <a:latin typeface="Times New Roman"/>
              <a:ea typeface="Times New Roman"/>
            </a:endParaRPr>
          </a:p>
          <a:p>
            <a:pPr marL="0" lv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2. Изтриване на</a:t>
            </a:r>
            <a:r>
              <a:rPr lang="en-GB" sz="1800">
                <a:latin typeface="Times New Roman"/>
                <a:ea typeface="Times New Roman"/>
              </a:rPr>
              <a:t> дублирани снимки от </a:t>
            </a:r>
            <a:r>
              <a:rPr lang="bg-BG" sz="1800">
                <a:latin typeface="Times New Roman"/>
                <a:ea typeface="Times New Roman"/>
              </a:rPr>
              <a:t>електронно устройство</a:t>
            </a:r>
            <a:endParaRPr lang="en-GB" sz="180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Тази добра практика е валидна, както за снимки, така и за всякакъв друг тип информация (текст, аудио, видео и др.) със същата тежест. Без значение дали говорим за свободното време на потребителя на дигитални устройства или за неговата дейност по време на изпълнение на служебни задължения е много вероятно да се създадат файлове (снимки, видео и т.н.) с идентично или сходно съдържание. Необходимо ли е да бъдат съхранявани всички те? Рядко осъзнаваме</a:t>
            </a:r>
            <a:r>
              <a:rPr lang="en-GB" sz="1800">
                <a:latin typeface="Times New Roman"/>
                <a:ea typeface="Times New Roman"/>
              </a:rPr>
              <a:t> колко ненужен е целият този digital junk, който задръства сървърите, ще остане за поколенията след нас и изисква големи количества енергия за съхранението си. </a:t>
            </a:r>
            <a:endParaRPr/>
          </a:p>
          <a:p>
            <a:pPr mar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Добра практика е в зависимост от интензивността с която генерирате такъв тип дублираща се информация да си създадете навик в период от седмица, месец, или по-често да правите дигитално почистване на електронните си устройства. </a:t>
            </a:r>
            <a:endParaRPr lang="en-GB" sz="180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bg-BG" dirty="0" smtClean="0"/>
              <a:t>Редуциране </a:t>
            </a:r>
            <a:r>
              <a:rPr lang="bg-BG" dirty="0"/>
              <a:t>на </a:t>
            </a:r>
            <a:r>
              <a:rPr lang="bg-BG" dirty="0" smtClean="0"/>
              <a:t>е-отпадъците (2)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48148" y="1214443"/>
            <a:ext cx="10671175" cy="4679950"/>
          </a:xfrm>
        </p:spPr>
        <p:txBody>
          <a:bodyPr/>
          <a:lstStyle/>
          <a:p>
            <a:pPr marL="0" lvl="0" indent="0" algn="just">
              <a:buNone/>
              <a:defRPr/>
            </a:pPr>
            <a:endParaRPr lang="bg-BG" sz="1800">
              <a:latin typeface="Times New Roman"/>
              <a:ea typeface="Times New Roman"/>
            </a:endParaRPr>
          </a:p>
          <a:p>
            <a:pPr marL="0" lvl="0" indent="0" algn="just">
              <a:buNone/>
              <a:defRPr/>
            </a:pPr>
            <a:endParaRPr lang="bg-BG" sz="1800">
              <a:latin typeface="Times New Roman"/>
              <a:ea typeface="Times New Roman"/>
            </a:endParaRPr>
          </a:p>
          <a:p>
            <a:pPr marL="0" lv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3. Периодично изтриване на софтуерни приложения, които не се използват</a:t>
            </a:r>
            <a:endParaRPr lang="en-GB" sz="180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endParaRPr lang="bg-BG" sz="180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Всяко електронно устройство разполага с набор от базови приложения при закупуването му и въвеждането му в употреба. Вследствие на ежедневната дейност на потребителя биват инсталирани множество допълнителни приложения, част от които се използват много рядко или никога не се използват. Добра практика е такива приложения да бъдат изтривани периодично, за да освободим заеманата от тях памет, която трябва да се поддържа, както и да решим по-сериозния въпрос с периодичните актуализации, които приложенията свалят и инсталират самостоятелно. При този процес се крият много рискове за околната среда за който споменахме по-горе.</a:t>
            </a:r>
            <a:endParaRPr lang="en-GB" sz="180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bg-BG" dirty="0" smtClean="0"/>
              <a:t>Редуциране </a:t>
            </a:r>
            <a:r>
              <a:rPr lang="bg-BG" dirty="0"/>
              <a:t>на </a:t>
            </a:r>
            <a:r>
              <a:rPr lang="bg-BG" dirty="0" smtClean="0"/>
              <a:t>е-отпадъците (3)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48148" y="1214443"/>
            <a:ext cx="10671175" cy="4679950"/>
          </a:xfrm>
        </p:spPr>
        <p:txBody>
          <a:bodyPr/>
          <a:lstStyle/>
          <a:p>
            <a:pPr marL="0" lvl="0" indent="0" algn="just">
              <a:buNone/>
              <a:defRPr/>
            </a:pPr>
            <a:endParaRPr lang="bg-BG" sz="1800">
              <a:latin typeface="Times New Roman"/>
              <a:ea typeface="Times New Roman"/>
            </a:endParaRPr>
          </a:p>
          <a:p>
            <a:pPr marL="0" lv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4. По-малко активни табове в браузър</a:t>
            </a:r>
            <a:endParaRPr lang="en-GB" sz="180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Честа практика в ежедневието е да се поддържат отворени множество табове в браузъра едновременно, защото е по-лесно да се намери необходимата информация, преминавайки между тях, отколкото в списъка на bookmark или писане адреса на сайта отново. Добра практика за решаване на този проблем е приложението </a:t>
            </a:r>
            <a:r>
              <a:rPr lang="bg-BG" sz="1800" strike="noStrike">
                <a:latin typeface="Times New Roman"/>
                <a:ea typeface="Times New Roman"/>
              </a:rPr>
              <a:t>The Great Suspender</a:t>
            </a:r>
            <a:r>
              <a:rPr lang="bg-BG" sz="1800">
                <a:latin typeface="Times New Roman"/>
                <a:ea typeface="Times New Roman"/>
              </a:rPr>
              <a:t> и е приставка за Chrome. Неговата цел е да изключва временно табовете, които не се използват активно, но ги оставя отгоре в полето на браузъра. В моментът в който се кликне върху някой от тях, The Great Suspender го презарежда и отваря отново. Така се спестява ресурса на батерия и живот на електронното устройство. </a:t>
            </a:r>
            <a:endParaRPr lang="en-GB" sz="180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bg-BG" dirty="0" smtClean="0"/>
              <a:t>Редуциране </a:t>
            </a:r>
            <a:r>
              <a:rPr lang="bg-BG" dirty="0"/>
              <a:t>на </a:t>
            </a:r>
            <a:r>
              <a:rPr lang="bg-BG" dirty="0" smtClean="0"/>
              <a:t>е-отпадъците (4)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48148" y="1214443"/>
            <a:ext cx="10671175" cy="4679950"/>
          </a:xfrm>
        </p:spPr>
        <p:txBody>
          <a:bodyPr/>
          <a:lstStyle/>
          <a:p>
            <a:pPr marL="0" lvl="0" indent="0" algn="just">
              <a:buNone/>
              <a:defRPr/>
            </a:pPr>
            <a:endParaRPr lang="bg-BG" sz="1800">
              <a:latin typeface="Times New Roman"/>
              <a:ea typeface="Times New Roman"/>
            </a:endParaRPr>
          </a:p>
          <a:p>
            <a:pPr marL="0" lv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5. Изпращане на файловете като линк за сваляне, а не прикачени към мейл</a:t>
            </a:r>
            <a:endParaRPr lang="en-GB" sz="180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Ако файлът е прикачен, той се дублира веднъж в мейла и втори път на компютъра на получателя. Ако е изпратен като линк към iCloud/Google drive, където е оригиналът му, спестяване неговото копие. Друга опция е използването на wetransfer. Там файловете се изтриват след известно време и така файлът е дублиран само на компютъра на получателя. </a:t>
            </a:r>
            <a:endParaRPr lang="en-GB" sz="180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При обмен на кореспонденция в бизнес процесите много компании използват картинки/лого в подписа си, които се препращат при всеки отговор на веригата в кореспонденцията и от двете страни. Една картинка от 30kb не е много сама по себе си, но ако пресметнем колко мейла изпраща и получава компанията на месец, размерът може да бъде еквивалентен на въглеродния отпечатък от производството на десетки пластмасови торбички. Каква добра практика би приложила всяка отделна организация по този въпрос е нейно решение и зависи от ангажираността й към опазването на околната среда. </a:t>
            </a:r>
            <a:endParaRPr lang="en-GB" sz="180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bg-BG" dirty="0" smtClean="0"/>
              <a:t>Редуциране </a:t>
            </a:r>
            <a:r>
              <a:rPr lang="bg-BG" dirty="0"/>
              <a:t>на </a:t>
            </a:r>
            <a:r>
              <a:rPr lang="bg-BG" dirty="0" smtClean="0"/>
              <a:t>е-отпадъците (5)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Благодаря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bg-BG"/>
              <a:t>За вашето внимание!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dirty="0"/>
              <a:t>В тази тема ще научите</a:t>
            </a:r>
            <a:r>
              <a:rPr lang="ru-RU" dirty="0" smtClean="0"/>
              <a:t>: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bg-BG" sz="1800" dirty="0" smtClean="0">
                <a:latin typeface="Cambria"/>
                <a:ea typeface="SimSun"/>
                <a:cs typeface="Calibri"/>
              </a:rPr>
              <a:t>Каква </a:t>
            </a:r>
            <a:r>
              <a:rPr lang="bg-BG" sz="1800" dirty="0">
                <a:latin typeface="Cambria"/>
                <a:ea typeface="SimSun"/>
                <a:cs typeface="Calibri"/>
              </a:rPr>
              <a:t>е сложността на </a:t>
            </a:r>
            <a:r>
              <a:rPr lang="bg-BG" sz="1800" dirty="0" smtClean="0">
                <a:latin typeface="Cambria"/>
                <a:ea typeface="SimSun"/>
                <a:cs typeface="Calibri"/>
              </a:rPr>
              <a:t>проблемите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bg-BG" sz="1800" dirty="0" smtClean="0">
                <a:latin typeface="Cambria"/>
                <a:ea typeface="SimSun"/>
                <a:cs typeface="Calibri"/>
              </a:rPr>
              <a:t>Какви </a:t>
            </a:r>
            <a:r>
              <a:rPr lang="bg-BG" sz="1800" dirty="0">
                <a:latin typeface="Cambria"/>
                <a:ea typeface="SimSun"/>
                <a:cs typeface="Calibri"/>
              </a:rPr>
              <a:t>иновативни решения можете да приложите в организацията, осигуряващи защита на околната среда и намаляване на влиянието на дигиталните технологии и тяхното използване, включително намаляване на ресурсите, оптимизиране и удължаване на жизнения цикъл, възможности за рециклиране, намаляване на енергийно потребление.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Защита на околната среда при използване на електронни устройства и ресури за тях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dirty="0">
                <a:latin typeface="Cambria"/>
                <a:ea typeface="Times New Roman"/>
                <a:cs typeface="Times New Roman"/>
              </a:rPr>
              <a:t>Терминът „е-отпадък“ възникна в последните години и е в тясна връзка с производството, потреблението и експлоатацията на цифрови устройства и ресурси. Производството на електронни устройства изисква голям обем природни суровини. Техният добив, преработка и употреба за производство на цифровите устройства носи множество рискове за околната среда. От друга страна генерирането, съхраняването и използването на електронни данни (цифрово съдържание) е съпроводено с потребление на голямо количество електрическа енергия, за чието производство също са необходими природни ресурси. Добивът и употребата на които пряко и негативно рефлектира върху състоянието на околната среда.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dirty="0">
                <a:latin typeface="Cambria"/>
                <a:ea typeface="Times New Roman"/>
                <a:cs typeface="Times New Roman"/>
              </a:rPr>
              <a:t>Ще разгледаме някои от най-разпространените вредни влияния и ще представим мерки за минимизиране на ефекта им върху околната среда. 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48148" y="1565432"/>
            <a:ext cx="10671175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По-голямата част от световните отпадъци възникват в процеса на производство на високо технологичните устройства, които употребяваме ежедневно, при добива на суровини и енергия, необходима за производствените процеси, както и в процеса на тяхната логистика и транспортиране до крайния потребител в търговската мрежа. В особена степен това важи за всичко, което е свързано с електроника. В тази сфера световното сметище расте най-бързо и там се генерира по-голямата част от невидимия боклук. По-голямата част от замърсяването и генерирането на отпадъци от електронни устройства се случват много преди потребителите да се доберат до тях.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Производството на електроника е свързано с опасни химикали, парникови газове и използване на вода. Повечето от тях са напълно невидими и трудни за разбиране за обикновения потребител. Електрониката се състои от множество компоненти, които обикновено се набавят и произвеждат на различни места по света, преди да бъдат сглобени на съвсем друго място.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 dirty="0"/>
              <a:t>Защита на околната среда при използване на електронни устройства и ресури за тях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Благородни метали за електронните устройства 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dirty="0" smtClean="0">
                <a:latin typeface="Cambria"/>
                <a:ea typeface="Times New Roman"/>
                <a:cs typeface="Times New Roman"/>
              </a:rPr>
              <a:t>Базов </a:t>
            </a:r>
            <a:r>
              <a:rPr lang="bg-BG" sz="1800" dirty="0">
                <a:latin typeface="Cambria"/>
                <a:ea typeface="Times New Roman"/>
                <a:cs typeface="Times New Roman"/>
              </a:rPr>
              <a:t>модел на смартфон, например, може да съдържа до 62 различни метала, а безбройните малки компоненти на един iPhone включват злато, сребро и паладий.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dirty="0">
                <a:latin typeface="Cambria"/>
                <a:ea typeface="Times New Roman"/>
                <a:cs typeface="Times New Roman"/>
              </a:rPr>
              <a:t>Според проучване на асоциация за управление и рециклиране на отпадъци Avfall Sverige, невидимите отпадъци, нужни за производството на един стандартен смартфон и един 3-килограмов лаптоп, тежат съответно 86 и 1200 килограма. За сравнение с други ежедневно потребявани продукти- л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аптопите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смартфоните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далеч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надхвърлят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всички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други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продукти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като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говеждото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което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генерира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четири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килограма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боклук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един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килограм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месо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памучните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панталони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които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генерират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25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килограма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боклук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.</a:t>
            </a:r>
            <a:endParaRPr dirty="0"/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 на добива на </a:t>
            </a:r>
            <a:r>
              <a:rPr lang="ru-RU" dirty="0" smtClean="0"/>
              <a:t>суровини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 algn="just">
              <a:buNone/>
              <a:defRPr/>
            </a:pPr>
            <a:r>
              <a:rPr lang="bg-BG" sz="1800" dirty="0" smtClean="0">
                <a:latin typeface="Times New Roman"/>
                <a:ea typeface="SimSun"/>
              </a:rPr>
              <a:t>Контролът </a:t>
            </a:r>
            <a:r>
              <a:rPr lang="bg-BG" sz="1800" dirty="0">
                <a:latin typeface="Times New Roman"/>
                <a:ea typeface="SimSun"/>
              </a:rPr>
              <a:t>по добиване на суровините, необходими за производството на електронни устройства е от изключителна значимост за състоянието на околната среда. Всеки жител на планетата носи отговорност за състоянието й, което налага създаване и прилагане на мерки за защита. 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bg-BG" sz="1800" dirty="0">
                <a:latin typeface="Times New Roman"/>
                <a:ea typeface="SimSun"/>
              </a:rPr>
              <a:t>Благородните метали </a:t>
            </a:r>
            <a:r>
              <a:rPr lang="bg-BG" sz="1800" b="1" dirty="0">
                <a:latin typeface="Times New Roman"/>
                <a:ea typeface="SimSun"/>
              </a:rPr>
              <a:t>за изработка на смартфони и електронни устройства</a:t>
            </a:r>
            <a:r>
              <a:rPr lang="bg-BG" sz="1800" dirty="0">
                <a:latin typeface="Times New Roman"/>
                <a:ea typeface="SimSun"/>
              </a:rPr>
              <a:t> се добиват предимно от Азия, Африка и Австралия. По време на този процес, както и на транспортирането и обработката им, се отделя прах, който съдържа вредни метали и химикали и попада във въздуха и водоизточниците. Без нужния контрол тези </a:t>
            </a:r>
            <a:r>
              <a:rPr lang="bg-BG" sz="1800" b="1" dirty="0">
                <a:latin typeface="Times New Roman"/>
                <a:ea typeface="SimSun"/>
              </a:rPr>
              <a:t>токсични компоненти</a:t>
            </a:r>
            <a:r>
              <a:rPr lang="bg-BG" sz="1800" dirty="0">
                <a:latin typeface="Times New Roman"/>
                <a:ea typeface="SimSun"/>
              </a:rPr>
              <a:t> могат да замърсят подземните води, да проникнат в долините и реките, да навредят на почвата, растенията и животните и да застрашат човешкото здраве.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bg-BG" sz="1800" dirty="0">
                <a:latin typeface="Times New Roman"/>
                <a:ea typeface="SimSun"/>
              </a:rPr>
              <a:t>Това означава, че добивът на тези благородни метали трябва да е организиран и проведен по начин, осигуряващ в максимална степен защита на околната среда. </a:t>
            </a:r>
            <a:endParaRPr dirty="0"/>
          </a:p>
          <a:p>
            <a:pPr marL="0" indent="0" algn="just">
              <a:buNone/>
              <a:defRPr/>
            </a:pPr>
            <a:r>
              <a:rPr lang="bg-BG" sz="1800" dirty="0">
                <a:latin typeface="Times New Roman"/>
                <a:ea typeface="SimSun"/>
              </a:rPr>
              <a:t>Сглобяването на електрически уреди също генерира големи количества отпадъци и много от тях са токсични- газовете, използвани при производството на електронни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компоненти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като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флуорирани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парникови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газове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използвани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монитори</a:t>
            </a:r>
            <a:r>
              <a:rPr lang="en-GB" sz="1800" dirty="0">
                <a:latin typeface="Times New Roman"/>
                <a:ea typeface="Times New Roman"/>
              </a:rPr>
              <a:t>,</a:t>
            </a:r>
            <a:r>
              <a:rPr lang="bg-BG" sz="1800" dirty="0">
                <a:latin typeface="Times New Roman"/>
                <a:ea typeface="Times New Roman"/>
              </a:rPr>
              <a:t> панели за управление и други, повечето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които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значително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по-вредни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въглеродния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диоксид</a:t>
            </a:r>
            <a:r>
              <a:rPr lang="bg-BG" sz="1800" dirty="0">
                <a:latin typeface="Times New Roman"/>
                <a:ea typeface="Times New Roman"/>
              </a:rPr>
              <a:t>. 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endParaRPr lang="en-GB" sz="1800" dirty="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48148" y="1214443"/>
            <a:ext cx="10671175" cy="4679950"/>
          </a:xfrm>
        </p:spPr>
        <p:txBody>
          <a:bodyPr/>
          <a:lstStyle/>
          <a:p>
            <a:pPr marL="0" indent="0">
              <a:buNone/>
              <a:defRPr/>
            </a:pPr>
            <a:endParaRPr lang="bg-BG" sz="1800" b="1" dirty="0">
              <a:solidFill>
                <a:srgbClr val="000000"/>
              </a:solidFill>
              <a:latin typeface="Times New Roman"/>
              <a:ea typeface="SimSun"/>
            </a:endParaRPr>
          </a:p>
          <a:p>
            <a:pPr marL="0" indent="0">
              <a:buNone/>
              <a:defRPr/>
            </a:pPr>
            <a:endParaRPr lang="bg-BG" sz="1800" b="1" dirty="0">
              <a:solidFill>
                <a:srgbClr val="000000"/>
              </a:solidFill>
              <a:latin typeface="Times New Roman"/>
              <a:ea typeface="SimSun"/>
            </a:endParaRPr>
          </a:p>
          <a:p>
            <a:pPr marL="0" indent="0" algn="just">
              <a:buNone/>
              <a:defRPr/>
            </a:pPr>
            <a:r>
              <a:rPr lang="en-GB" sz="1800" dirty="0" err="1" smtClean="0">
                <a:latin typeface="Times New Roman"/>
                <a:ea typeface="Times New Roman"/>
              </a:rPr>
              <a:t>Днес</a:t>
            </a:r>
            <a:r>
              <a:rPr lang="en-GB" sz="1800" dirty="0" smtClean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повечето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електроника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произвежда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</a:rPr>
              <a:t>Китай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Хонконг</a:t>
            </a:r>
            <a:r>
              <a:rPr lang="en-GB" sz="1800" dirty="0">
                <a:latin typeface="Times New Roman"/>
                <a:ea typeface="Times New Roman"/>
              </a:rPr>
              <a:t>, САЩ и </a:t>
            </a:r>
            <a:r>
              <a:rPr lang="en-GB" sz="1800" dirty="0" err="1">
                <a:latin typeface="Times New Roman"/>
                <a:ea typeface="Times New Roman"/>
              </a:rPr>
              <a:t>страни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Югоизточна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Азия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</a:rPr>
              <a:t>Проследяването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невидими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отпадъци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също</a:t>
            </a:r>
            <a:r>
              <a:rPr lang="en-GB" sz="1800" dirty="0">
                <a:latin typeface="Times New Roman"/>
                <a:ea typeface="Times New Roman"/>
              </a:rPr>
              <a:t> е </a:t>
            </a:r>
            <a:r>
              <a:rPr lang="en-GB" sz="1800" dirty="0" err="1">
                <a:latin typeface="Times New Roman"/>
                <a:ea typeface="Times New Roman"/>
              </a:rPr>
              <a:t>трудно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тъй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като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много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съвременни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продукти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особено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електрониката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имат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дълги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сложни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вериги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доставки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endParaRPr dirty="0"/>
          </a:p>
          <a:p>
            <a:pPr marL="0" indent="0" algn="just">
              <a:buNone/>
              <a:defRPr/>
            </a:pPr>
            <a:r>
              <a:rPr lang="en-GB" sz="1800" dirty="0" err="1">
                <a:latin typeface="Times New Roman"/>
                <a:ea typeface="Times New Roman"/>
              </a:rPr>
              <a:t>Американската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компания</a:t>
            </a:r>
            <a:r>
              <a:rPr lang="en-GB" sz="1800" dirty="0">
                <a:latin typeface="Times New Roman"/>
                <a:ea typeface="Times New Roman"/>
              </a:rPr>
              <a:t> Apple </a:t>
            </a:r>
            <a:r>
              <a:rPr lang="en-GB" sz="1800" dirty="0" err="1">
                <a:latin typeface="Times New Roman"/>
                <a:ea typeface="Times New Roman"/>
              </a:rPr>
              <a:t>публикува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списък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със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своите</a:t>
            </a:r>
            <a:r>
              <a:rPr lang="en-GB" sz="1800" dirty="0">
                <a:latin typeface="Times New Roman"/>
                <a:ea typeface="Times New Roman"/>
              </a:rPr>
              <a:t> 200 </a:t>
            </a:r>
            <a:r>
              <a:rPr lang="en-GB" sz="1800" dirty="0" err="1">
                <a:latin typeface="Times New Roman"/>
                <a:ea typeface="Times New Roman"/>
              </a:rPr>
              <a:t>най-важни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доставчици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базирани</a:t>
            </a:r>
            <a:r>
              <a:rPr lang="en-GB" sz="1800" dirty="0">
                <a:latin typeface="Times New Roman"/>
                <a:ea typeface="Times New Roman"/>
              </a:rPr>
              <a:t> в 27 </a:t>
            </a:r>
            <a:r>
              <a:rPr lang="en-GB" sz="1800" dirty="0" err="1">
                <a:latin typeface="Times New Roman"/>
                <a:ea typeface="Times New Roman"/>
              </a:rPr>
              <a:t>различни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държави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</a:rPr>
              <a:t>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по-голямата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част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доставчиците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разположени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места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където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няма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публично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достъпни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регистри</a:t>
            </a:r>
            <a:r>
              <a:rPr lang="en-GB" sz="1800" dirty="0">
                <a:latin typeface="Times New Roman"/>
                <a:ea typeface="Times New Roman"/>
              </a:rPr>
              <a:t>, в </a:t>
            </a:r>
            <a:r>
              <a:rPr lang="en-GB" sz="1800" dirty="0" err="1">
                <a:latin typeface="Times New Roman"/>
                <a:ea typeface="Times New Roman"/>
              </a:rPr>
              <a:t>които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проследи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отделянето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токсични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замърсители</a:t>
            </a:r>
            <a:r>
              <a:rPr lang="bg-BG" sz="1800" dirty="0">
                <a:latin typeface="Times New Roman"/>
                <a:ea typeface="Times New Roman"/>
              </a:rPr>
              <a:t>, което позволява безконтролно разпореждане с природни ресурси и нулева защита за околната среда. 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Проследяване и </a:t>
            </a:r>
            <a:r>
              <a:rPr lang="bg-BG" dirty="0" smtClean="0"/>
              <a:t>контрол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48148" y="1214443"/>
            <a:ext cx="10671175" cy="4679950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bg-BG" sz="1800" b="1" dirty="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en-GB" sz="1800" dirty="0" smtClean="0">
                <a:latin typeface="Times New Roman"/>
                <a:ea typeface="Times New Roman"/>
              </a:rPr>
              <a:t>В </a:t>
            </a:r>
            <a:r>
              <a:rPr lang="en-GB" sz="1800" dirty="0" err="1">
                <a:latin typeface="Times New Roman"/>
                <a:ea typeface="Times New Roman"/>
              </a:rPr>
              <a:t>световен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мащаб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само</a:t>
            </a:r>
            <a:r>
              <a:rPr lang="en-GB" sz="1800" dirty="0">
                <a:latin typeface="Times New Roman"/>
                <a:ea typeface="Times New Roman"/>
              </a:rPr>
              <a:t> 17,4</a:t>
            </a:r>
            <a:r>
              <a:rPr lang="bg-BG" sz="1800" dirty="0">
                <a:latin typeface="Times New Roman"/>
                <a:ea typeface="Times New Roman"/>
              </a:rPr>
              <a:t>%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всички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SimSun"/>
              </a:rPr>
              <a:t>електронни</a:t>
            </a:r>
            <a:r>
              <a:rPr lang="en-GB" sz="1800" dirty="0">
                <a:latin typeface="Times New Roman"/>
                <a:ea typeface="SimSun"/>
              </a:rPr>
              <a:t> </a:t>
            </a:r>
            <a:r>
              <a:rPr lang="en-GB" sz="1800" dirty="0" err="1">
                <a:latin typeface="Times New Roman"/>
                <a:ea typeface="SimSun"/>
              </a:rPr>
              <a:t>устройства</a:t>
            </a:r>
            <a:r>
              <a:rPr lang="en-GB" sz="1800" dirty="0">
                <a:latin typeface="Times New Roman"/>
                <a:ea typeface="SimSun"/>
              </a:rPr>
              <a:t>, </a:t>
            </a:r>
            <a:r>
              <a:rPr lang="en-GB" sz="1800" dirty="0" err="1">
                <a:latin typeface="Times New Roman"/>
                <a:ea typeface="SimSun"/>
              </a:rPr>
              <a:t>които</a:t>
            </a:r>
            <a:r>
              <a:rPr lang="en-GB" sz="1800" dirty="0">
                <a:latin typeface="Times New Roman"/>
                <a:ea typeface="SimSun"/>
              </a:rPr>
              <a:t> </a:t>
            </a:r>
            <a:r>
              <a:rPr lang="en-GB" sz="1800" dirty="0" err="1">
                <a:latin typeface="Times New Roman"/>
                <a:ea typeface="SimSun"/>
              </a:rPr>
              <a:t>вече</a:t>
            </a:r>
            <a:r>
              <a:rPr lang="en-GB" sz="1800" dirty="0">
                <a:latin typeface="Times New Roman"/>
                <a:ea typeface="SimSun"/>
              </a:rPr>
              <a:t> </a:t>
            </a:r>
            <a:r>
              <a:rPr lang="en-GB" sz="1800" dirty="0" err="1">
                <a:latin typeface="Times New Roman"/>
                <a:ea typeface="SimSun"/>
              </a:rPr>
              <a:t>не</a:t>
            </a:r>
            <a:r>
              <a:rPr lang="en-GB" sz="1800" dirty="0">
                <a:latin typeface="Times New Roman"/>
                <a:ea typeface="SimSun"/>
              </a:rPr>
              <a:t> </a:t>
            </a:r>
            <a:r>
              <a:rPr lang="en-GB" sz="1800" dirty="0" err="1">
                <a:latin typeface="Times New Roman"/>
                <a:ea typeface="SimSun"/>
              </a:rPr>
              <a:t>се</a:t>
            </a:r>
            <a:r>
              <a:rPr lang="en-GB" sz="1800" dirty="0">
                <a:latin typeface="Times New Roman"/>
                <a:ea typeface="SimSun"/>
              </a:rPr>
              <a:t> </a:t>
            </a:r>
            <a:r>
              <a:rPr lang="en-GB" sz="1800" dirty="0" err="1">
                <a:latin typeface="Times New Roman"/>
                <a:ea typeface="SimSun"/>
              </a:rPr>
              <a:t>използват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се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събират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рециклират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</a:rPr>
              <a:t>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дори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тези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устройства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бъдат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рециклирани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100 </a:t>
            </a:r>
            <a:r>
              <a:rPr lang="en-GB" sz="1800" dirty="0" err="1">
                <a:latin typeface="Times New Roman"/>
                <a:ea typeface="Times New Roman"/>
              </a:rPr>
              <a:t>процента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успешно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това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няма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промени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замърсяването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отпадъците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тяхното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производство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особено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минните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отпадъци</a:t>
            </a:r>
            <a:r>
              <a:rPr lang="en-GB" sz="1800" dirty="0">
                <a:latin typeface="Times New Roman"/>
                <a:ea typeface="Times New Roman"/>
              </a:rPr>
              <a:t>.</a:t>
            </a:r>
            <a:endParaRPr dirty="0"/>
          </a:p>
          <a:p>
            <a:pPr marL="0" indent="0">
              <a:buNone/>
              <a:defRPr/>
            </a:pPr>
            <a:r>
              <a:rPr lang="en-GB" sz="1800" b="1" dirty="0" err="1">
                <a:solidFill>
                  <a:srgbClr val="000000"/>
                </a:solidFill>
                <a:latin typeface="Times New Roman"/>
                <a:ea typeface="SimSun"/>
              </a:rPr>
              <a:t>Производството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 с </a:t>
            </a:r>
            <a:r>
              <a:rPr lang="en-GB" sz="1800" b="1" dirty="0" err="1">
                <a:solidFill>
                  <a:srgbClr val="000000"/>
                </a:solidFill>
                <a:latin typeface="Times New Roman"/>
                <a:ea typeface="SimSun"/>
              </a:rPr>
              <a:t>нулеви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 </a:t>
            </a:r>
            <a:r>
              <a:rPr lang="en-GB" sz="1800" b="1" dirty="0" err="1">
                <a:solidFill>
                  <a:srgbClr val="000000"/>
                </a:solidFill>
                <a:latin typeface="Times New Roman"/>
                <a:ea typeface="SimSun"/>
              </a:rPr>
              <a:t>емисии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 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r>
              <a:rPr lang="en-GB" sz="1800" dirty="0">
                <a:latin typeface="Times New Roman"/>
                <a:ea typeface="Times New Roman"/>
              </a:rPr>
              <a:t>Apple </a:t>
            </a:r>
            <a:r>
              <a:rPr lang="en-GB" sz="1800" dirty="0" err="1">
                <a:latin typeface="Times New Roman"/>
                <a:ea typeface="Times New Roman"/>
              </a:rPr>
              <a:t>се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ангажира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стане</a:t>
            </a:r>
            <a:r>
              <a:rPr lang="en-GB" sz="1800" dirty="0">
                <a:latin typeface="Times New Roman"/>
                <a:ea typeface="Times New Roman"/>
              </a:rPr>
              <a:t> CO</a:t>
            </a:r>
            <a:r>
              <a:rPr lang="en-GB" sz="1800" baseline="-25000" dirty="0">
                <a:latin typeface="Times New Roman"/>
                <a:ea typeface="Times New Roman"/>
              </a:rPr>
              <a:t>2</a:t>
            </a:r>
            <a:r>
              <a:rPr lang="en-GB" sz="1800" dirty="0">
                <a:latin typeface="Times New Roman"/>
                <a:ea typeface="Times New Roman"/>
              </a:rPr>
              <a:t>-неутрален </a:t>
            </a:r>
            <a:r>
              <a:rPr lang="en-GB" sz="1800" dirty="0" err="1">
                <a:latin typeface="Times New Roman"/>
                <a:ea typeface="Times New Roman"/>
              </a:rPr>
              <a:t>до</a:t>
            </a:r>
            <a:r>
              <a:rPr lang="en-GB" sz="1800" dirty="0">
                <a:latin typeface="Times New Roman"/>
                <a:ea typeface="Times New Roman"/>
              </a:rPr>
              <a:t> 2030 г. и </a:t>
            </a:r>
            <a:r>
              <a:rPr lang="en-GB" sz="1800" dirty="0" err="1">
                <a:latin typeface="Times New Roman"/>
                <a:ea typeface="Times New Roman"/>
              </a:rPr>
              <a:t>наскоро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отговори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нарастващите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опасения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електронните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отпадъци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като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вече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включва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слушалки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зарядни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устройства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всеки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продаден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мобилен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телефон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</a:rPr>
              <a:t>Американската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компания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включи в своята политика употребата 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повече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рециклирани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материали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</a:rPr>
              <a:t>производството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си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</a:rPr>
              <a:t>Смартфонът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е морално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остарял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само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след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няколко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години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</a:rPr>
              <a:t>Това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прави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повторното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му </a:t>
            </a:r>
            <a:r>
              <a:rPr lang="en-GB" sz="1800" dirty="0" err="1">
                <a:latin typeface="Times New Roman"/>
                <a:ea typeface="Times New Roman"/>
              </a:rPr>
              <a:t>използване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рециклирането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почти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невъзможно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</a:rPr>
              <a:t>Технологичните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компании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залагат 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печ</a:t>
            </a:r>
            <a:r>
              <a:rPr lang="bg-BG" sz="1800" dirty="0">
                <a:latin typeface="Times New Roman"/>
                <a:ea typeface="Times New Roman"/>
              </a:rPr>
              <a:t>албата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това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води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негативни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последици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околната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среда</a:t>
            </a:r>
            <a:r>
              <a:rPr lang="en-GB" sz="1800" dirty="0">
                <a:latin typeface="Times New Roman"/>
                <a:ea typeface="Times New Roman"/>
              </a:rPr>
              <a:t>.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Рециклиране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Мерки за защита на околната </a:t>
            </a:r>
            <a:r>
              <a:rPr lang="ru-RU" dirty="0" smtClean="0"/>
              <a:t>среда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 algn="just">
              <a:lnSpc>
                <a:spcPct val="100000"/>
              </a:lnSpc>
              <a:buNone/>
              <a:defRPr/>
            </a:pPr>
            <a:r>
              <a:rPr lang="bg-BG" sz="1800" dirty="0" smtClean="0">
                <a:latin typeface="Times New Roman"/>
                <a:ea typeface="Times New Roman"/>
              </a:rPr>
              <a:t>Добри </a:t>
            </a:r>
            <a:r>
              <a:rPr lang="bg-BG" sz="1800" dirty="0">
                <a:latin typeface="Times New Roman"/>
                <a:ea typeface="Times New Roman"/>
              </a:rPr>
              <a:t>практики, прилагани за защита на околната среда в различни сектори са както следва:</a:t>
            </a:r>
            <a:endParaRPr lang="en-GB" sz="1800" dirty="0">
              <a:latin typeface="Times New Roman"/>
              <a:ea typeface="Times New Roman"/>
            </a:endParaRPr>
          </a:p>
          <a:p>
            <a:pPr marL="0" lvl="0" indent="0" algn="just">
              <a:lnSpc>
                <a:spcPct val="10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bg-BG" sz="1800" dirty="0">
                <a:latin typeface="Times New Roman"/>
                <a:ea typeface="Times New Roman"/>
                <a:cs typeface="Times New Roman"/>
              </a:rPr>
              <a:t>В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строителния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сектор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дигиталните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технологии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могат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позволят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мониторинг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използването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енергия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реално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време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Това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позволява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оптимизиране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отоплителните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охладителните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осветителните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други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системи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bg-BG" sz="1800" dirty="0">
                <a:latin typeface="Times New Roman"/>
                <a:ea typeface="Times New Roman"/>
                <a:cs typeface="Times New Roman"/>
              </a:rPr>
              <a:t>Това ще допринесе в голяма степен за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икономии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енергия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намаляване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въглеродните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емисии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. 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bg-BG" sz="1800" dirty="0">
                <a:latin typeface="Times New Roman"/>
                <a:ea typeface="Times New Roman"/>
                <a:cs typeface="Times New Roman"/>
              </a:rPr>
              <a:t>В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транспортния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ресор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технологиите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могат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доведат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оптимизиране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маршрутите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видовете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транспорт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както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мониторинг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използването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енергия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превозните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средства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. В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резултат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това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е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възможно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намали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разходът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гориво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емисиите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вредни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газове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.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bg-BG" sz="1800" dirty="0">
                <a:latin typeface="Times New Roman"/>
                <a:ea typeface="Times New Roman"/>
                <a:cs typeface="Times New Roman"/>
              </a:rPr>
              <a:t>В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индустриалния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бранш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могат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използват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мониторинг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оптимизация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използването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енергия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производствените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процеси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което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доведе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по-висока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ефективност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намаляване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разходите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енергия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.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GB" sz="1800" dirty="0">
                <a:latin typeface="Times New Roman"/>
                <a:ea typeface="Times New Roman"/>
                <a:cs typeface="Times New Roman"/>
              </a:rPr>
              <a:t>В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селскостопанския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сектор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дигиталните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технологии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могат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позволят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оптимизиране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практиките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напояване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наторяване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като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този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начин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намалява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потреблението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енергия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вода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същевременно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се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увеличават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  <a:cs typeface="Times New Roman"/>
              </a:rPr>
              <a:t>добивите</a:t>
            </a:r>
            <a:r>
              <a:rPr lang="en-GB" sz="1800" dirty="0">
                <a:latin typeface="Times New Roman"/>
                <a:ea typeface="Times New Roman"/>
                <a:cs typeface="Times New Roman"/>
              </a:rPr>
              <a:t>. 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/>
        <a:ea typeface="Arial"/>
        <a:cs typeface="Arial"/>
      </a:majorFont>
      <a:minorFont>
        <a:latin typeface="Cambria"/>
        <a:ea typeface="Arial"/>
        <a:cs typeface="Arial"/>
      </a:minorFont>
    </a:fontScheme>
    <a:fmtScheme name="Retrospect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</TotalTime>
  <Words>1775</Words>
  <Application>Microsoft Office PowerPoint</Application>
  <DocSecurity>0</DocSecurity>
  <PresentationFormat>Widescreen</PresentationFormat>
  <Paragraphs>83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SimSun</vt:lpstr>
      <vt:lpstr>Arial</vt:lpstr>
      <vt:lpstr>Calibri</vt:lpstr>
      <vt:lpstr>Cambria</vt:lpstr>
      <vt:lpstr>Times New Roman</vt:lpstr>
      <vt:lpstr>Retrospect</vt:lpstr>
      <vt:lpstr>4.4. Защита на околната среда</vt:lpstr>
      <vt:lpstr>В тази тема ще научите:</vt:lpstr>
      <vt:lpstr>Защита на околната среда при използване на електронни устройства и ресури за тях</vt:lpstr>
      <vt:lpstr>Защита на околната среда при използване на електронни устройства и ресури за тях</vt:lpstr>
      <vt:lpstr>Благородни метали за електронните устройства </vt:lpstr>
      <vt:lpstr>Контрол на добива на суровини</vt:lpstr>
      <vt:lpstr>Проследяване и контрол</vt:lpstr>
      <vt:lpstr>Рециклиране</vt:lpstr>
      <vt:lpstr>Мерки за защита на околната среда</vt:lpstr>
      <vt:lpstr>Редуциране на е-отпадъците (1)</vt:lpstr>
      <vt:lpstr>Редуциране на е-отпадъците (2)</vt:lpstr>
      <vt:lpstr>Редуциране на е-отпадъците (3)</vt:lpstr>
      <vt:lpstr>Редуциране на е-отпадъците (4)</vt:lpstr>
      <vt:lpstr>Редуциране на е-отпадъците (5)</vt:lpstr>
      <vt:lpstr>Благодаря</vt:lpstr>
    </vt:vector>
  </TitlesOfParts>
  <Manager/>
  <Company>Hewlett-Packard Company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Irena Avdjieva</dc:creator>
  <cp:keywords/>
  <dc:description/>
  <cp:lastModifiedBy>Irena Avdjieva</cp:lastModifiedBy>
  <cp:revision>93</cp:revision>
  <dcterms:created xsi:type="dcterms:W3CDTF">2023-01-03T13:46:11Z</dcterms:created>
  <dcterms:modified xsi:type="dcterms:W3CDTF">2023-09-26T04:35:48Z</dcterms:modified>
  <cp:category/>
  <dc:identifier/>
  <cp:contentStatus/>
  <dc:language/>
  <cp:version/>
</cp:coreProperties>
</file>