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6" r:id="rId2"/>
    <p:sldId id="984" r:id="rId3"/>
    <p:sldId id="257" r:id="rId4"/>
    <p:sldId id="259" r:id="rId5"/>
    <p:sldId id="261" r:id="rId6"/>
    <p:sldId id="985" r:id="rId7"/>
    <p:sldId id="347" r:id="rId8"/>
    <p:sldId id="988" r:id="rId9"/>
    <p:sldId id="263" r:id="rId10"/>
    <p:sldId id="268" r:id="rId11"/>
    <p:sldId id="272" r:id="rId12"/>
    <p:sldId id="273" r:id="rId13"/>
    <p:sldId id="264" r:id="rId14"/>
    <p:sldId id="274" r:id="rId15"/>
    <p:sldId id="302" r:id="rId16"/>
    <p:sldId id="306" r:id="rId17"/>
    <p:sldId id="303" r:id="rId18"/>
    <p:sldId id="265" r:id="rId19"/>
    <p:sldId id="307" r:id="rId20"/>
    <p:sldId id="990" r:id="rId21"/>
    <p:sldId id="976" r:id="rId22"/>
    <p:sldId id="995" r:id="rId23"/>
    <p:sldId id="1004" r:id="rId24"/>
    <p:sldId id="276" r:id="rId25"/>
    <p:sldId id="278" r:id="rId26"/>
    <p:sldId id="275" r:id="rId27"/>
    <p:sldId id="981" r:id="rId28"/>
    <p:sldId id="996" r:id="rId29"/>
    <p:sldId id="296" r:id="rId30"/>
    <p:sldId id="301" r:id="rId31"/>
    <p:sldId id="310" r:id="rId32"/>
    <p:sldId id="309" r:id="rId33"/>
    <p:sldId id="311" r:id="rId34"/>
    <p:sldId id="312" r:id="rId35"/>
    <p:sldId id="313" r:id="rId36"/>
    <p:sldId id="314" r:id="rId37"/>
    <p:sldId id="315" r:id="rId38"/>
    <p:sldId id="316" r:id="rId39"/>
    <p:sldId id="304" r:id="rId40"/>
    <p:sldId id="284" r:id="rId41"/>
    <p:sldId id="1001" r:id="rId42"/>
    <p:sldId id="327" r:id="rId43"/>
    <p:sldId id="1008" r:id="rId44"/>
    <p:sldId id="340" r:id="rId45"/>
    <p:sldId id="326" r:id="rId46"/>
    <p:sldId id="282" r:id="rId47"/>
    <p:sldId id="330" r:id="rId48"/>
    <p:sldId id="978" r:id="rId49"/>
    <p:sldId id="328" r:id="rId50"/>
    <p:sldId id="329" r:id="rId51"/>
    <p:sldId id="332" r:id="rId52"/>
    <p:sldId id="333" r:id="rId53"/>
    <p:sldId id="334" r:id="rId54"/>
    <p:sldId id="335" r:id="rId55"/>
    <p:sldId id="336" r:id="rId56"/>
    <p:sldId id="337" r:id="rId57"/>
    <p:sldId id="339" r:id="rId58"/>
    <p:sldId id="986" r:id="rId59"/>
    <p:sldId id="998" r:id="rId60"/>
    <p:sldId id="308" r:id="rId61"/>
    <p:sldId id="992" r:id="rId62"/>
    <p:sldId id="994" r:id="rId63"/>
    <p:sldId id="993" r:id="rId64"/>
    <p:sldId id="997" r:id="rId65"/>
    <p:sldId id="1005" r:id="rId66"/>
    <p:sldId id="1006" r:id="rId67"/>
    <p:sldId id="1007" r:id="rId68"/>
    <p:sldId id="987" r:id="rId69"/>
    <p:sldId id="344" r:id="rId70"/>
    <p:sldId id="982" r:id="rId71"/>
    <p:sldId id="1002" r:id="rId72"/>
    <p:sldId id="1003" r:id="rId73"/>
    <p:sldId id="258" r:id="rId7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C8D"/>
    <a:srgbClr val="76305C"/>
    <a:srgbClr val="E85781"/>
    <a:srgbClr val="F08262"/>
    <a:srgbClr val="CAA873"/>
    <a:srgbClr val="E0C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77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C5E30DE-4172-48E2-B3C3-BE9DA6CA7229}" type="datetimeFigureOut">
              <a:rPr lang="en-GB"/>
              <a:pPr>
                <a:defRPr/>
              </a:pPr>
              <a:t>28/07/2023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FCCE80C-BC5F-4246-BF8B-2A3F9A3BA1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310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A5DE2C-CB0C-49AF-BB9A-E6691F717CA8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36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17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bg-BG" dirty="0"/>
              <a:t>Албена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04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Ина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CA188-CE7C-4FFC-ADDC-59DECC3AF8DD}" type="slidenum">
              <a:rPr lang="bg-BG" smtClean="0"/>
              <a:t>18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61838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19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bg-BG" dirty="0"/>
              <a:t>Албена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739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20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bg-BG" dirty="0"/>
              <a:t>Албена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222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Албена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CA188-CE7C-4FFC-ADDC-59DECC3AF8DD}" type="slidenum">
              <a:rPr lang="bg-BG" smtClean="0"/>
              <a:t>24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53877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Албена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CA188-CE7C-4FFC-ADDC-59DECC3AF8DD}" type="slidenum">
              <a:rPr lang="bg-BG" smtClean="0"/>
              <a:t>25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81241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Албена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CA188-CE7C-4FFC-ADDC-59DECC3AF8DD}" type="slidenum">
              <a:rPr lang="bg-BG" smtClean="0"/>
              <a:t>26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91697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29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bg-BG" dirty="0"/>
              <a:t>Албена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798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30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bg-BG" dirty="0"/>
              <a:t>Албена – накратко – вече е въведено на</a:t>
            </a:r>
            <a:r>
              <a:rPr lang="bg-BG" baseline="0" dirty="0"/>
              <a:t> първия слайд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27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31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bg-BG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Албена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2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Ина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CA188-CE7C-4FFC-ADDC-59DECC3AF8DD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872324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32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bg-BG" dirty="0"/>
              <a:t>Албена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9466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33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bg-BG" dirty="0"/>
              <a:t>Албена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6811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34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bg-BG" dirty="0"/>
              <a:t>Албена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2837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35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bg-BG" sz="1200" kern="1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Албена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4817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36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bg-BG" sz="1200" kern="1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Албена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452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bg-BG" sz="1200" kern="1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Албена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CA188-CE7C-4FFC-ADDC-59DECC3AF8DD}" type="slidenum">
              <a:rPr lang="bg-BG" smtClean="0"/>
              <a:t>37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55064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38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bg-BG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Албена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80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Албена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CA188-CE7C-4FFC-ADDC-59DECC3AF8DD}" type="slidenum">
              <a:rPr lang="bg-BG" smtClean="0"/>
              <a:t>39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052738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Ина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CA188-CE7C-4FFC-ADDC-59DECC3AF8DD}" type="slidenum">
              <a:rPr lang="bg-BG" smtClean="0"/>
              <a:t>40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304623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Ина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CA188-CE7C-4FFC-ADDC-59DECC3AF8DD}" type="slidenum">
              <a:rPr lang="bg-BG" smtClean="0"/>
              <a:t>46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45486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Ина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CA188-CE7C-4FFC-ADDC-59DECC3AF8DD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649849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8B481426-05CB-4735-8933-F916388DAA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D163AB1B-FF99-43FC-A36C-49F0B2B5F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BB8DB459-DEAB-4702-B1E0-24E3DCB6D2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Monotype Sorts" pitchFamily="2" charset="2"/>
              <a:buChar char="u"/>
              <a:tabLst/>
              <a:defRPr/>
            </a:pPr>
            <a:fld id="{6750A752-EEB8-4995-BD9A-E1475DD00BBA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75000"/>
                <a:buFont typeface="Monotype Sorts" pitchFamily="2" charset="2"/>
                <a:buChar char="u"/>
                <a:tabLst/>
                <a:defRPr/>
              </a:pPr>
              <a:t>48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Ина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CA188-CE7C-4FFC-ADDC-59DECC3AF8DD}" type="slidenum">
              <a:rPr lang="bg-BG" smtClean="0"/>
              <a:t>11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51179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Ина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CA188-CE7C-4FFC-ADDC-59DECC3AF8DD}" type="slidenum">
              <a:rPr lang="bg-BG" smtClean="0"/>
              <a:t>12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68304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Ина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CA188-CE7C-4FFC-ADDC-59DECC3AF8DD}" type="slidenum">
              <a:rPr lang="bg-BG" smtClean="0"/>
              <a:t>13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92624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Албена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CA188-CE7C-4FFC-ADDC-59DECC3AF8DD}" type="slidenum">
              <a:rPr lang="bg-BG" smtClean="0"/>
              <a:t>14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27177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15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bg-BG" dirty="0"/>
              <a:t>Албена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45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Албена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CA188-CE7C-4FFC-ADDC-59DECC3AF8DD}" type="slidenum">
              <a:rPr lang="bg-BG" smtClean="0"/>
              <a:t>16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77020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473" y="1567928"/>
            <a:ext cx="8363516" cy="3536087"/>
          </a:xfrm>
          <a:noFill/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473" y="5294046"/>
            <a:ext cx="8363516" cy="53317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8BA972B-9114-4DFD-A101-1E7C3900122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6050" y="6269038"/>
            <a:ext cx="8362950" cy="577850"/>
          </a:xfrm>
        </p:spPr>
        <p:txBody>
          <a:bodyPr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 dirty="0"/>
              <a:t>Европейска Рамка на дигиталните компетентности с петте области на </a:t>
            </a:r>
            <a:br>
              <a:rPr lang="en-GB" dirty="0"/>
            </a:br>
            <a:r>
              <a:rPr lang="ru-RU" dirty="0"/>
              <a:t>дигитална компетентност</a:t>
            </a:r>
            <a:r>
              <a:rPr lang="en-GB" dirty="0"/>
              <a:t> </a:t>
            </a:r>
            <a:r>
              <a:rPr lang="ru-RU" dirty="0"/>
              <a:t>и 21 дигитални умения/ компетентности (DigComp 2.1)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400" y="114300"/>
            <a:ext cx="4724809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09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" userDrawn="1">
          <p15:clr>
            <a:srgbClr val="FBAE40"/>
          </p15:clr>
        </p15:guide>
        <p15:guide id="2" pos="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B6D5A-FD99-45B9-8F92-AA3556DC841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172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56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dirty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0505851-F816-4066-9C2F-C484256778D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3341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D0D6E-C96A-4D0D-B632-A3E513AD158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7115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4925" y="6400800"/>
            <a:ext cx="12188825" cy="457200"/>
          </a:xfrm>
          <a:prstGeom prst="rect">
            <a:avLst/>
          </a:prstGeom>
          <a:solidFill>
            <a:srgbClr val="256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dirty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614963E-56B1-4CF9-A4B2-C3D1F4E4573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117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56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 userDrawn="1"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1226"/>
            <a:ext cx="6035039" cy="46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621226"/>
            <a:ext cx="5974080" cy="46800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dirty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89175F5-876B-4C76-886E-FC91E159C58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3674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9050" y="1638232"/>
            <a:ext cx="6035040" cy="736282"/>
          </a:xfrm>
          <a:solidFill>
            <a:srgbClr val="256C8D"/>
          </a:solidFill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2391520"/>
            <a:ext cx="6035040" cy="3909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8870" y="1638232"/>
            <a:ext cx="5974080" cy="736282"/>
          </a:xfrm>
          <a:solidFill>
            <a:srgbClr val="256C8D"/>
          </a:solidFill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391520"/>
            <a:ext cx="5974080" cy="3909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A1CA5-5825-49F4-BE01-F37C492DFB0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583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C77A9-B014-4641-96CC-178D8B23B2B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7990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350" y="6400800"/>
            <a:ext cx="12188825" cy="457200"/>
          </a:xfrm>
          <a:prstGeom prst="rect">
            <a:avLst/>
          </a:prstGeom>
          <a:solidFill>
            <a:srgbClr val="256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dirty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E24A3BB-6B2B-4F1D-987A-25B3D744AAF3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8516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rgbClr val="256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09" y="594359"/>
            <a:ext cx="3605646" cy="1812015"/>
          </a:xfrm>
        </p:spPr>
        <p:txBody>
          <a:bodyPr anchor="ctr" anchorCtr="0"/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295" y="594359"/>
            <a:ext cx="7577296" cy="57108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8209" y="2406374"/>
            <a:ext cx="3605646" cy="389883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B4C072F-CBA2-45F6-95CB-89F7CA44F4B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305550"/>
            <a:ext cx="4103688" cy="519113"/>
          </a:xfrm>
        </p:spPr>
        <p:txBody>
          <a:bodyPr/>
          <a:lstStyle>
            <a:lvl1pPr algn="ctr">
              <a:defRPr sz="10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dirty="0"/>
              <a:t> Европейска Рамка на дигиталните компетентности</a:t>
            </a:r>
            <a:br>
              <a:rPr lang="en-GB" dirty="0"/>
            </a:br>
            <a:r>
              <a:rPr lang="ru-RU" dirty="0"/>
              <a:t>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258220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256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dirty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E4BD8AB-2F22-4CB9-94B9-3B725188821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8606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56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0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620838"/>
            <a:ext cx="121920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59538"/>
            <a:ext cx="10671175" cy="365125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66438" y="6459538"/>
            <a:ext cx="1312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9BE8E2A1-9E2A-44C8-B01C-B7C500DBAB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3" r:id="rId2"/>
    <p:sldLayoutId id="2147483738" r:id="rId3"/>
    <p:sldLayoutId id="2147483739" r:id="rId4"/>
    <p:sldLayoutId id="2147483734" r:id="rId5"/>
    <p:sldLayoutId id="2147483735" r:id="rId6"/>
    <p:sldLayoutId id="2147483740" r:id="rId7"/>
    <p:sldLayoutId id="2147483741" r:id="rId8"/>
    <p:sldLayoutId id="2147483742" r:id="rId9"/>
    <p:sldLayoutId id="2147483736" r:id="rId10"/>
    <p:sldLayoutId id="2147483743" r:id="rId11"/>
  </p:sldLayoutIdLst>
  <p:hf sldNum="0"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90488" indent="-144000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I_prefix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redcentricplc.com/resources/byte-size-infographic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24890" y="2557254"/>
            <a:ext cx="10001704" cy="2506922"/>
          </a:xfrm>
        </p:spPr>
        <p:txBody>
          <a:bodyPr>
            <a:noAutofit/>
          </a:bodyPr>
          <a:lstStyle/>
          <a:p>
            <a:r>
              <a:rPr lang="ru-RU" sz="5400" dirty="0"/>
              <a:t>1.3 Управление на данни, информация и дигитално съдържание</a:t>
            </a:r>
            <a:endParaRPr lang="en-US" sz="54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24890" y="1629863"/>
            <a:ext cx="8363516" cy="1252351"/>
          </a:xfrm>
        </p:spPr>
        <p:txBody>
          <a:bodyPr>
            <a:normAutofit/>
          </a:bodyPr>
          <a:lstStyle/>
          <a:p>
            <a:r>
              <a:rPr lang="bg-BG" dirty="0"/>
              <a:t>ГРУПА </a:t>
            </a:r>
            <a:r>
              <a:rPr lang="ru-RU" dirty="0"/>
              <a:t>1. Грамотност, свързана с информация и данни </a:t>
            </a:r>
            <a:r>
              <a:rPr lang="bg-BG" dirty="0"/>
              <a:t>(7-8)</a:t>
            </a:r>
          </a:p>
          <a:p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 Европейска Рамка на дигиталните компетентности с петте области на дигитална компетентност</a:t>
            </a:r>
            <a:br>
              <a:rPr lang="en-GB" dirty="0"/>
            </a:br>
            <a:r>
              <a:rPr lang="ru-RU" dirty="0"/>
              <a:t>и 21 дигитални умения/ компетентности (DigComp 2.1)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7DE424-9E22-4EF4-A082-C8DF244648ED}"/>
              </a:ext>
            </a:extLst>
          </p:cNvPr>
          <p:cNvSpPr/>
          <p:nvPr/>
        </p:nvSpPr>
        <p:spPr>
          <a:xfrm>
            <a:off x="324890" y="5204941"/>
            <a:ext cx="5142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cap="all" spc="200" dirty="0">
                <a:solidFill>
                  <a:schemeClr val="tx2"/>
                </a:solidFill>
                <a:latin typeface="+mj-lt"/>
              </a:rPr>
              <a:t>МУЛТИМЕДИЙНА ПРЕЗЕНТАЦИЯ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800" y="0"/>
            <a:ext cx="10515600" cy="974995"/>
          </a:xfrm>
        </p:spPr>
        <p:txBody>
          <a:bodyPr>
            <a:normAutofit/>
          </a:bodyPr>
          <a:lstStyle/>
          <a:p>
            <a:r>
              <a:rPr lang="bg-BG" b="1" dirty="0"/>
              <a:t>Данните растат експоненциално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401" y="1403934"/>
            <a:ext cx="2520000" cy="2236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00" y="1405996"/>
            <a:ext cx="2520000" cy="2242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393" y="4062294"/>
            <a:ext cx="2520000" cy="2259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00" y="4053827"/>
            <a:ext cx="2520000" cy="22435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31393" y="6345857"/>
            <a:ext cx="423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/>
              <a:t>Redcentric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GB" sz="1200" dirty="0">
                <a:hlinkClick r:id="rId7"/>
              </a:rPr>
              <a:t>https://www.redcentricplc.com/resources/byte-size-infographic/</a:t>
            </a:r>
            <a:endParaRPr lang="bg-BG" sz="1200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079245"/>
              </p:ext>
            </p:extLst>
          </p:nvPr>
        </p:nvGraphicFramePr>
        <p:xfrm>
          <a:off x="687514" y="3409025"/>
          <a:ext cx="5101476" cy="2709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456">
                  <a:extLst>
                    <a:ext uri="{9D8B030D-6E8A-4147-A177-3AD203B41FA5}">
                      <a16:colId xmlns:a16="http://schemas.microsoft.com/office/drawing/2014/main" val="370666775"/>
                    </a:ext>
                  </a:extLst>
                </a:gridCol>
                <a:gridCol w="943897">
                  <a:extLst>
                    <a:ext uri="{9D8B030D-6E8A-4147-A177-3AD203B41FA5}">
                      <a16:colId xmlns:a16="http://schemas.microsoft.com/office/drawing/2014/main" val="1557894088"/>
                    </a:ext>
                  </a:extLst>
                </a:gridCol>
                <a:gridCol w="1150374">
                  <a:extLst>
                    <a:ext uri="{9D8B030D-6E8A-4147-A177-3AD203B41FA5}">
                      <a16:colId xmlns:a16="http://schemas.microsoft.com/office/drawing/2014/main" val="2729691082"/>
                    </a:ext>
                  </a:extLst>
                </a:gridCol>
                <a:gridCol w="1283110">
                  <a:extLst>
                    <a:ext uri="{9D8B030D-6E8A-4147-A177-3AD203B41FA5}">
                      <a16:colId xmlns:a16="http://schemas.microsoft.com/office/drawing/2014/main" val="4020887958"/>
                    </a:ext>
                  </a:extLst>
                </a:gridCol>
                <a:gridCol w="1017639">
                  <a:extLst>
                    <a:ext uri="{9D8B030D-6E8A-4147-A177-3AD203B41FA5}">
                      <a16:colId xmlns:a16="http://schemas.microsoft.com/office/drawing/2014/main" val="111342519"/>
                    </a:ext>
                  </a:extLst>
                </a:gridCol>
              </a:tblGrid>
              <a:tr h="47563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Symbol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Prefix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</a:t>
                      </a:r>
                      <a:r>
                        <a:rPr lang="en-GB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8" tooltip="SI prefix"/>
                        </a:rPr>
                        <a:t> </a:t>
                      </a:r>
                      <a:r>
                        <a:rPr lang="en-GB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Meaning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Binary meaning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Size difference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2773200"/>
                  </a:ext>
                </a:extLst>
              </a:tr>
              <a:tr h="27929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kilo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   = 1000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bg-BG" sz="1400" b="0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 = 1024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bg-BG" sz="1400" b="0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2.40%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88516666"/>
                  </a:ext>
                </a:extLst>
              </a:tr>
              <a:tr h="27929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mega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   = 1000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bg-BG" sz="1400" b="0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bg-BG" sz="1400" b="0" i="0" u="none" strike="noStrike" baseline="3000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bg-BG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 = 1024</a:t>
                      </a:r>
                      <a:r>
                        <a:rPr lang="bg-BG" sz="1400" b="0" i="0" u="none" strike="noStrike" baseline="3000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bg-BG" sz="1400" b="0" i="0" u="none" strike="noStrike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4.86%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5884196"/>
                  </a:ext>
                </a:extLst>
              </a:tr>
              <a:tr h="27929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giga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9</a:t>
                      </a:r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   = 1000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bg-BG" sz="1400" b="0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30</a:t>
                      </a:r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 = 1024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bg-BG" sz="1400" b="0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7.37%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78003728"/>
                  </a:ext>
                </a:extLst>
              </a:tr>
              <a:tr h="27929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tera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12</a:t>
                      </a:r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 = 1000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bg-BG" sz="1400" b="0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40</a:t>
                      </a:r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 = 1024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bg-BG" sz="1400" b="0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9.95%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2905568"/>
                  </a:ext>
                </a:extLst>
              </a:tr>
              <a:tr h="27929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peta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15</a:t>
                      </a:r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 = 1000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bg-BG" sz="1400" b="0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50</a:t>
                      </a:r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 = 1024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bg-BG" sz="1400" b="0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12.59%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8021616"/>
                  </a:ext>
                </a:extLst>
              </a:tr>
              <a:tr h="27929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exa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bg-BG" sz="1400" b="0" i="0" u="none" strike="noStrike" baseline="3000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18</a:t>
                      </a:r>
                      <a:r>
                        <a:rPr lang="bg-BG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 = 1000</a:t>
                      </a:r>
                      <a:r>
                        <a:rPr lang="bg-BG" sz="1400" b="0" i="0" u="none" strike="noStrike" baseline="3000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bg-BG" sz="1400" b="0" i="0" u="none" strike="noStrike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60</a:t>
                      </a:r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 = 1024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bg-BG" sz="1400" b="0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15.29%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54426859"/>
                  </a:ext>
                </a:extLst>
              </a:tr>
              <a:tr h="27929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zetta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21</a:t>
                      </a:r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 = 1000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bg-BG" sz="1400" b="0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70</a:t>
                      </a:r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 = 1024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bg-BG" sz="1400" b="0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18.06%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9728781"/>
                  </a:ext>
                </a:extLst>
              </a:tr>
              <a:tr h="27929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yotta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24</a:t>
                      </a:r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 = 1000</a:t>
                      </a:r>
                      <a:r>
                        <a:rPr lang="bg-BG" sz="1400" b="0" i="0" u="none" strike="noStrike" baseline="3000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bg-BG" sz="1400" b="0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bg-BG" sz="1400" b="0" i="0" u="none" strike="noStrike" baseline="3000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80</a:t>
                      </a:r>
                      <a:r>
                        <a:rPr lang="bg-BG" sz="1400" b="0" i="0" u="none" strike="noStrike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 = 1024</a:t>
                      </a:r>
                      <a:r>
                        <a:rPr lang="bg-BG" sz="1400" b="0" i="0" u="none" strike="noStrike" baseline="3000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bg-BG" sz="1400" b="0" i="0" u="none" strike="noStrike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20.89%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792056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413A79F-A1F6-4429-8566-A31E1D49D66C}"/>
              </a:ext>
            </a:extLst>
          </p:cNvPr>
          <p:cNvSpPr/>
          <p:nvPr/>
        </p:nvSpPr>
        <p:spPr>
          <a:xfrm>
            <a:off x="616124" y="1806834"/>
            <a:ext cx="51014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Kaisler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bg-BG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(2013) определя големите обеми от данни като по-големи от един </a:t>
            </a:r>
            <a:r>
              <a:rPr lang="bg-BG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екзабайт</a:t>
            </a:r>
            <a:r>
              <a:rPr lang="bg-BG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(EB). </a:t>
            </a:r>
            <a:endParaRPr lang="bg-BG" sz="20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F9E06F-DC1C-455E-9B82-F86E91F5DF35}"/>
              </a:ext>
            </a:extLst>
          </p:cNvPr>
          <p:cNvSpPr/>
          <p:nvPr/>
        </p:nvSpPr>
        <p:spPr>
          <a:xfrm>
            <a:off x="489620" y="5223949"/>
            <a:ext cx="5497264" cy="3512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5478D61-FF5B-45A4-87A8-9CB83EF24445}"/>
              </a:ext>
            </a:extLst>
          </p:cNvPr>
          <p:cNvSpPr/>
          <p:nvPr/>
        </p:nvSpPr>
        <p:spPr>
          <a:xfrm>
            <a:off x="8994401" y="1255104"/>
            <a:ext cx="3004806" cy="26653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20196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bg-BG" b="1" dirty="0"/>
              <a:t>Определения за големи обеми от данни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4075"/>
            <a:ext cx="10515600" cy="4351338"/>
          </a:xfrm>
        </p:spPr>
        <p:txBody>
          <a:bodyPr>
            <a:normAutofit/>
          </a:bodyPr>
          <a:lstStyle/>
          <a:p>
            <a:r>
              <a:rPr lang="ru-RU" kern="0" dirty="0"/>
              <a:t>Данните се акумулират в толкова големи, бързи и свързани обеми, че става невъзможно да се съхраняват, обработват и анализират с помощта на традиционните приложения за съхранение и анализи на данни.</a:t>
            </a:r>
          </a:p>
          <a:p>
            <a:r>
              <a:rPr lang="ru-RU" kern="0" dirty="0"/>
              <a:t>Международна корпорация за данни (IDC): </a:t>
            </a:r>
            <a:r>
              <a:rPr lang="ru-RU" b="1" kern="0" dirty="0"/>
              <a:t>100 терабайта </a:t>
            </a:r>
            <a:r>
              <a:rPr lang="ru-RU" kern="0" dirty="0"/>
              <a:t>се класифицират като големи данни. </a:t>
            </a:r>
            <a:r>
              <a:rPr lang="ru-RU" b="1" kern="0" dirty="0"/>
              <a:t>Ако данните са поточни, размерът на набора от данни може да бъде и по-малък.</a:t>
            </a:r>
          </a:p>
          <a:p>
            <a:r>
              <a:rPr lang="ru-RU" kern="0" dirty="0"/>
              <a:t>Пол Зикопулос от IBM: </a:t>
            </a:r>
            <a:r>
              <a:rPr lang="ru-RU" b="1" kern="0" dirty="0"/>
              <a:t>между 200 и 600 терабайта са минималния набор от данни, за да се квалифицират като Big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590" y="5547922"/>
            <a:ext cx="1693117" cy="81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09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8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bg-BG" b="1" dirty="0"/>
              <a:t>Характеристики на Големите масиви от данни - </a:t>
            </a:r>
            <a:r>
              <a:rPr lang="en-GB" b="1" dirty="0"/>
              <a:t>Big Data Characteristics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853334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4 </a:t>
            </a:r>
            <a:r>
              <a:rPr lang="bg-BG" sz="3200" dirty="0"/>
              <a:t>големи </a:t>
            </a:r>
            <a:r>
              <a:rPr lang="en-US" sz="3200" dirty="0"/>
              <a:t>Vs </a:t>
            </a:r>
            <a:r>
              <a:rPr lang="bg-BG" sz="3200" dirty="0"/>
              <a:t>на Големите масиви от данни (</a:t>
            </a:r>
            <a:r>
              <a:rPr lang="en-US" sz="3200" dirty="0"/>
              <a:t>Big Data</a:t>
            </a:r>
            <a:r>
              <a:rPr lang="bg-BG" sz="3200" dirty="0"/>
              <a:t>)</a:t>
            </a:r>
            <a:r>
              <a:rPr lang="en-US" sz="3200" dirty="0"/>
              <a:t>: </a:t>
            </a:r>
            <a:r>
              <a:rPr lang="bg-BG" sz="3200" dirty="0"/>
              <a:t>(</a:t>
            </a:r>
            <a:r>
              <a:rPr lang="en-US" sz="3200" dirty="0"/>
              <a:t>volume, velocity, variety, and veracity</a:t>
            </a:r>
            <a:r>
              <a:rPr lang="bg-BG" sz="3200" dirty="0"/>
              <a:t>)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bg-BG" sz="3200" dirty="0"/>
              <a:t>Обем - количество данни</a:t>
            </a:r>
          </a:p>
          <a:p>
            <a:r>
              <a:rPr lang="bg-BG" sz="3200" dirty="0"/>
              <a:t>Скорост – на генериране на данните</a:t>
            </a:r>
          </a:p>
          <a:p>
            <a:r>
              <a:rPr lang="bg-BG" sz="3200" dirty="0"/>
              <a:t>Разнообразие – типове данни</a:t>
            </a:r>
          </a:p>
          <a:p>
            <a:r>
              <a:rPr lang="bg-BG" sz="3200" dirty="0"/>
              <a:t>Достоверност - предотвратяване на неточни/грешни данни да развалят набора от данни</a:t>
            </a:r>
          </a:p>
          <a:p>
            <a:endParaRPr lang="bg-BG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127" y="2664479"/>
            <a:ext cx="2736273" cy="248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72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46" y="923277"/>
            <a:ext cx="11353200" cy="710213"/>
          </a:xfrm>
        </p:spPr>
        <p:txBody>
          <a:bodyPr>
            <a:normAutofit fontScale="90000"/>
          </a:bodyPr>
          <a:lstStyle/>
          <a:p>
            <a:r>
              <a:rPr lang="bg-BG" b="1" dirty="0"/>
              <a:t>Предизвикателства пред управлението на данни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610" y="1757778"/>
            <a:ext cx="10515600" cy="4090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2400" dirty="0"/>
              <a:t>Един от най-важните съвременни източници на данни е постоянния поток от данни, измервания, изпратени от устройства със сензори, познати като </a:t>
            </a:r>
            <a:r>
              <a:rPr lang="bg-BG" sz="2400" b="1" dirty="0"/>
              <a:t>Интернет на нещата (</a:t>
            </a:r>
            <a:r>
              <a:rPr lang="en-US" sz="2400" b="1" dirty="0"/>
              <a:t>Internet of Things/ IoT).</a:t>
            </a:r>
            <a:endParaRPr lang="bg-BG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bg-BG" sz="2400" b="1" dirty="0"/>
              <a:t>В съвременен контекст има много предизвикателства, свързани с управлението на данни и информация и главно – свързани с извличането на ползи, знания и конкурентни предимства. </a:t>
            </a:r>
          </a:p>
          <a:p>
            <a:pPr marL="0" indent="0">
              <a:buNone/>
            </a:pPr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594908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906" y="225137"/>
            <a:ext cx="10515600" cy="1325563"/>
          </a:xfrm>
        </p:spPr>
        <p:txBody>
          <a:bodyPr>
            <a:normAutofit/>
          </a:bodyPr>
          <a:lstStyle/>
          <a:p>
            <a:r>
              <a:rPr lang="bg-BG" sz="4000" b="1" dirty="0"/>
              <a:t>Източници на големи масиви от данни (</a:t>
            </a:r>
            <a:r>
              <a:rPr lang="en-GB" sz="4000" b="1" dirty="0"/>
              <a:t>Big Data</a:t>
            </a:r>
            <a:r>
              <a:rPr lang="bg-BG" sz="4000" b="1" dirty="0"/>
              <a:t>)</a:t>
            </a:r>
            <a:endParaRPr lang="bg-BG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906" y="2361460"/>
            <a:ext cx="10515600" cy="550416"/>
          </a:xfrm>
        </p:spPr>
        <p:txBody>
          <a:bodyPr/>
          <a:lstStyle/>
          <a:p>
            <a:r>
              <a:rPr lang="ru-RU" dirty="0"/>
              <a:t>Примери от реалния свят на големи източници на данни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70" y="3255077"/>
            <a:ext cx="1920658" cy="13820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7089" y="4873999"/>
            <a:ext cx="33152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Airbus A380 Engine генерира 1 петабайт данни при полет от Лондон до Сингапур.</a:t>
            </a:r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19" y="3193462"/>
            <a:ext cx="1139546" cy="1505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13728" y="4778092"/>
            <a:ext cx="30939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Големият адронов колайдер (LHC) генерира 1 гигабайт данни всяка секунда.</a:t>
            </a:r>
            <a:endParaRPr lang="bg-B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030" y="3171077"/>
            <a:ext cx="2909418" cy="13467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67980" y="4789999"/>
            <a:ext cx="39869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Square Kilometer Array (SKA) генерира 20 екзабайта данни на ден </a:t>
            </a:r>
          </a:p>
          <a:p>
            <a:pPr algn="ctr"/>
            <a:r>
              <a:rPr lang="ru-RU" dirty="0"/>
              <a:t>през 2020 г.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149166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815787" y="323319"/>
            <a:ext cx="10515600" cy="568171"/>
          </a:xfrm>
        </p:spPr>
        <p:txBody>
          <a:bodyPr>
            <a:normAutofit fontScale="90000"/>
          </a:bodyPr>
          <a:lstStyle/>
          <a:p>
            <a:r>
              <a:rPr lang="bg-BG" b="1" dirty="0"/>
              <a:t>Източници на данни: Файлове</a:t>
            </a:r>
            <a:endParaRPr lang="en-US" b="1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83175" y="1346144"/>
            <a:ext cx="10722994" cy="200517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Има много видове източници на данни.</a:t>
            </a:r>
          </a:p>
          <a:p>
            <a:r>
              <a:rPr lang="ru-RU" dirty="0"/>
              <a:t>Голяма част от дигиталните записи са достъпни в обществени и частни архиви</a:t>
            </a:r>
          </a:p>
          <a:p>
            <a:r>
              <a:rPr lang="ru-RU" dirty="0"/>
              <a:t>Съществуват формати като CSV, JSON и XML, които използват обикновен текст като общ формат и са съвместими с широк набор от приложения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824" y="3647628"/>
            <a:ext cx="3441001" cy="25268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1181" y="3579520"/>
            <a:ext cx="392664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Документи в MS Word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Електронна поща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Електронни таблици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MS PowerPoints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PDF файлове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HTML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Файлове с неясен текст</a:t>
            </a:r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F98D0CD-9C02-4329-8B66-5377A8E5E2AC}"/>
              </a:ext>
            </a:extLst>
          </p:cNvPr>
          <p:cNvSpPr txBox="1">
            <a:spLocks/>
          </p:cNvSpPr>
          <p:nvPr/>
        </p:nvSpPr>
        <p:spPr bwMode="auto">
          <a:xfrm>
            <a:off x="483175" y="3630864"/>
            <a:ext cx="3311370" cy="230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normAutofit fontScale="92500"/>
          </a:bodyPr>
          <a:lstStyle>
            <a:lvl1pPr marL="90488" indent="-1440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838" indent="-514350">
              <a:buFont typeface="+mj-lt"/>
              <a:buAutoNum type="arabicPeriod"/>
            </a:pPr>
            <a:r>
              <a:rPr lang="ru-RU" dirty="0"/>
              <a:t>Файлове</a:t>
            </a:r>
          </a:p>
          <a:p>
            <a:pPr marL="460838" indent="-514350">
              <a:buFont typeface="+mj-lt"/>
              <a:buAutoNum type="arabicPeriod"/>
            </a:pPr>
            <a:r>
              <a:rPr lang="ru-RU" dirty="0"/>
              <a:t>Интернет данни</a:t>
            </a:r>
          </a:p>
          <a:p>
            <a:pPr marL="460838" indent="-514350">
              <a:buFont typeface="+mj-lt"/>
              <a:buAutoNum type="arabicPeriod"/>
            </a:pPr>
            <a:r>
              <a:rPr lang="ru-RU" dirty="0"/>
              <a:t>Сензорни данни</a:t>
            </a:r>
          </a:p>
          <a:p>
            <a:pPr marL="460838" indent="-514350">
              <a:buFont typeface="+mj-lt"/>
              <a:buAutoNum type="arabicPeriod"/>
            </a:pPr>
            <a:r>
              <a:rPr lang="ru-RU" dirty="0"/>
              <a:t>Бази данни</a:t>
            </a:r>
            <a:endParaRPr lang="en-US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69220D27-7DBB-4464-9082-DA35A8146899}"/>
              </a:ext>
            </a:extLst>
          </p:cNvPr>
          <p:cNvSpPr/>
          <p:nvPr/>
        </p:nvSpPr>
        <p:spPr>
          <a:xfrm>
            <a:off x="4039340" y="3506680"/>
            <a:ext cx="301841" cy="2781274"/>
          </a:xfrm>
          <a:prstGeom prst="leftBrace">
            <a:avLst>
              <a:gd name="adj1" fmla="val 8333"/>
              <a:gd name="adj2" fmla="val 1552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52521793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800" y="1"/>
            <a:ext cx="10515600" cy="649224"/>
          </a:xfrm>
        </p:spPr>
        <p:txBody>
          <a:bodyPr>
            <a:normAutofit fontScale="90000"/>
          </a:bodyPr>
          <a:lstStyle/>
          <a:p>
            <a:r>
              <a:rPr lang="bg-BG" b="1" dirty="0"/>
              <a:t>Източници на данни </a:t>
            </a:r>
            <a:r>
              <a:rPr lang="en-US" b="1" dirty="0"/>
              <a:t>- Internet</a:t>
            </a:r>
            <a:endParaRPr lang="bg-BG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082" y="1451470"/>
            <a:ext cx="7300073" cy="5470291"/>
          </a:xfrm>
        </p:spPr>
        <p:txBody>
          <a:bodyPr>
            <a:normAutofit/>
          </a:bodyPr>
          <a:lstStyle/>
          <a:p>
            <a:r>
              <a:rPr lang="ru-RU" sz="2400" dirty="0"/>
              <a:t>Интернет е добро място за достъп до данни (големи обеми от данни - Big Data): достъп до изображения, видео, аудио, уеб форуми, социални медии - YouTube, Facebook и Twitter;</a:t>
            </a:r>
          </a:p>
          <a:p>
            <a:r>
              <a:rPr lang="ru-RU" sz="2400" dirty="0"/>
              <a:t>Съществуват уеб инструменти за извличане на данни, които  автоматично извличат данни от HTML страници. </a:t>
            </a:r>
            <a:r>
              <a:rPr lang="en-GB" sz="2400" b="1" dirty="0"/>
              <a:t>Web scraping</a:t>
            </a:r>
            <a:r>
              <a:rPr lang="bg-BG" sz="2400" b="1" dirty="0"/>
              <a:t> </a:t>
            </a:r>
            <a:r>
              <a:rPr lang="ru-RU" sz="2400" dirty="0"/>
              <a:t>се използва за извличане на данни от метеорологични данни, изследвания, сравнения на цените и ценоразписи.</a:t>
            </a:r>
          </a:p>
          <a:p>
            <a:r>
              <a:rPr lang="ru-RU" sz="2400" dirty="0"/>
              <a:t>Много доставчици на уеб услуги предоставят стандартизирани интерфейси за автоматично събиране на данни с помощта на </a:t>
            </a:r>
            <a:r>
              <a:rPr lang="ru-RU" sz="2400" b="1" dirty="0"/>
              <a:t>API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GB" sz="2400" dirty="0"/>
              <a:t>Application Programming Interface)</a:t>
            </a:r>
            <a:r>
              <a:rPr lang="ru-RU" sz="2400" dirty="0"/>
              <a:t>.</a:t>
            </a:r>
            <a:endParaRPr lang="bg-BG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271" y="1057679"/>
            <a:ext cx="3142129" cy="31587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49549" y="4313626"/>
            <a:ext cx="42594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Най-често срещаният подход е използването на интерфейси за приложни програми (API) на RESTful. RESTful API използват HTTP като комуникационен протокол и JSON структура, за да кодират данните.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017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25856"/>
            <a:ext cx="10515600" cy="651713"/>
          </a:xfrm>
        </p:spPr>
        <p:txBody>
          <a:bodyPr>
            <a:normAutofit fontScale="90000"/>
          </a:bodyPr>
          <a:lstStyle/>
          <a:p>
            <a:br>
              <a:rPr lang="en-US" sz="2800" dirty="0"/>
            </a:br>
            <a:r>
              <a:rPr lang="bg-BG" b="1" dirty="0"/>
              <a:t>Източници на данни</a:t>
            </a:r>
            <a:r>
              <a:rPr lang="en-US" b="1" dirty="0"/>
              <a:t>: </a:t>
            </a:r>
            <a:r>
              <a:rPr lang="bg-BG" b="1" dirty="0"/>
              <a:t>сензори</a:t>
            </a:r>
            <a:endParaRPr lang="en-US" b="1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537751" y="1639859"/>
            <a:ext cx="6147134" cy="4618898"/>
          </a:xfrm>
        </p:spPr>
        <p:txBody>
          <a:bodyPr>
            <a:normAutofit/>
          </a:bodyPr>
          <a:lstStyle/>
          <a:p>
            <a:r>
              <a:rPr lang="bg-BG" dirty="0"/>
              <a:t>Видовете у</a:t>
            </a:r>
            <a:r>
              <a:rPr lang="ru-RU" dirty="0"/>
              <a:t>стройства, които разполагат със сензори (интернет на нещата/</a:t>
            </a:r>
            <a:r>
              <a:rPr lang="en-US" dirty="0"/>
              <a:t>Internet of Things/IoT)</a:t>
            </a:r>
            <a:r>
              <a:rPr lang="ru-RU" dirty="0"/>
              <a:t> расте експоненциално.</a:t>
            </a:r>
          </a:p>
          <a:p>
            <a:r>
              <a:rPr lang="ru-RU" dirty="0"/>
              <a:t>Данните, генерирани от IoT устройства допринася</a:t>
            </a:r>
            <a:r>
              <a:rPr lang="bg-BG" dirty="0"/>
              <a:t>т</a:t>
            </a:r>
            <a:r>
              <a:rPr lang="ru-RU" dirty="0"/>
              <a:t> съществено за растежа на Big Data.</a:t>
            </a:r>
            <a:endParaRPr lang="en-US" sz="2600" dirty="0"/>
          </a:p>
          <a:p>
            <a:pPr lvl="1"/>
            <a:r>
              <a:rPr lang="ru-RU" dirty="0"/>
              <a:t>Сензорите в смартфони, автомобили, самолети, улични лампи и домакински уреди събират голямо количество необработени данни</a:t>
            </a:r>
          </a:p>
          <a:p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009" y="1781902"/>
            <a:ext cx="414982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28499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6543"/>
            <a:ext cx="10515600" cy="790113"/>
          </a:xfrm>
        </p:spPr>
        <p:txBody>
          <a:bodyPr>
            <a:normAutofit fontScale="90000"/>
          </a:bodyPr>
          <a:lstStyle/>
          <a:p>
            <a:r>
              <a:rPr lang="bg-BG" b="1" dirty="0"/>
              <a:t>Автоматично събиране и обработване на данни от различни устройства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437" y="2744667"/>
            <a:ext cx="6619044" cy="3136790"/>
          </a:xfrm>
        </p:spPr>
        <p:txBody>
          <a:bodyPr>
            <a:normAutofit fontScale="85000" lnSpcReduction="10000"/>
          </a:bodyPr>
          <a:lstStyle/>
          <a:p>
            <a:r>
              <a:rPr lang="bg-BG" b="1" dirty="0"/>
              <a:t>Устройства, които автоматично извличат данни чрез измервания и наблюдения. </a:t>
            </a:r>
          </a:p>
          <a:p>
            <a:endParaRPr lang="en-US" dirty="0"/>
          </a:p>
          <a:p>
            <a:pPr lvl="1"/>
            <a:r>
              <a:rPr lang="bg-BG" dirty="0"/>
              <a:t>Разработване на стратегии за измерване на данни, получени от различни сензори. </a:t>
            </a:r>
          </a:p>
          <a:p>
            <a:pPr lvl="1"/>
            <a:r>
              <a:rPr lang="bg-BG" dirty="0"/>
              <a:t>Разнообразни възможности за интегриране на интернет на нещата в разнообразни сектори и потребителски случаи - сензори, мрежи, компютри, роботизирани системи и интегриран хардуер.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80" y="1630775"/>
            <a:ext cx="5723567" cy="359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17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557181" y="0"/>
            <a:ext cx="10515600" cy="719091"/>
          </a:xfrm>
        </p:spPr>
        <p:txBody>
          <a:bodyPr>
            <a:normAutofit fontScale="90000"/>
          </a:bodyPr>
          <a:lstStyle/>
          <a:p>
            <a:br>
              <a:rPr lang="en-US" sz="2800" dirty="0"/>
            </a:br>
            <a:r>
              <a:rPr lang="bg-BG" b="1" dirty="0"/>
              <a:t>Източници на данни</a:t>
            </a:r>
            <a:r>
              <a:rPr lang="en-US" b="1" dirty="0"/>
              <a:t>: </a:t>
            </a:r>
            <a:r>
              <a:rPr lang="bg-BG" b="1" dirty="0"/>
              <a:t>Бази данни</a:t>
            </a:r>
            <a:endParaRPr lang="en-US" b="1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723953" y="973635"/>
            <a:ext cx="10744094" cy="5404971"/>
          </a:xfrm>
        </p:spPr>
        <p:txBody>
          <a:bodyPr>
            <a:normAutofit/>
          </a:bodyPr>
          <a:lstStyle/>
          <a:p>
            <a:r>
              <a:rPr lang="ru-RU" dirty="0"/>
              <a:t>Често данните се съхраняват в множество бази данни и трябва да бъдат обединени в един набор от данни за анализ.</a:t>
            </a:r>
            <a:r>
              <a:rPr lang="en-US" dirty="0"/>
              <a:t> </a:t>
            </a:r>
          </a:p>
          <a:p>
            <a:r>
              <a:rPr lang="bg-BG" dirty="0"/>
              <a:t>Процесът за обединяване на данни от различни бази данни и различни източници в едно централизирано хранилище (хранилище на данни/</a:t>
            </a:r>
            <a:r>
              <a:rPr lang="en-US" dirty="0"/>
              <a:t> data warehouse</a:t>
            </a:r>
            <a:r>
              <a:rPr lang="bg-BG" dirty="0"/>
              <a:t>)</a:t>
            </a:r>
            <a:r>
              <a:rPr lang="ru-RU" dirty="0"/>
              <a:t> </a:t>
            </a:r>
            <a:r>
              <a:rPr lang="bg-BG" dirty="0"/>
              <a:t>се нарича </a:t>
            </a:r>
            <a:r>
              <a:rPr lang="bg-BG" b="1" dirty="0"/>
              <a:t>извличане, трансформиране и зареждане</a:t>
            </a:r>
            <a:r>
              <a:rPr lang="en-US" dirty="0"/>
              <a:t>: ETL - Extract, transform, load (ETL)</a:t>
            </a:r>
            <a:r>
              <a:rPr lang="bg-BG" dirty="0"/>
              <a:t>.</a:t>
            </a:r>
            <a:r>
              <a:rPr lang="ru-RU" dirty="0"/>
              <a:t> </a:t>
            </a:r>
          </a:p>
          <a:p>
            <a:r>
              <a:rPr lang="ru-RU" dirty="0"/>
              <a:t>Този</a:t>
            </a:r>
            <a:r>
              <a:rPr lang="ru-RU" sz="2000" dirty="0"/>
              <a:t> </a:t>
            </a:r>
            <a:r>
              <a:rPr lang="ru-RU" dirty="0"/>
              <a:t>процес включва предварителната подготовка на данните, преди да могат да бъдат добавени към набор от данни. </a:t>
            </a:r>
          </a:p>
          <a:p>
            <a:r>
              <a:rPr lang="ru-RU" dirty="0"/>
              <a:t>ETL е процесът на "почистване" на сурови данни, така че да могат да бъдат поставени в база данни.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064180"/>
      </p:ext>
    </p:extLst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2588C-9328-4A5C-8D19-08CC7C8DE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6011"/>
          </a:xfrm>
        </p:spPr>
        <p:txBody>
          <a:bodyPr/>
          <a:lstStyle/>
          <a:p>
            <a:r>
              <a:rPr lang="bg-BG" dirty="0"/>
              <a:t>Съдържание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490A6-811C-4255-BD63-47BC00F7D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532" y="1619075"/>
            <a:ext cx="11478936" cy="4149900"/>
          </a:xfrm>
        </p:spPr>
        <p:txBody>
          <a:bodyPr/>
          <a:lstStyle/>
          <a:p>
            <a:r>
              <a:rPr lang="bg-BG" dirty="0"/>
              <a:t>Очаквани резултати от обучението</a:t>
            </a:r>
          </a:p>
          <a:p>
            <a:r>
              <a:rPr lang="bg-BG" b="1" dirty="0"/>
              <a:t>Въведение</a:t>
            </a:r>
            <a:r>
              <a:rPr lang="bg-BG" dirty="0"/>
              <a:t>: управление на данни, информация и дигитално съдържание </a:t>
            </a:r>
            <a:endParaRPr lang="en-US" dirty="0"/>
          </a:p>
          <a:p>
            <a:r>
              <a:rPr lang="bg-BG" b="1" dirty="0"/>
              <a:t>Видове данни  </a:t>
            </a:r>
            <a:r>
              <a:rPr lang="bg-BG" dirty="0"/>
              <a:t>и анализи в данни </a:t>
            </a:r>
          </a:p>
          <a:p>
            <a:r>
              <a:rPr lang="bg-BG" b="1" dirty="0"/>
              <a:t>Технологии</a:t>
            </a:r>
            <a:r>
              <a:rPr lang="bg-BG" dirty="0"/>
              <a:t> за управление на големи обеми от данни </a:t>
            </a:r>
          </a:p>
          <a:p>
            <a:r>
              <a:rPr lang="bg-BG" dirty="0"/>
              <a:t>Управление на данни, информация и дигитално съдържание в </a:t>
            </a:r>
            <a:r>
              <a:rPr lang="bg-BG" b="1" dirty="0"/>
              <a:t>организационен контекст</a:t>
            </a:r>
          </a:p>
          <a:p>
            <a:r>
              <a:rPr lang="bg-BG" dirty="0"/>
              <a:t>Управление на данни, информация и дигитално съдържание в </a:t>
            </a:r>
            <a:r>
              <a:rPr lang="bg-BG" b="1" dirty="0"/>
              <a:t>научно-изследователски контекст</a:t>
            </a:r>
          </a:p>
          <a:p>
            <a:pPr marL="0" indent="0">
              <a:buNone/>
            </a:pPr>
            <a:endParaRPr lang="bg-BG" dirty="0"/>
          </a:p>
          <a:p>
            <a:endParaRPr lang="bg-BG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63833-A4A0-4F6D-8516-86614DC272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2029995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557181" y="0"/>
            <a:ext cx="10515600" cy="719091"/>
          </a:xfrm>
        </p:spPr>
        <p:txBody>
          <a:bodyPr>
            <a:normAutofit fontScale="90000"/>
          </a:bodyPr>
          <a:lstStyle/>
          <a:p>
            <a:br>
              <a:rPr lang="en-US" sz="2800" dirty="0"/>
            </a:br>
            <a:r>
              <a:rPr lang="bg-BG" b="1" dirty="0"/>
              <a:t>Източници на данни</a:t>
            </a:r>
            <a:r>
              <a:rPr lang="en-US" b="1" dirty="0"/>
              <a:t>: </a:t>
            </a:r>
            <a:r>
              <a:rPr lang="bg-BG" b="1" dirty="0"/>
              <a:t>Бази данни</a:t>
            </a:r>
            <a:endParaRPr lang="en-US" b="1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57162" y="1151188"/>
            <a:ext cx="10415619" cy="5404971"/>
          </a:xfrm>
        </p:spPr>
        <p:txBody>
          <a:bodyPr>
            <a:normAutofit/>
          </a:bodyPr>
          <a:lstStyle/>
          <a:p>
            <a:r>
              <a:rPr lang="ru-RU" dirty="0"/>
              <a:t>Извличане, трансформиране и зареждане (ETL)</a:t>
            </a:r>
          </a:p>
          <a:p>
            <a:pPr lvl="1"/>
            <a:r>
              <a:rPr lang="ru-RU" dirty="0"/>
              <a:t>процес за извличане на данни от различни източници,</a:t>
            </a:r>
          </a:p>
          <a:p>
            <a:pPr lvl="1"/>
            <a:r>
              <a:rPr lang="ru-RU" dirty="0"/>
              <a:t>трансформиране на данните </a:t>
            </a:r>
          </a:p>
          <a:p>
            <a:pPr lvl="1"/>
            <a:r>
              <a:rPr lang="ru-RU" dirty="0"/>
              <a:t>зареждане на данните в база данни</a:t>
            </a:r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A30C2-E8BB-4988-9D80-0FAE443AE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520" y="3196726"/>
            <a:ext cx="6940954" cy="301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9964"/>
      </p:ext>
    </p:extLst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78888-E67C-4AC9-A515-DBA6BD899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25118"/>
          </a:xfrm>
        </p:spPr>
        <p:txBody>
          <a:bodyPr/>
          <a:lstStyle/>
          <a:p>
            <a:pPr>
              <a:defRPr/>
            </a:pPr>
            <a:r>
              <a:rPr lang="bg-BG" sz="4300" b="1" dirty="0"/>
              <a:t>Основни видове анализи и изчисления в големи обеми от данни</a:t>
            </a:r>
            <a:endParaRPr lang="en-GB" sz="43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03DB6-1DDC-4035-A44D-D0A927D82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87" y="1586175"/>
            <a:ext cx="11668217" cy="4679950"/>
          </a:xfrm>
        </p:spPr>
        <p:txBody>
          <a:bodyPr/>
          <a:lstStyle/>
          <a:p>
            <a:pPr marL="792000" indent="-792000">
              <a:buNone/>
              <a:defRPr/>
            </a:pPr>
            <a:r>
              <a:rPr lang="bg-BG" sz="2000" b="1" dirty="0"/>
              <a:t>Данни от сензори</a:t>
            </a:r>
            <a:r>
              <a:rPr lang="en-GB" sz="2000" b="1" dirty="0"/>
              <a:t>: </a:t>
            </a:r>
            <a:r>
              <a:rPr lang="bg-BG" sz="2000" dirty="0"/>
              <a:t>Откриване на модели и закономерности в данни, изпратени от отдалечени сензори до централизирани хранилища за обработка</a:t>
            </a:r>
          </a:p>
          <a:p>
            <a:pPr marL="792000" indent="-792000">
              <a:buNone/>
              <a:defRPr/>
            </a:pPr>
            <a:r>
              <a:rPr lang="bg-BG" sz="2000" b="1" dirty="0"/>
              <a:t>Географски данни: </a:t>
            </a:r>
            <a:r>
              <a:rPr lang="bg-BG" sz="2000" dirty="0"/>
              <a:t>Анализ на данни от различни географски точки за управление и оптимизиране на логистични операции </a:t>
            </a:r>
          </a:p>
          <a:p>
            <a:pPr marL="792000" indent="-792000">
              <a:buNone/>
              <a:defRPr/>
            </a:pPr>
            <a:r>
              <a:rPr lang="bg-BG" sz="2000" b="1" dirty="0"/>
              <a:t>Регистрационни/сървърни файлове/ </a:t>
            </a:r>
            <a:r>
              <a:rPr lang="en-US" sz="2000" b="1" dirty="0"/>
              <a:t>server log data</a:t>
            </a:r>
            <a:r>
              <a:rPr lang="bg-BG" sz="2000" b="1" dirty="0"/>
              <a:t>: </a:t>
            </a:r>
            <a:r>
              <a:rPr lang="bg-BG" sz="2000" dirty="0"/>
              <a:t>Регистрационните файлове от сървъри помагат за възстановяване от повреди и предотвратяване на пробиви в сигурността </a:t>
            </a:r>
          </a:p>
          <a:p>
            <a:pPr marL="792000" indent="-792000">
              <a:buNone/>
              <a:defRPr/>
            </a:pPr>
            <a:r>
              <a:rPr lang="bg-BG" sz="2000" b="1" dirty="0"/>
              <a:t>Анализ на настроенията: Извличане на и</a:t>
            </a:r>
            <a:r>
              <a:rPr lang="bg-BG" sz="2000" dirty="0"/>
              <a:t>нформация за настроенията на клиенти от техни текстови коментари в интернет, свързани с продукти, онлайн магазини или марки</a:t>
            </a:r>
          </a:p>
          <a:p>
            <a:pPr marL="792000" indent="-792000">
              <a:buNone/>
              <a:defRPr/>
            </a:pPr>
            <a:r>
              <a:rPr lang="bg-BG" sz="2000" b="1" dirty="0"/>
              <a:t>Анализ на кликовете в уеб страници /</a:t>
            </a:r>
            <a:r>
              <a:rPr lang="bg-BG" sz="2000" b="1" dirty="0" err="1"/>
              <a:t>Clickstream</a:t>
            </a:r>
            <a:r>
              <a:rPr lang="bg-BG" sz="2000" b="1" dirty="0"/>
              <a:t>: </a:t>
            </a:r>
            <a:r>
              <a:rPr lang="bg-BG" sz="2000" dirty="0"/>
              <a:t>Улавят се следите на потребителите при посещения в уеб страници с цел оптимизиране на съдържанието в уебсайтове </a:t>
            </a:r>
          </a:p>
          <a:p>
            <a:pPr marL="792000" indent="-792000">
              <a:buNone/>
              <a:defRPr/>
            </a:pPr>
            <a:r>
              <a:rPr lang="bg-BG" sz="2000" b="1" dirty="0"/>
              <a:t>Анализ на текст: </a:t>
            </a:r>
            <a:r>
              <a:rPr lang="bg-BG" sz="2000" dirty="0"/>
              <a:t>Разпознават се текстови модели в документи, имейли и уеб страници за извличане на информация и преразказване на тази информация.</a:t>
            </a:r>
            <a:endParaRPr lang="en-GB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A99E9-D10E-4CD8-8842-9AE3EF626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Дигиталната трансформация започва с централизиран подход за управление на данни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AEE97-DFBF-4B84-9B37-74FD0F0318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4F72BE7F-3285-4A7F-8D3E-B14AC668DEAB}"/>
              </a:ext>
            </a:extLst>
          </p:cNvPr>
          <p:cNvSpPr/>
          <p:nvPr/>
        </p:nvSpPr>
        <p:spPr>
          <a:xfrm>
            <a:off x="670455" y="1606440"/>
            <a:ext cx="1238437" cy="103562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DFFA5E7D-4663-4439-AF10-9D9775102B31}"/>
              </a:ext>
            </a:extLst>
          </p:cNvPr>
          <p:cNvSpPr/>
          <p:nvPr/>
        </p:nvSpPr>
        <p:spPr>
          <a:xfrm>
            <a:off x="670455" y="3098864"/>
            <a:ext cx="1127463" cy="653858"/>
          </a:xfrm>
          <a:prstGeom prst="flowChartMagneticDisk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Flowchart: Multidocument 8">
            <a:extLst>
              <a:ext uri="{FF2B5EF4-FFF2-40B4-BE49-F238E27FC236}">
                <a16:creationId xmlns:a16="http://schemas.microsoft.com/office/drawing/2014/main" id="{2C2D3062-AE1B-47DC-873F-4DA5915F74AF}"/>
              </a:ext>
            </a:extLst>
          </p:cNvPr>
          <p:cNvSpPr/>
          <p:nvPr/>
        </p:nvSpPr>
        <p:spPr>
          <a:xfrm>
            <a:off x="766267" y="4099081"/>
            <a:ext cx="892397" cy="948441"/>
          </a:xfrm>
          <a:prstGeom prst="flowChartMultidocumen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86D7021-562F-43C2-A01E-5C4A231B7F67}"/>
              </a:ext>
            </a:extLst>
          </p:cNvPr>
          <p:cNvSpPr/>
          <p:nvPr/>
        </p:nvSpPr>
        <p:spPr>
          <a:xfrm>
            <a:off x="1070815" y="5657521"/>
            <a:ext cx="297210" cy="29996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BB680B8-6FF2-49AB-B4AF-B84551256960}"/>
              </a:ext>
            </a:extLst>
          </p:cNvPr>
          <p:cNvSpPr/>
          <p:nvPr/>
        </p:nvSpPr>
        <p:spPr>
          <a:xfrm>
            <a:off x="911144" y="5486054"/>
            <a:ext cx="637338" cy="6429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254438-C929-46DE-B3D9-4030767E824D}"/>
              </a:ext>
            </a:extLst>
          </p:cNvPr>
          <p:cNvSpPr/>
          <p:nvPr/>
        </p:nvSpPr>
        <p:spPr>
          <a:xfrm>
            <a:off x="731527" y="5326409"/>
            <a:ext cx="983661" cy="93404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1D472A-2330-45AC-9F53-33189847D0D4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907860" y="2121017"/>
            <a:ext cx="844219" cy="3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F1EDAE-86D3-4172-8D4C-74F48461BB57}"/>
              </a:ext>
            </a:extLst>
          </p:cNvPr>
          <p:cNvCxnSpPr>
            <a:cxnSpLocks/>
          </p:cNvCxnSpPr>
          <p:nvPr/>
        </p:nvCxnSpPr>
        <p:spPr>
          <a:xfrm flipV="1">
            <a:off x="1797918" y="3452755"/>
            <a:ext cx="95416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CAEC5B-1648-4B4E-8C79-EC330B9223FD}"/>
              </a:ext>
            </a:extLst>
          </p:cNvPr>
          <p:cNvCxnSpPr>
            <a:cxnSpLocks/>
          </p:cNvCxnSpPr>
          <p:nvPr/>
        </p:nvCxnSpPr>
        <p:spPr>
          <a:xfrm flipV="1">
            <a:off x="1685690" y="4353478"/>
            <a:ext cx="1066388" cy="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3CDE80-4D59-48CE-9F5B-0D6CB29A7B08}"/>
              </a:ext>
            </a:extLst>
          </p:cNvPr>
          <p:cNvCxnSpPr/>
          <p:nvPr/>
        </p:nvCxnSpPr>
        <p:spPr>
          <a:xfrm flipV="1">
            <a:off x="1907738" y="5581071"/>
            <a:ext cx="844340" cy="116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7E0C82-D81C-4D72-ACBB-118327BB675F}"/>
              </a:ext>
            </a:extLst>
          </p:cNvPr>
          <p:cNvCxnSpPr/>
          <p:nvPr/>
        </p:nvCxnSpPr>
        <p:spPr>
          <a:xfrm>
            <a:off x="2752078" y="2096883"/>
            <a:ext cx="0" cy="3490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1C7164AF-6336-46DF-986E-74805C792128}"/>
              </a:ext>
            </a:extLst>
          </p:cNvPr>
          <p:cNvSpPr/>
          <p:nvPr/>
        </p:nvSpPr>
        <p:spPr>
          <a:xfrm>
            <a:off x="3595265" y="2681057"/>
            <a:ext cx="1083263" cy="275208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5C9A39-AF89-4A02-ABF8-12B7D551AB17}"/>
              </a:ext>
            </a:extLst>
          </p:cNvPr>
          <p:cNvSpPr/>
          <p:nvPr/>
        </p:nvSpPr>
        <p:spPr>
          <a:xfrm>
            <a:off x="3595266" y="2947386"/>
            <a:ext cx="1083263" cy="68358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4" name="Flowchart: Magnetic Disk 23">
            <a:extLst>
              <a:ext uri="{FF2B5EF4-FFF2-40B4-BE49-F238E27FC236}">
                <a16:creationId xmlns:a16="http://schemas.microsoft.com/office/drawing/2014/main" id="{BB8FE469-AE28-43D2-BC62-B00AECF0EFE5}"/>
              </a:ext>
            </a:extLst>
          </p:cNvPr>
          <p:cNvSpPr/>
          <p:nvPr/>
        </p:nvSpPr>
        <p:spPr>
          <a:xfrm>
            <a:off x="3999968" y="3215706"/>
            <a:ext cx="762711" cy="653858"/>
          </a:xfrm>
          <a:prstGeom prst="flowChartMagneticDisk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6" name="Graphic 25" descr="Connections">
            <a:extLst>
              <a:ext uri="{FF2B5EF4-FFF2-40B4-BE49-F238E27FC236}">
                <a16:creationId xmlns:a16="http://schemas.microsoft.com/office/drawing/2014/main" id="{2C4CAB6C-DD88-4FD3-ABB8-6D1D2AE20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2763" y="3784227"/>
            <a:ext cx="684410" cy="684410"/>
          </a:xfrm>
          <a:prstGeom prst="rect">
            <a:avLst/>
          </a:prstGeom>
        </p:spPr>
      </p:pic>
      <p:pic>
        <p:nvPicPr>
          <p:cNvPr id="28" name="Graphic 27" descr="Signal">
            <a:extLst>
              <a:ext uri="{FF2B5EF4-FFF2-40B4-BE49-F238E27FC236}">
                <a16:creationId xmlns:a16="http://schemas.microsoft.com/office/drawing/2014/main" id="{D9912B65-49FD-4F44-BE5B-57003AFC6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0926" y="3122583"/>
            <a:ext cx="721851" cy="721851"/>
          </a:xfrm>
          <a:prstGeom prst="rect">
            <a:avLst/>
          </a:prstGeom>
        </p:spPr>
      </p:pic>
      <p:pic>
        <p:nvPicPr>
          <p:cNvPr id="32" name="Graphic 31" descr="Stream">
            <a:extLst>
              <a:ext uri="{FF2B5EF4-FFF2-40B4-BE49-F238E27FC236}">
                <a16:creationId xmlns:a16="http://schemas.microsoft.com/office/drawing/2014/main" id="{5C07F534-1020-4781-AA5D-BA703E173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39835" y="5075498"/>
            <a:ext cx="914400" cy="914400"/>
          </a:xfrm>
          <a:prstGeom prst="rect">
            <a:avLst/>
          </a:prstGeom>
        </p:spPr>
      </p:pic>
      <p:pic>
        <p:nvPicPr>
          <p:cNvPr id="34" name="Graphic 33" descr="Syncing cloud">
            <a:extLst>
              <a:ext uri="{FF2B5EF4-FFF2-40B4-BE49-F238E27FC236}">
                <a16:creationId xmlns:a16="http://schemas.microsoft.com/office/drawing/2014/main" id="{B8603D4A-1769-48F6-B1E8-87F92CD884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95351" y="4743121"/>
            <a:ext cx="914400" cy="914400"/>
          </a:xfrm>
          <a:prstGeom prst="rect">
            <a:avLst/>
          </a:prstGeom>
        </p:spPr>
      </p:pic>
      <p:pic>
        <p:nvPicPr>
          <p:cNvPr id="38" name="Graphic 37" descr="Processor">
            <a:extLst>
              <a:ext uri="{FF2B5EF4-FFF2-40B4-BE49-F238E27FC236}">
                <a16:creationId xmlns:a16="http://schemas.microsoft.com/office/drawing/2014/main" id="{CB7C1B2D-4CD5-4E29-8845-166040A546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78996" y="2896954"/>
            <a:ext cx="536905" cy="536905"/>
          </a:xfrm>
          <a:prstGeom prst="rect">
            <a:avLst/>
          </a:prstGeom>
        </p:spPr>
      </p:pic>
      <p:pic>
        <p:nvPicPr>
          <p:cNvPr id="40" name="Graphic 39" descr="Wireless router">
            <a:extLst>
              <a:ext uri="{FF2B5EF4-FFF2-40B4-BE49-F238E27FC236}">
                <a16:creationId xmlns:a16="http://schemas.microsoft.com/office/drawing/2014/main" id="{D5F4C2D7-D138-4A2F-947F-BE6AF94EEA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80304" y="2878961"/>
            <a:ext cx="673490" cy="673490"/>
          </a:xfrm>
          <a:prstGeom prst="rect">
            <a:avLst/>
          </a:prstGeom>
        </p:spPr>
      </p:pic>
      <p:pic>
        <p:nvPicPr>
          <p:cNvPr id="42" name="Graphic 41" descr="Robot">
            <a:extLst>
              <a:ext uri="{FF2B5EF4-FFF2-40B4-BE49-F238E27FC236}">
                <a16:creationId xmlns:a16="http://schemas.microsoft.com/office/drawing/2014/main" id="{68C30F9C-C545-44AE-8910-DCA653B842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32378" y="2016166"/>
            <a:ext cx="630870" cy="63087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44443DF-187D-40E0-93EB-86558C801CD0}"/>
              </a:ext>
            </a:extLst>
          </p:cNvPr>
          <p:cNvSpPr txBox="1"/>
          <p:nvPr/>
        </p:nvSpPr>
        <p:spPr>
          <a:xfrm>
            <a:off x="606085" y="2603786"/>
            <a:ext cx="1375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600" dirty="0"/>
              <a:t>Приложения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C27DA1-6B81-4FC1-9BAD-F11F27886C1A}"/>
              </a:ext>
            </a:extLst>
          </p:cNvPr>
          <p:cNvSpPr txBox="1"/>
          <p:nvPr/>
        </p:nvSpPr>
        <p:spPr>
          <a:xfrm>
            <a:off x="3159665" y="3862110"/>
            <a:ext cx="2626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dirty="0"/>
              <a:t>Централно хранилище </a:t>
            </a:r>
          </a:p>
          <a:p>
            <a:pPr algn="ctr"/>
            <a:r>
              <a:rPr lang="bg-BG" dirty="0"/>
              <a:t>в организацията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D5FE0C2-8D21-4A32-8317-16F592AC04F0}"/>
              </a:ext>
            </a:extLst>
          </p:cNvPr>
          <p:cNvSpPr txBox="1"/>
          <p:nvPr/>
        </p:nvSpPr>
        <p:spPr>
          <a:xfrm>
            <a:off x="606085" y="3713747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600" dirty="0"/>
              <a:t>Бази данни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D0FDCDE-8744-4BEF-B3C8-8BCA2AD0ED2B}"/>
              </a:ext>
            </a:extLst>
          </p:cNvPr>
          <p:cNvSpPr txBox="1"/>
          <p:nvPr/>
        </p:nvSpPr>
        <p:spPr>
          <a:xfrm>
            <a:off x="613149" y="5018836"/>
            <a:ext cx="997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600" dirty="0"/>
              <a:t>Файлове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0760B50-A147-4B3F-90BD-32A1396D9361}"/>
              </a:ext>
            </a:extLst>
          </p:cNvPr>
          <p:cNvSpPr txBox="1"/>
          <p:nvPr/>
        </p:nvSpPr>
        <p:spPr>
          <a:xfrm>
            <a:off x="400165" y="6172197"/>
            <a:ext cx="235191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600" dirty="0"/>
              <a:t>Данни в реално време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6F9310B-039D-4C5C-8C83-05CCE83FEBB0}"/>
              </a:ext>
            </a:extLst>
          </p:cNvPr>
          <p:cNvSpPr txBox="1"/>
          <p:nvPr/>
        </p:nvSpPr>
        <p:spPr>
          <a:xfrm>
            <a:off x="3140344" y="5543156"/>
            <a:ext cx="233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Облачни платформи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BEF98EE-F0C9-4EF3-858F-6B8919420E22}"/>
              </a:ext>
            </a:extLst>
          </p:cNvPr>
          <p:cNvSpPr txBox="1"/>
          <p:nvPr/>
        </p:nvSpPr>
        <p:spPr>
          <a:xfrm>
            <a:off x="6113626" y="3910500"/>
            <a:ext cx="1847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Анализ и </a:t>
            </a:r>
          </a:p>
          <a:p>
            <a:r>
              <a:rPr lang="bg-BG" dirty="0"/>
              <a:t>трансформация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E4A9B8-DE79-4C70-8F26-DA9EB0D8C2A5}"/>
              </a:ext>
            </a:extLst>
          </p:cNvPr>
          <p:cNvSpPr txBox="1"/>
          <p:nvPr/>
        </p:nvSpPr>
        <p:spPr>
          <a:xfrm>
            <a:off x="8358586" y="2588397"/>
            <a:ext cx="3724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RPA/ </a:t>
            </a:r>
            <a:r>
              <a:rPr lang="bg-BG" dirty="0"/>
              <a:t>Автоматизиране на процеси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E68F563-F121-4806-84B0-5E5464102F69}"/>
              </a:ext>
            </a:extLst>
          </p:cNvPr>
          <p:cNvSpPr txBox="1"/>
          <p:nvPr/>
        </p:nvSpPr>
        <p:spPr>
          <a:xfrm>
            <a:off x="8962433" y="339247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AI/ML</a:t>
            </a:r>
            <a:endParaRPr lang="bg-BG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E89EEEC-EA23-4A01-A2B7-FFE52EB4E89A}"/>
              </a:ext>
            </a:extLst>
          </p:cNvPr>
          <p:cNvSpPr txBox="1"/>
          <p:nvPr/>
        </p:nvSpPr>
        <p:spPr>
          <a:xfrm>
            <a:off x="8553223" y="4502169"/>
            <a:ext cx="240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Споделяне на знания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A8A7C17-11F7-472E-9758-DAAE852AC550}"/>
              </a:ext>
            </a:extLst>
          </p:cNvPr>
          <p:cNvSpPr txBox="1"/>
          <p:nvPr/>
        </p:nvSpPr>
        <p:spPr>
          <a:xfrm>
            <a:off x="8590247" y="5884857"/>
            <a:ext cx="2728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Анализи в реално време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C5A4CC2-78AF-4514-97B9-68D1F7752C45}"/>
              </a:ext>
            </a:extLst>
          </p:cNvPr>
          <p:cNvCxnSpPr/>
          <p:nvPr/>
        </p:nvCxnSpPr>
        <p:spPr>
          <a:xfrm>
            <a:off x="2752078" y="3863736"/>
            <a:ext cx="5148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B04D726-46A4-42A8-81B7-0F5869C75135}"/>
              </a:ext>
            </a:extLst>
          </p:cNvPr>
          <p:cNvCxnSpPr>
            <a:cxnSpLocks/>
          </p:cNvCxnSpPr>
          <p:nvPr/>
        </p:nvCxnSpPr>
        <p:spPr>
          <a:xfrm>
            <a:off x="4214523" y="4502169"/>
            <a:ext cx="0" cy="393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DB4C037-5FC3-4F87-BD5E-B52F1C533583}"/>
              </a:ext>
            </a:extLst>
          </p:cNvPr>
          <p:cNvCxnSpPr/>
          <p:nvPr/>
        </p:nvCxnSpPr>
        <p:spPr>
          <a:xfrm>
            <a:off x="7445978" y="3713747"/>
            <a:ext cx="5148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A45A242-2651-4BE8-9C37-451B9E94AC07}"/>
              </a:ext>
            </a:extLst>
          </p:cNvPr>
          <p:cNvCxnSpPr/>
          <p:nvPr/>
        </p:nvCxnSpPr>
        <p:spPr>
          <a:xfrm>
            <a:off x="8025414" y="2362867"/>
            <a:ext cx="0" cy="3490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C244552-CE91-40BB-99F1-CCC7B430E0C9}"/>
              </a:ext>
            </a:extLst>
          </p:cNvPr>
          <p:cNvCxnSpPr>
            <a:cxnSpLocks/>
          </p:cNvCxnSpPr>
          <p:nvPr/>
        </p:nvCxnSpPr>
        <p:spPr>
          <a:xfrm>
            <a:off x="8025414" y="2375008"/>
            <a:ext cx="5648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A60DDAB-F584-418B-96A2-B1A9063E9895}"/>
              </a:ext>
            </a:extLst>
          </p:cNvPr>
          <p:cNvCxnSpPr>
            <a:cxnSpLocks/>
          </p:cNvCxnSpPr>
          <p:nvPr/>
        </p:nvCxnSpPr>
        <p:spPr>
          <a:xfrm>
            <a:off x="8025414" y="3698096"/>
            <a:ext cx="5648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105D25A-A0D6-41D5-B9E2-8C7AA559909A}"/>
              </a:ext>
            </a:extLst>
          </p:cNvPr>
          <p:cNvCxnSpPr>
            <a:cxnSpLocks/>
          </p:cNvCxnSpPr>
          <p:nvPr/>
        </p:nvCxnSpPr>
        <p:spPr>
          <a:xfrm>
            <a:off x="8025414" y="4598818"/>
            <a:ext cx="4793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2E3A0E0-F853-4B58-A52F-BC4A19DCEB5D}"/>
              </a:ext>
            </a:extLst>
          </p:cNvPr>
          <p:cNvCxnSpPr>
            <a:cxnSpLocks/>
          </p:cNvCxnSpPr>
          <p:nvPr/>
        </p:nvCxnSpPr>
        <p:spPr>
          <a:xfrm>
            <a:off x="8025414" y="5839358"/>
            <a:ext cx="5648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679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2588C-9328-4A5C-8D19-08CC7C8DE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9422"/>
            <a:ext cx="12192000" cy="2181137"/>
          </a:xfrm>
        </p:spPr>
        <p:txBody>
          <a:bodyPr>
            <a:normAutofit/>
          </a:bodyPr>
          <a:lstStyle/>
          <a:p>
            <a:r>
              <a:rPr lang="bg-BG" dirty="0"/>
              <a:t>2. Видове данни</a:t>
            </a:r>
            <a:endParaRPr lang="bg-BG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490A6-811C-4255-BD63-47BC00F7D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0945" y="3372271"/>
            <a:ext cx="9317229" cy="1392777"/>
          </a:xfrm>
        </p:spPr>
        <p:txBody>
          <a:bodyPr/>
          <a:lstStyle/>
          <a:p>
            <a:pPr lvl="1"/>
            <a:r>
              <a:rPr lang="bg-BG" dirty="0"/>
              <a:t>Видове данни</a:t>
            </a:r>
          </a:p>
          <a:p>
            <a:pPr lvl="1"/>
            <a:r>
              <a:rPr lang="bg-BG" dirty="0"/>
              <a:t>Анализи на данни</a:t>
            </a:r>
          </a:p>
          <a:p>
            <a:pPr lvl="1"/>
            <a:r>
              <a:rPr lang="bg-BG" dirty="0"/>
              <a:t>Анализи в големи обеми от данни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63833-A4A0-4F6D-8516-86614DC272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2814451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bg-BG" b="1" dirty="0"/>
              <a:t>2. Видове данни</a:t>
            </a:r>
            <a:br>
              <a:rPr lang="bg-BG" b="1" dirty="0"/>
            </a:br>
            <a:r>
              <a:rPr lang="bg-BG" b="1" dirty="0"/>
              <a:t>Структурирани и неструктурирани данни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32568"/>
            <a:ext cx="7779707" cy="4351338"/>
          </a:xfrm>
        </p:spPr>
        <p:txBody>
          <a:bodyPr>
            <a:normAutofit fontScale="92500" lnSpcReduction="20000"/>
          </a:bodyPr>
          <a:lstStyle/>
          <a:p>
            <a:r>
              <a:rPr lang="bg-BG" dirty="0"/>
              <a:t>Структурирани данни</a:t>
            </a:r>
          </a:p>
          <a:p>
            <a:pPr lvl="1"/>
            <a:r>
              <a:rPr lang="bg-BG" dirty="0"/>
              <a:t>Данни, въведени и поддържани във фиксирани полета във файл или запис</a:t>
            </a:r>
          </a:p>
          <a:p>
            <a:pPr lvl="1"/>
            <a:r>
              <a:rPr lang="bg-BG" dirty="0"/>
              <a:t>Лесно се въвеждат, класифицират, достъпват и анализират</a:t>
            </a:r>
          </a:p>
          <a:p>
            <a:pPr lvl="1"/>
            <a:r>
              <a:rPr lang="bg-BG" dirty="0"/>
              <a:t>Релационни бази данни или електронни таблици</a:t>
            </a:r>
            <a:br>
              <a:rPr lang="bg-BG" dirty="0"/>
            </a:br>
            <a:endParaRPr lang="bg-BG" dirty="0"/>
          </a:p>
          <a:p>
            <a:r>
              <a:rPr lang="bg-BG" dirty="0"/>
              <a:t>Неструктурирани данни</a:t>
            </a:r>
            <a:endParaRPr lang="en-US" kern="0" dirty="0"/>
          </a:p>
          <a:p>
            <a:pPr lvl="1"/>
            <a:r>
              <a:rPr lang="bg-BG" dirty="0"/>
              <a:t>Липсва организация</a:t>
            </a:r>
          </a:p>
          <a:p>
            <a:pPr lvl="1"/>
            <a:r>
              <a:rPr lang="bg-BG" dirty="0"/>
              <a:t>Необработени данни</a:t>
            </a:r>
          </a:p>
          <a:p>
            <a:pPr lvl="1"/>
            <a:r>
              <a:rPr lang="bg-BG" dirty="0"/>
              <a:t>Съдържание на снимки, аудио, видео, уеб страници, блогове, книги, дневници, презентации на PowerPoint, статии, имейл, уикита, документи за текстообработка и общи текстове</a:t>
            </a:r>
            <a:endParaRPr lang="en-US" kern="0" dirty="0"/>
          </a:p>
          <a:p>
            <a:pPr lvl="1"/>
            <a:endParaRPr lang="en-GB" dirty="0"/>
          </a:p>
          <a:p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907" y="1732568"/>
            <a:ext cx="3191555" cy="1785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850" y="4126121"/>
            <a:ext cx="2531609" cy="186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93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b="1" dirty="0"/>
              <a:t>Данни в покой и данни в движение</a:t>
            </a:r>
            <a:endParaRPr lang="bg-BG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bg-BG" dirty="0"/>
              <a:t>Данни в покой/ исторически данни </a:t>
            </a:r>
          </a:p>
          <a:p>
            <a:r>
              <a:rPr lang="ru-RU" sz="2600" dirty="0"/>
              <a:t>Данни, съхранявани на физическо място, като например на твърдия диск или в центъра за данни</a:t>
            </a:r>
          </a:p>
          <a:p>
            <a:pPr lvl="1"/>
            <a:r>
              <a:rPr lang="ru-RU" dirty="0"/>
              <a:t>Следва традиционния поток за анализ на данни  </a:t>
            </a:r>
          </a:p>
          <a:p>
            <a:pPr marL="200025" lvl="1" indent="0" algn="ctr">
              <a:buNone/>
            </a:pPr>
            <a:r>
              <a:rPr lang="ru-RU" b="1" dirty="0"/>
              <a:t>Съхраняване&gt; Анализ&gt; Нотификация&gt; </a:t>
            </a:r>
            <a:r>
              <a:rPr lang="ru-RU" b="1" dirty="0">
                <a:solidFill>
                  <a:srgbClr val="FF0000"/>
                </a:solidFill>
              </a:rPr>
              <a:t>Действие</a:t>
            </a:r>
          </a:p>
          <a:p>
            <a:endParaRPr lang="ru-RU" dirty="0"/>
          </a:p>
          <a:p>
            <a:r>
              <a:rPr lang="ru-RU" dirty="0"/>
              <a:t>Данни в движение/поточни данни</a:t>
            </a:r>
          </a:p>
          <a:p>
            <a:r>
              <a:rPr lang="ru-RU" sz="2600" dirty="0"/>
              <a:t>Поточните данни изискват обработка в реално време, преди данните да остареят или да загубят значението си</a:t>
            </a:r>
          </a:p>
          <a:p>
            <a:r>
              <a:rPr lang="ru-RU" sz="2600" dirty="0"/>
              <a:t>Анализът и действията следва да се случат бързо или веднага, а не в последствие</a:t>
            </a:r>
          </a:p>
          <a:p>
            <a:pPr lvl="1"/>
            <a:r>
              <a:rPr lang="ru-RU" dirty="0"/>
              <a:t>Потокът на анализ на данни е </a:t>
            </a:r>
          </a:p>
          <a:p>
            <a:pPr marL="200025" lvl="1" indent="0" algn="ctr">
              <a:buNone/>
            </a:pPr>
            <a:r>
              <a:rPr lang="ru-RU" b="1" dirty="0"/>
              <a:t>Анализ&gt; </a:t>
            </a:r>
            <a:r>
              <a:rPr lang="ru-RU" b="1" dirty="0">
                <a:solidFill>
                  <a:srgbClr val="FF0000"/>
                </a:solidFill>
              </a:rPr>
              <a:t>Действие</a:t>
            </a:r>
            <a:r>
              <a:rPr lang="ru-RU" b="1" dirty="0"/>
              <a:t>&gt; Нотификация&gt; Съхранение</a:t>
            </a:r>
            <a:endParaRPr lang="en-US" b="1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34422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800" y="0"/>
            <a:ext cx="10515600" cy="1325563"/>
          </a:xfrm>
        </p:spPr>
        <p:txBody>
          <a:bodyPr/>
          <a:lstStyle/>
          <a:p>
            <a:r>
              <a:rPr lang="bg-BG" b="1" dirty="0"/>
              <a:t>Отворени данни и частни данни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00" y="1407431"/>
            <a:ext cx="10515600" cy="4351338"/>
          </a:xfrm>
        </p:spPr>
        <p:txBody>
          <a:bodyPr>
            <a:normAutofit/>
          </a:bodyPr>
          <a:lstStyle/>
          <a:p>
            <a:r>
              <a:rPr lang="bg-BG" dirty="0"/>
              <a:t>Отворени данни</a:t>
            </a:r>
          </a:p>
          <a:p>
            <a:r>
              <a:rPr lang="bg-BG" sz="2400" dirty="0"/>
              <a:t>Фондацията за отворени знания </a:t>
            </a:r>
            <a:r>
              <a:rPr lang="en-US" sz="2400" dirty="0"/>
              <a:t>(OKF)</a:t>
            </a:r>
            <a:r>
              <a:rPr lang="bg-BG" sz="2400" dirty="0"/>
              <a:t> описва отворените данни като „всяко съдържание, информация или данни, които хората са свободни да използват, използват повторно и преразпространяват без никакви правни, технологични или социални ограничения“.</a:t>
            </a:r>
            <a:br>
              <a:rPr lang="bg-BG" sz="2400" dirty="0"/>
            </a:br>
            <a:r>
              <a:rPr lang="en-US" sz="2400" dirty="0"/>
              <a:t>	</a:t>
            </a:r>
            <a:r>
              <a:rPr lang="bg-BG" sz="2000" dirty="0"/>
              <a:t>Значение на отворените данни:</a:t>
            </a:r>
            <a:br>
              <a:rPr lang="bg-BG" sz="2000" dirty="0"/>
            </a:br>
            <a:r>
              <a:rPr lang="en-US" sz="2000" dirty="0"/>
              <a:t>	</a:t>
            </a:r>
            <a:r>
              <a:rPr lang="bg-BG" sz="2000" dirty="0"/>
              <a:t>Отворени данни на NYC: оценки за ресторанти;</a:t>
            </a:r>
            <a:br>
              <a:rPr lang="bg-BG" sz="2000" dirty="0"/>
            </a:br>
            <a:r>
              <a:rPr lang="en-US" sz="2000" dirty="0"/>
              <a:t>	</a:t>
            </a:r>
            <a:r>
              <a:rPr lang="bg-BG" sz="2000" dirty="0"/>
              <a:t>Gapminder: Здраве и богатство на нациите; CO2 емисии от 1820 г .; ХИВ инфекция</a:t>
            </a:r>
            <a:endParaRPr lang="bg-BG" sz="1800" dirty="0"/>
          </a:p>
          <a:p>
            <a:r>
              <a:rPr lang="bg-BG" kern="0" dirty="0"/>
              <a:t>Частни данни</a:t>
            </a:r>
            <a:endParaRPr lang="en-US" kern="0" dirty="0"/>
          </a:p>
          <a:p>
            <a:pPr lvl="1"/>
            <a:r>
              <a:rPr lang="ru-RU" kern="0" dirty="0"/>
              <a:t>Данни, които са поверителни и са регулирани от </a:t>
            </a:r>
            <a:r>
              <a:rPr lang="bg-BG" kern="0" dirty="0"/>
              <a:t>организация, </a:t>
            </a:r>
            <a:r>
              <a:rPr lang="ru-RU" kern="0" dirty="0"/>
              <a:t>държава / правителство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105" y="4265223"/>
            <a:ext cx="2446750" cy="331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623" y="3358675"/>
            <a:ext cx="2839232" cy="448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90" y="5620320"/>
            <a:ext cx="6985356" cy="664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354" y="5299138"/>
            <a:ext cx="1307254" cy="13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2B94-B9BF-4CA4-A7A9-780AF7FE3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16746"/>
          </a:xfrm>
        </p:spPr>
        <p:txBody>
          <a:bodyPr/>
          <a:lstStyle/>
          <a:p>
            <a:r>
              <a:rPr lang="bg-BG" b="1" dirty="0"/>
              <a:t>Предизвикателства в анализа на данни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0C3A-C8AC-40AB-9FD0-4CA19BF6F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83" y="1020932"/>
            <a:ext cx="11603115" cy="5069149"/>
          </a:xfrm>
        </p:spPr>
        <p:txBody>
          <a:bodyPr/>
          <a:lstStyle/>
          <a:p>
            <a:r>
              <a:rPr lang="bg-BG" sz="3200" dirty="0"/>
              <a:t>Достъп до различни набори от данни </a:t>
            </a:r>
          </a:p>
          <a:p>
            <a:pPr lvl="1"/>
            <a:r>
              <a:rPr lang="bg-BG" sz="1800" dirty="0"/>
              <a:t>Разнообразни възможности за набори от данни от различни източници в портали за „отворени данни“.</a:t>
            </a:r>
          </a:p>
          <a:p>
            <a:r>
              <a:rPr lang="bg-BG" sz="3200" dirty="0"/>
              <a:t>Грешни или непълни записи  </a:t>
            </a:r>
          </a:p>
          <a:p>
            <a:pPr lvl="1"/>
            <a:r>
              <a:rPr lang="bg-BG" sz="1800" dirty="0"/>
              <a:t>Качество на запазените и съхранените данни – съотношението на грешни и непълни данни остава същият.  </a:t>
            </a:r>
          </a:p>
          <a:p>
            <a:r>
              <a:rPr lang="bg-BG" sz="3200" dirty="0"/>
              <a:t>Хетерогенност на данните </a:t>
            </a:r>
          </a:p>
          <a:p>
            <a:pPr lvl="1"/>
            <a:r>
              <a:rPr lang="bg-BG" sz="1800" dirty="0"/>
              <a:t>Хетерогенността на данните е особено голям проблем, когато се събират данни от несвързани източници, и те трябва внимателно сравнени, за да се осигурят валидни резултати от анализа. </a:t>
            </a:r>
          </a:p>
          <a:p>
            <a:r>
              <a:rPr lang="bg-BG" sz="3200" dirty="0"/>
              <a:t>Поверителност и защита на данните </a:t>
            </a:r>
          </a:p>
          <a:p>
            <a:pPr lvl="1"/>
            <a:r>
              <a:rPr lang="bg-BG" sz="1800" dirty="0"/>
              <a:t>Поверителността и защитата на данните са важни и за организациите, които трябва да защитят технологично и с подходящи правила и процедури своите данни и интелектуална собственост.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1DF515-8A54-4995-8664-67C07E2435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939343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85BB3-4904-43FF-986B-CC3D1A239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Анализи в големи обеми от данни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D0EA7-C86A-48E9-9C24-4755B33B9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0838"/>
            <a:ext cx="7421732" cy="4679950"/>
          </a:xfrm>
        </p:spPr>
        <p:txBody>
          <a:bodyPr/>
          <a:lstStyle/>
          <a:p>
            <a:pPr lvl="0"/>
            <a:r>
              <a:rPr lang="bg-BG" b="1" dirty="0"/>
              <a:t>Дескриптивен анализ:</a:t>
            </a:r>
            <a:r>
              <a:rPr lang="bg-BG" dirty="0"/>
              <a:t> </a:t>
            </a:r>
          </a:p>
          <a:p>
            <a:pPr lvl="1"/>
            <a:r>
              <a:rPr lang="bg-BG" dirty="0"/>
              <a:t>Какво се е случило в миналото?</a:t>
            </a:r>
          </a:p>
          <a:p>
            <a:pPr lvl="0"/>
            <a:r>
              <a:rPr lang="bg-BG" b="1" dirty="0"/>
              <a:t>Диагностичен анализ:</a:t>
            </a:r>
            <a:r>
              <a:rPr lang="bg-BG" dirty="0"/>
              <a:t> </a:t>
            </a:r>
          </a:p>
          <a:p>
            <a:pPr lvl="1"/>
            <a:r>
              <a:rPr lang="bg-BG" dirty="0"/>
              <a:t>Причини- защо нещо се е случило?</a:t>
            </a:r>
          </a:p>
          <a:p>
            <a:pPr lvl="0"/>
            <a:r>
              <a:rPr lang="bg-BG" b="1" dirty="0" err="1"/>
              <a:t>Предиктивен</a:t>
            </a:r>
            <a:r>
              <a:rPr lang="bg-BG" b="1" dirty="0"/>
              <a:t> анализ:</a:t>
            </a:r>
            <a:r>
              <a:rPr lang="bg-BG" dirty="0"/>
              <a:t> </a:t>
            </a:r>
          </a:p>
          <a:p>
            <a:pPr lvl="1"/>
            <a:r>
              <a:rPr lang="bg-BG" dirty="0"/>
              <a:t>Какво ще се случи на база на настоящите тенденции?</a:t>
            </a:r>
          </a:p>
          <a:p>
            <a:pPr lvl="0"/>
            <a:r>
              <a:rPr lang="bg-BG" b="1" dirty="0"/>
              <a:t>Препоръчителен анализ:</a:t>
            </a:r>
            <a:r>
              <a:rPr lang="bg-BG" dirty="0"/>
              <a:t> </a:t>
            </a:r>
          </a:p>
          <a:p>
            <a:pPr lvl="1"/>
            <a:r>
              <a:rPr lang="bg-BG" dirty="0"/>
              <a:t>Какво да се направи днес, че да се случи нещо в бъдеще?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2F382-7202-4A52-9463-4E6B61A506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5" name="Picture 4" descr="Predictive vs. Prescriptive Analytics use in Ports and at Borders">
            <a:extLst>
              <a:ext uri="{FF2B5EF4-FFF2-40B4-BE49-F238E27FC236}">
                <a16:creationId xmlns:a16="http://schemas.microsoft.com/office/drawing/2014/main" id="{CB8E08DC-2442-4912-B8F6-E0E0061908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635" y="1819922"/>
            <a:ext cx="5619564" cy="3417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3410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50786"/>
            <a:ext cx="10515600" cy="772357"/>
          </a:xfrm>
        </p:spPr>
        <p:txBody>
          <a:bodyPr>
            <a:normAutofit/>
          </a:bodyPr>
          <a:lstStyle/>
          <a:p>
            <a:r>
              <a:rPr lang="bg-BG" b="1" dirty="0"/>
              <a:t>Времеви анализ на данните </a:t>
            </a:r>
            <a:endParaRPr lang="en-US" b="1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564164"/>
          </a:xfrm>
        </p:spPr>
        <p:txBody>
          <a:bodyPr>
            <a:normAutofit/>
          </a:bodyPr>
          <a:lstStyle/>
          <a:p>
            <a:r>
              <a:rPr lang="ru-RU" sz="2400" dirty="0"/>
              <a:t>При анализите на големи обеми от данни, голяма част от стойността на данните се извлича от създаването на възможности за незабавни действия или действие в реално време.</a:t>
            </a:r>
          </a:p>
          <a:p>
            <a:r>
              <a:rPr lang="ru-RU" sz="2400" dirty="0"/>
              <a:t>Управленските решения, базирани на данни могат да имат следните предимства:</a:t>
            </a:r>
          </a:p>
          <a:p>
            <a:pPr lvl="1"/>
            <a:r>
              <a:rPr lang="ru-RU" sz="2000" dirty="0"/>
              <a:t>По-ефективна развойна дейност и нови продукти и услуги</a:t>
            </a:r>
          </a:p>
          <a:p>
            <a:pPr lvl="1"/>
            <a:r>
              <a:rPr lang="ru-RU" sz="2000" dirty="0"/>
              <a:t>Повишена ефективност на бизнес процесите</a:t>
            </a:r>
          </a:p>
          <a:p>
            <a:pPr lvl="1"/>
            <a:r>
              <a:rPr lang="ru-RU" sz="2000" dirty="0"/>
              <a:t>По-бързо време за взимане на решения</a:t>
            </a:r>
          </a:p>
          <a:p>
            <a:pPr lvl="1"/>
            <a:r>
              <a:rPr lang="ru-RU" sz="2000" dirty="0"/>
              <a:t>По-ефективен маркетинг и реклама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567" y="4264455"/>
            <a:ext cx="4508986" cy="243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17152"/>
      </p:ext>
    </p:extLst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Очаквани резултати от обучението</a:t>
            </a:r>
            <a:endParaRPr lang="ru-RU" dirty="0">
              <a:effectLst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1093" y="1866951"/>
            <a:ext cx="10815746" cy="4679950"/>
          </a:xfrm>
        </p:spPr>
        <p:txBody>
          <a:bodyPr/>
          <a:lstStyle/>
          <a:p>
            <a:r>
              <a:rPr lang="ru-RU" sz="2400" b="1" dirty="0"/>
              <a:t>Знания след завършване на обучението:</a:t>
            </a:r>
            <a:r>
              <a:rPr lang="ru-RU" sz="2400" dirty="0"/>
              <a:t> </a:t>
            </a:r>
          </a:p>
          <a:p>
            <a:r>
              <a:rPr lang="ru-RU" sz="2400" dirty="0"/>
              <a:t>Обучаемият ще познава различни стратегии за работа при комплексни проблеми с данни и ще може да предлага различни решения за управление на данни, информация и дигитално съдържание, както и работа с големи обеми от данни в професионален и научно-изследователски контекст. </a:t>
            </a:r>
          </a:p>
          <a:p>
            <a:r>
              <a:rPr lang="ru-RU" sz="2400" dirty="0"/>
              <a:t>Обучаемият ще разпознава подходи и дигитални средства за управление и анализ на данни (Big Data Analytics – BDA, Business Intelligence - BI), подходи за управление на структурирани и неструктурирани данни, организационни стратегии за управление на знания, професионални системи и подходи за оптимизиране на процесите за управление на знания в дигитални среди.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372035" y="0"/>
            <a:ext cx="10515600" cy="523783"/>
          </a:xfrm>
        </p:spPr>
        <p:txBody>
          <a:bodyPr>
            <a:normAutofit/>
          </a:bodyPr>
          <a:lstStyle/>
          <a:p>
            <a:r>
              <a:rPr lang="bg-BG" sz="3200" b="1" dirty="0"/>
              <a:t>Анализи в големи масиви от данни</a:t>
            </a:r>
            <a:endParaRPr lang="en-US" b="1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89216" y="766248"/>
            <a:ext cx="5906783" cy="5727767"/>
          </a:xfrm>
        </p:spPr>
        <p:txBody>
          <a:bodyPr>
            <a:normAutofit lnSpcReduction="10000"/>
          </a:bodyPr>
          <a:lstStyle/>
          <a:p>
            <a:r>
              <a:rPr lang="ru-RU" sz="2000" b="1" dirty="0"/>
              <a:t>Събиране на данните - </a:t>
            </a:r>
            <a:r>
              <a:rPr lang="ru-RU" sz="2000" dirty="0"/>
              <a:t>Процес на локализиране на данни и след това определяне дали има достатъчно данни за извършване на анализ.</a:t>
            </a:r>
          </a:p>
          <a:p>
            <a:r>
              <a:rPr lang="ru-RU" sz="2000" b="1" dirty="0"/>
              <a:t>Подготовка на данните – </a:t>
            </a:r>
            <a:r>
              <a:rPr lang="ru-RU" sz="2000" dirty="0"/>
              <a:t>Преобразуване на данните във формат, подходящ за инструмента, който ще се използва.</a:t>
            </a:r>
          </a:p>
          <a:p>
            <a:r>
              <a:rPr lang="ru-RU" sz="2000" b="1" dirty="0"/>
              <a:t>Избор на модел - </a:t>
            </a:r>
            <a:r>
              <a:rPr lang="ru-RU" sz="2000" dirty="0"/>
              <a:t>Избор на техника за анализ, която най-добре ще отговори на въпроса с наличните данни.</a:t>
            </a:r>
          </a:p>
          <a:p>
            <a:r>
              <a:rPr lang="ru-RU" sz="2000" b="1" dirty="0"/>
              <a:t>Анализ на данните - </a:t>
            </a:r>
            <a:r>
              <a:rPr lang="ru-RU" sz="2000" dirty="0"/>
              <a:t>Процес на тестване на модела спрямо данните и определяне дали моделът и анализираните данни са надеждни.</a:t>
            </a:r>
          </a:p>
          <a:p>
            <a:r>
              <a:rPr lang="ru-RU" sz="2000" b="1" dirty="0"/>
              <a:t>Представяне на резултатите </a:t>
            </a:r>
            <a:r>
              <a:rPr lang="ru-RU" sz="2000" dirty="0"/>
              <a:t>– Представяне на а резултатите на лицата, вземащи решения.</a:t>
            </a:r>
          </a:p>
          <a:p>
            <a:r>
              <a:rPr lang="ru-RU" sz="2000" b="1" dirty="0"/>
              <a:t>Вземане на решения - </a:t>
            </a:r>
            <a:r>
              <a:rPr lang="ru-RU" sz="2000" dirty="0"/>
              <a:t>Организационните лидери включват новите знания като част от цялостната стратегия. Процесът започва наново със събиране на данни.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229" y="766248"/>
            <a:ext cx="6233771" cy="4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34160"/>
      </p:ext>
    </p:extLst>
  </p:cSld>
  <p:clrMapOvr>
    <a:masterClrMapping/>
  </p:clrMapOvr>
  <p:transition spd="med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693715" y="0"/>
            <a:ext cx="10515600" cy="674703"/>
          </a:xfrm>
        </p:spPr>
        <p:txBody>
          <a:bodyPr/>
          <a:lstStyle/>
          <a:p>
            <a:r>
              <a:rPr lang="bg-BG" sz="2800" b="1" dirty="0"/>
              <a:t>Предварителна информация</a:t>
            </a:r>
            <a:endParaRPr lang="en-US" b="1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782492" y="1340800"/>
            <a:ext cx="5416139" cy="4880430"/>
          </a:xfrm>
        </p:spPr>
        <p:txBody>
          <a:bodyPr>
            <a:normAutofit/>
          </a:bodyPr>
          <a:lstStyle/>
          <a:p>
            <a:r>
              <a:rPr lang="ru-RU" sz="2400" dirty="0"/>
              <a:t>Целта е данните да се трансформират от сурови данни в информация, след като бъдат събрани, подготвени, анализирани и представени в използваем формат.</a:t>
            </a:r>
          </a:p>
          <a:p>
            <a:r>
              <a:rPr lang="ru-RU" sz="2400" dirty="0"/>
              <a:t>Проучването и анализа на  данни е изпълнение на набор от процедури, предназначени да създадат  описателни и графични обобщения на данните с идеята, че резултатите могат да разкрият интересни модели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942" y="1340800"/>
            <a:ext cx="3817937" cy="429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72212"/>
      </p:ext>
    </p:extLst>
  </p:cSld>
  <p:clrMapOvr>
    <a:masterClrMapping/>
  </p:clrMapOvr>
  <p:transition spd="med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557181" y="1"/>
            <a:ext cx="10515600" cy="829236"/>
          </a:xfrm>
        </p:spPr>
        <p:txBody>
          <a:bodyPr>
            <a:normAutofit fontScale="90000"/>
          </a:bodyPr>
          <a:lstStyle/>
          <a:p>
            <a:br>
              <a:rPr lang="bg-BG" b="1" dirty="0"/>
            </a:br>
            <a:br>
              <a:rPr lang="bg-BG" b="1" dirty="0"/>
            </a:br>
            <a:r>
              <a:rPr lang="bg-BG" b="1" dirty="0"/>
              <a:t>Подготовка на данни:</a:t>
            </a:r>
            <a:r>
              <a:rPr lang="en-US" b="1" dirty="0"/>
              <a:t> </a:t>
            </a:r>
            <a:r>
              <a:rPr lang="bg-BG" b="1" dirty="0"/>
              <a:t>Процес </a:t>
            </a:r>
            <a:r>
              <a:rPr lang="en-US" dirty="0"/>
              <a:t>ETL </a:t>
            </a:r>
            <a:endParaRPr lang="en-US" b="1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32894" y="1545677"/>
            <a:ext cx="7403478" cy="5404971"/>
          </a:xfrm>
        </p:spPr>
        <p:txBody>
          <a:bodyPr>
            <a:normAutofit/>
          </a:bodyPr>
          <a:lstStyle/>
          <a:p>
            <a:r>
              <a:rPr lang="ru-RU" b="1" dirty="0"/>
              <a:t>Стъпка 1. Извличане - </a:t>
            </a:r>
            <a:r>
              <a:rPr lang="ru-RU" dirty="0"/>
              <a:t>данните се събират от няколко източника.</a:t>
            </a:r>
          </a:p>
          <a:p>
            <a:r>
              <a:rPr lang="ru-RU" b="1" dirty="0"/>
              <a:t>Стъпка 2. Трансформация - </a:t>
            </a:r>
            <a:r>
              <a:rPr lang="ru-RU" dirty="0"/>
              <a:t>Преобразуването на данни може да включва обобщаване, сортиране, почистване и присъединяване на данни.</a:t>
            </a:r>
          </a:p>
          <a:p>
            <a:r>
              <a:rPr lang="ru-RU" b="1" dirty="0"/>
              <a:t>Стъпка 3. Зареждане - </a:t>
            </a:r>
            <a:r>
              <a:rPr lang="ru-RU" dirty="0"/>
              <a:t>Трансформираните данни след това се зареждат в базата данни за заявки.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166" y="1325563"/>
            <a:ext cx="4197162" cy="157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034" y="3761855"/>
            <a:ext cx="2295245" cy="226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58294"/>
      </p:ext>
    </p:extLst>
  </p:cSld>
  <p:clrMapOvr>
    <a:masterClrMapping/>
  </p:clrMapOvr>
  <p:transition spd="med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780934" y="1"/>
            <a:ext cx="10515600" cy="701336"/>
          </a:xfrm>
        </p:spPr>
        <p:txBody>
          <a:bodyPr/>
          <a:lstStyle/>
          <a:p>
            <a:r>
              <a:rPr lang="bg-BG" sz="2800" b="1" dirty="0"/>
              <a:t>Предварителна обработка на данните </a:t>
            </a:r>
            <a:endParaRPr lang="en-US" b="1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780934" y="3577700"/>
            <a:ext cx="10774680" cy="2771837"/>
          </a:xfrm>
        </p:spPr>
        <p:txBody>
          <a:bodyPr>
            <a:normAutofit/>
          </a:bodyPr>
          <a:lstStyle/>
          <a:p>
            <a:r>
              <a:rPr lang="bg-BG" b="1" dirty="0"/>
              <a:t>Наблюдения, променливи и стойности</a:t>
            </a:r>
            <a:endParaRPr lang="en-US" b="1" dirty="0"/>
          </a:p>
          <a:p>
            <a:pPr lvl="1"/>
            <a:r>
              <a:rPr lang="ru-RU" dirty="0"/>
              <a:t>Променлива е всяка стойност, която варира за всеки отделен случай и може да бъде измерена, обработена или контролирана.</a:t>
            </a:r>
          </a:p>
          <a:p>
            <a:pPr lvl="1"/>
            <a:r>
              <a:rPr lang="ru-RU" dirty="0"/>
              <a:t>Наблюдението е запис на стойностите, моделите и събитията за набор от променливи.</a:t>
            </a:r>
          </a:p>
          <a:p>
            <a:pPr lvl="1"/>
            <a:r>
              <a:rPr lang="ru-RU" dirty="0"/>
              <a:t>Наборът от стойности за конкретно наблюдение се нарича набор от данни.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047" y="920234"/>
            <a:ext cx="8258454" cy="24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62711"/>
      </p:ext>
    </p:extLst>
  </p:cSld>
  <p:clrMapOvr>
    <a:masterClrMapping/>
  </p:clrMapOvr>
  <p:transition spd="med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48554" y="855696"/>
            <a:ext cx="11454669" cy="2811060"/>
          </a:xfrm>
        </p:spPr>
        <p:txBody>
          <a:bodyPr>
            <a:normAutofit fontScale="77500" lnSpcReduction="20000"/>
          </a:bodyPr>
          <a:lstStyle/>
          <a:p>
            <a:r>
              <a:rPr lang="bg-BG" dirty="0"/>
              <a:t>Категорийните променливи включват</a:t>
            </a:r>
            <a:r>
              <a:rPr lang="en-US" dirty="0"/>
              <a:t>:</a:t>
            </a:r>
          </a:p>
          <a:p>
            <a:pPr lvl="1"/>
            <a:r>
              <a:rPr lang="bg-BG" dirty="0"/>
              <a:t>Номинални</a:t>
            </a:r>
            <a:r>
              <a:rPr lang="en-US" dirty="0"/>
              <a:t> – </a:t>
            </a:r>
            <a:r>
              <a:rPr lang="bg-BG" dirty="0"/>
              <a:t>Две или повече категории или характеристики, които идентифицират един обект</a:t>
            </a:r>
            <a:endParaRPr lang="en-US" dirty="0"/>
          </a:p>
          <a:p>
            <a:pPr lvl="1"/>
            <a:r>
              <a:rPr lang="bg-BG" dirty="0"/>
              <a:t>Ординални</a:t>
            </a:r>
            <a:r>
              <a:rPr lang="en-US" dirty="0"/>
              <a:t> – </a:t>
            </a:r>
            <a:r>
              <a:rPr lang="bg-BG" dirty="0"/>
              <a:t>Две или повече категории, в които реда на тяхното подреждане има стойност </a:t>
            </a:r>
            <a:endParaRPr lang="en-US" dirty="0"/>
          </a:p>
          <a:p>
            <a:r>
              <a:rPr lang="bg-BG" dirty="0"/>
              <a:t>Числовите променливи включват</a:t>
            </a:r>
            <a:r>
              <a:rPr lang="en-US" dirty="0"/>
              <a:t>:</a:t>
            </a:r>
          </a:p>
          <a:p>
            <a:pPr lvl="1"/>
            <a:r>
              <a:rPr lang="ru-RU" dirty="0"/>
              <a:t>Непрекъснати – постоянни количествени променливи в безкраен или фиксиран диапазон от стойности</a:t>
            </a:r>
          </a:p>
          <a:p>
            <a:pPr lvl="1"/>
            <a:r>
              <a:rPr lang="ru-RU" dirty="0"/>
              <a:t>Съотношения - интервални променливи, където нула (0) означава, че няма стойност</a:t>
            </a:r>
          </a:p>
          <a:p>
            <a:pPr lvl="1"/>
            <a:r>
              <a:rPr lang="ru-RU" dirty="0"/>
              <a:t>Дискретни – количествени променливи с конкретна стойност от ограничен набор от стойности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351" y="3429000"/>
            <a:ext cx="7140492" cy="2825263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800" y="651"/>
            <a:ext cx="10515600" cy="638542"/>
          </a:xfrm>
        </p:spPr>
        <p:txBody>
          <a:bodyPr/>
          <a:lstStyle/>
          <a:p>
            <a:r>
              <a:rPr lang="bg-BG" sz="2800" b="1" dirty="0"/>
              <a:t>Предварително описание на данните и информацията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32108946"/>
      </p:ext>
    </p:extLst>
  </p:cSld>
  <p:clrMapOvr>
    <a:masterClrMapping/>
  </p:clrMapOvr>
  <p:transition spd="med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800" y="0"/>
            <a:ext cx="10515600" cy="656948"/>
          </a:xfrm>
        </p:spPr>
        <p:txBody>
          <a:bodyPr>
            <a:normAutofit/>
          </a:bodyPr>
          <a:lstStyle/>
          <a:p>
            <a:r>
              <a:rPr lang="bg-BG" sz="3600" b="1" dirty="0"/>
              <a:t>Статистически анализ на данните</a:t>
            </a:r>
            <a:endParaRPr lang="en-US" sz="6000" b="1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73756" y="1192907"/>
            <a:ext cx="5984101" cy="4803570"/>
          </a:xfrm>
        </p:spPr>
        <p:txBody>
          <a:bodyPr>
            <a:normAutofit/>
          </a:bodyPr>
          <a:lstStyle/>
          <a:p>
            <a:r>
              <a:rPr lang="ru-RU" dirty="0"/>
              <a:t>Статистическият анализ е събиране и анализ на данни с помощта на математически техники.</a:t>
            </a:r>
          </a:p>
          <a:p>
            <a:r>
              <a:rPr lang="ru-RU" dirty="0"/>
              <a:t>Извадка и популация</a:t>
            </a:r>
          </a:p>
          <a:p>
            <a:pPr lvl="1"/>
            <a:r>
              <a:rPr lang="ru-RU" dirty="0"/>
              <a:t>Популацията е група от подобни единици като хора, предмети или събития, които споделят някакъв общ набор от характеристики.</a:t>
            </a:r>
          </a:p>
          <a:p>
            <a:pPr lvl="1"/>
            <a:r>
              <a:rPr lang="ru-RU" dirty="0"/>
              <a:t>Извадка е представителна група от популацията.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858" y="1325563"/>
            <a:ext cx="41148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82452"/>
      </p:ext>
    </p:extLst>
  </p:cSld>
  <p:clrMapOvr>
    <a:masterClrMapping/>
  </p:clrMapOvr>
  <p:transition spd="med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512618" y="1698170"/>
            <a:ext cx="5040284" cy="4880430"/>
          </a:xfrm>
        </p:spPr>
        <p:txBody>
          <a:bodyPr>
            <a:normAutofit/>
          </a:bodyPr>
          <a:lstStyle/>
          <a:p>
            <a:r>
              <a:rPr lang="ru-RU" sz="3200" dirty="0"/>
              <a:t>Дескриптивна статистика</a:t>
            </a:r>
          </a:p>
          <a:p>
            <a:pPr lvl="1"/>
            <a:r>
              <a:rPr lang="ru-RU" sz="2800" dirty="0"/>
              <a:t>описва или обобщава стойностите и наблюденията на набор от данни.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963" y="1698170"/>
            <a:ext cx="5402859" cy="355963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21284" y="390618"/>
            <a:ext cx="10515600" cy="798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600" b="1" spc="-50" dirty="0"/>
              <a:t>Статистически анализ</a:t>
            </a:r>
            <a:endParaRPr lang="en-US" sz="3600" b="1" spc="-50" dirty="0"/>
          </a:p>
        </p:txBody>
      </p:sp>
    </p:spTree>
    <p:extLst>
      <p:ext uri="{BB962C8B-B14F-4D97-AF65-F5344CB8AC3E}">
        <p14:creationId xmlns:p14="http://schemas.microsoft.com/office/powerpoint/2010/main" val="1138418154"/>
      </p:ext>
    </p:extLst>
  </p:cSld>
  <p:clrMapOvr>
    <a:masterClrMapping/>
  </p:clrMapOvr>
  <p:transition spd="med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98472" y="1564698"/>
            <a:ext cx="6754092" cy="465012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Инференциалната статистика е процес на събиране, анализ и интерпретация на данни, събрани от извадка, за да се направят обобщения или прогнози за популацията.</a:t>
            </a:r>
          </a:p>
          <a:p>
            <a:r>
              <a:rPr lang="ru-RU" dirty="0"/>
              <a:t>Колко близки са данните от извадката до действителните данни и доколко сме уверени в констатациите?</a:t>
            </a:r>
          </a:p>
          <a:p>
            <a:r>
              <a:rPr lang="ru-RU" dirty="0"/>
              <a:t>Обикновено тези видове анализи включват различни техники за вземане на извадки, за да се намали грешката и да се повиши доверието в обобщенията относно констатациите.</a:t>
            </a:r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96" y="1564698"/>
            <a:ext cx="4076700" cy="447675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8388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800" b="1" dirty="0"/>
              <a:t>Анализ на данни - </a:t>
            </a:r>
            <a:r>
              <a:rPr lang="bg-BG" sz="2800" b="1" dirty="0" err="1"/>
              <a:t>Инференциална</a:t>
            </a:r>
            <a:r>
              <a:rPr lang="bg-BG" sz="2800" b="1" dirty="0"/>
              <a:t> статистика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64530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707389" y="1698170"/>
            <a:ext cx="6116635" cy="4880430"/>
          </a:xfrm>
        </p:spPr>
        <p:txBody>
          <a:bodyPr>
            <a:normAutofit/>
          </a:bodyPr>
          <a:lstStyle/>
          <a:p>
            <a:r>
              <a:rPr lang="ru-RU" dirty="0"/>
              <a:t>Разпределение</a:t>
            </a:r>
          </a:p>
          <a:p>
            <a:pPr lvl="1"/>
            <a:r>
              <a:rPr lang="ru-RU" dirty="0"/>
              <a:t>променливата и нейната честота или вероятност</a:t>
            </a:r>
          </a:p>
          <a:p>
            <a:r>
              <a:rPr lang="ru-RU" dirty="0"/>
              <a:t>Централно място</a:t>
            </a:r>
          </a:p>
          <a:p>
            <a:pPr lvl="1"/>
            <a:r>
              <a:rPr lang="ru-RU" dirty="0"/>
              <a:t>средната стойност, медианата и мода </a:t>
            </a:r>
          </a:p>
          <a:p>
            <a:r>
              <a:rPr lang="ru-RU" dirty="0"/>
              <a:t>Дисперсия</a:t>
            </a:r>
          </a:p>
          <a:p>
            <a:pPr lvl="1"/>
            <a:r>
              <a:rPr lang="ru-RU" dirty="0"/>
              <a:t>променливост в разпределението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71" y="279400"/>
            <a:ext cx="2956276" cy="2070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994" y="2478535"/>
            <a:ext cx="3874463" cy="1900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6726" y="4649148"/>
            <a:ext cx="2413000" cy="1929452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767779" y="504996"/>
            <a:ext cx="10515600" cy="852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600" b="1" dirty="0"/>
              <a:t>Характеристики на извадките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981781985"/>
      </p:ext>
    </p:extLst>
  </p:cSld>
  <p:clrMapOvr>
    <a:masterClrMapping/>
  </p:clrMapOvr>
  <p:transition spd="med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br>
              <a:rPr lang="en-US" sz="2800" dirty="0"/>
            </a:br>
            <a:r>
              <a:rPr lang="bg-BG" b="1" dirty="0"/>
              <a:t>Анализи от следващо поколение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806" y="1553649"/>
            <a:ext cx="5475194" cy="435133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Анализите от следващо поколение не разчитат единствено на извършването на статистически анализ върху целия набор от данни.</a:t>
            </a:r>
          </a:p>
          <a:p>
            <a:r>
              <a:rPr lang="ru-RU" dirty="0"/>
              <a:t>Поради огромното количество данни и атрибути, събрани за всеки запис, могат да се получат нова информация на база на разширени анализи, които подобряват точността на прогнозиране и предписване.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7"/>
            <a:ext cx="5860691" cy="388535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62164" y="1601227"/>
            <a:ext cx="2010335" cy="18234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43639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Очаквани резултати от обучението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1935" y="1694256"/>
            <a:ext cx="10671176" cy="4679950"/>
          </a:xfrm>
        </p:spPr>
        <p:txBody>
          <a:bodyPr/>
          <a:lstStyle/>
          <a:p>
            <a:r>
              <a:rPr lang="ru-RU" sz="2400" b="1" dirty="0"/>
              <a:t>Умения след завършване на обучението </a:t>
            </a:r>
            <a:r>
              <a:rPr lang="ru-RU" sz="2400" dirty="0"/>
              <a:t>: </a:t>
            </a:r>
          </a:p>
          <a:p>
            <a:r>
              <a:rPr lang="ru-RU" sz="2400" dirty="0"/>
              <a:t>Обучаемият ще може да разработва организационни подходи, както и ще познава технологични решения за работа с големи обеми от данни</a:t>
            </a:r>
            <a:r>
              <a:rPr lang="en-US" sz="2400" dirty="0"/>
              <a:t> </a:t>
            </a:r>
            <a:r>
              <a:rPr lang="bg-BG" sz="2400" dirty="0"/>
              <a:t>като </a:t>
            </a:r>
            <a:r>
              <a:rPr lang="ru-RU" sz="2400" dirty="0"/>
              <a:t>(Hadoop, Cassandra, други), може да разработва иновативни системи (напр. използва Интернет на Нещата), да работи с поточни данни и данни в покой в различни дигитални среди. </a:t>
            </a:r>
          </a:p>
          <a:p>
            <a:r>
              <a:rPr lang="ru-RU" sz="2400" b="1" dirty="0"/>
              <a:t>Нагласи:</a:t>
            </a:r>
            <a:r>
              <a:rPr lang="ru-RU" sz="2400" dirty="0"/>
              <a:t> използва дигитално съдържание и анализ на данни за разработването на иновативни организационни и научно-изследователски решения.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677027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bg-BG" b="1" dirty="0"/>
              <a:t>Обобщение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3115"/>
            <a:ext cx="10515600" cy="4907685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Данните могат да бъдат думи, съдържание на електронна таблица, снимки, файлове или потоци от измервания, изпратени от устройство.</a:t>
            </a:r>
          </a:p>
          <a:p>
            <a:r>
              <a:rPr lang="ru-RU" dirty="0"/>
              <a:t>Растежът на данните може да бъде линеен и експоненциален. Експоненциалното увеличение на данните се наблюдава все по-често.</a:t>
            </a:r>
          </a:p>
          <a:p>
            <a:r>
              <a:rPr lang="ru-RU" dirty="0"/>
              <a:t>Четири Vs на големите данни са обем, скорост, разнообразие и достоверност.</a:t>
            </a:r>
          </a:p>
          <a:p>
            <a:r>
              <a:rPr lang="ru-RU" dirty="0"/>
              <a:t>Структурираните данни са данни, въведени във фиксирани полета в рамките на файл или запис на база данни. Неструктурираните данни нямат фиксирана схема, която идентифицира типа данни.</a:t>
            </a:r>
          </a:p>
          <a:p>
            <a:r>
              <a:rPr lang="ru-RU" dirty="0"/>
              <a:t>Данните в покой са статични данни, съхранявани на физическо място.</a:t>
            </a:r>
          </a:p>
          <a:p>
            <a:r>
              <a:rPr lang="ru-RU" dirty="0"/>
              <a:t>Данните в движение анализират и извличат стойност от данните, преди да бъдат съхранени.</a:t>
            </a:r>
          </a:p>
          <a:p>
            <a:r>
              <a:rPr lang="ru-RU" dirty="0"/>
              <a:t>Плоската файлова база данни е като електронна таблица, съхраняваща записи в един файл без йерархична структура.</a:t>
            </a:r>
          </a:p>
          <a:p>
            <a:r>
              <a:rPr lang="ru-RU" dirty="0"/>
              <a:t>Релационна база данни създава връзки между различни набори от данни и може да предостави по-полезна информация.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76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2588C-9328-4A5C-8D19-08CC7C8DE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3" y="1247863"/>
            <a:ext cx="12192000" cy="2181137"/>
          </a:xfrm>
        </p:spPr>
        <p:txBody>
          <a:bodyPr>
            <a:normAutofit/>
          </a:bodyPr>
          <a:lstStyle/>
          <a:p>
            <a:pPr lvl="1"/>
            <a:r>
              <a:rPr lang="bg-BG" dirty="0"/>
              <a:t>3. Технологии за обработване на големи обеми от данни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63833-A4A0-4F6D-8516-86614DC272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29166021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bg-BG" b="1" dirty="0"/>
              <a:t>Системи за работа с големи обеми от данни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226300" cy="435133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Скоростта и достъпността са основната грижа за много компании, които работят с големи обеми от данни </a:t>
            </a:r>
          </a:p>
          <a:p>
            <a:pPr marL="0" indent="0">
              <a:buNone/>
            </a:pPr>
            <a:endParaRPr lang="ru-RU" dirty="0"/>
          </a:p>
          <a:p>
            <a:pPr lvl="1"/>
            <a:r>
              <a:rPr lang="ru-RU" dirty="0"/>
              <a:t>Балансиране на натоварването</a:t>
            </a:r>
          </a:p>
          <a:p>
            <a:pPr lvl="1"/>
            <a:r>
              <a:rPr lang="ru-RU" dirty="0"/>
              <a:t>Разпределени бази данни</a:t>
            </a:r>
          </a:p>
          <a:p>
            <a:pPr lvl="1"/>
            <a:r>
              <a:rPr lang="ru-RU" dirty="0"/>
              <a:t>Memcaching - често искани данни, налични в паметта</a:t>
            </a:r>
          </a:p>
          <a:p>
            <a:pPr lvl="1"/>
            <a:r>
              <a:rPr lang="ru-RU" dirty="0"/>
              <a:t>Sharding</a:t>
            </a:r>
          </a:p>
          <a:p>
            <a:r>
              <a:rPr lang="ru-RU" dirty="0"/>
              <a:t>Толерантността към грешките е подобна на наличността, тъй като бизнесът на една компания трябва да е постоянно онлайн и да е на разположение 24/7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674" y="1825625"/>
            <a:ext cx="3214688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0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A9AC0-2D7A-47EB-9ED8-0B188B7F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Разпределена обработка на данни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A0BD-7114-466A-9A0E-A2987A877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Разпределената обработка на данни разделя наборите данни на по-малки части. </a:t>
            </a:r>
          </a:p>
          <a:p>
            <a:pPr lvl="1"/>
            <a:r>
              <a:rPr lang="bg-BG" dirty="0"/>
              <a:t>Тези набори данни се разпределят на повече процесори, за да бъдат обработени от повече компютри. Всеки компютър в разпределената архитектура анализира своята част от данните (хоризонтално мащабиране). </a:t>
            </a:r>
          </a:p>
          <a:p>
            <a:r>
              <a:rPr lang="bg-BG" dirty="0" err="1"/>
              <a:t>Hadoop</a:t>
            </a:r>
            <a:r>
              <a:rPr lang="bg-BG" dirty="0"/>
              <a:t> е създаден, за да се справи с тези обеми с големи данни. Той има две основни характеристики, които го превръщат в индустриален стандарт: </a:t>
            </a:r>
          </a:p>
          <a:p>
            <a:pPr lvl="1"/>
            <a:r>
              <a:rPr lang="bg-BG" dirty="0" err="1"/>
              <a:t>Мащабируемост</a:t>
            </a:r>
            <a:r>
              <a:rPr lang="bg-BG" dirty="0"/>
              <a:t> - По-големите размери клъстери подобряват производителността и осигуряват по-високи възможности за обработка на данни.</a:t>
            </a:r>
          </a:p>
          <a:p>
            <a:pPr lvl="1"/>
            <a:r>
              <a:rPr lang="bg-BG" dirty="0"/>
              <a:t>Толерантност към грешки – </a:t>
            </a:r>
            <a:r>
              <a:rPr lang="bg-BG" dirty="0" err="1"/>
              <a:t>Hadoop</a:t>
            </a:r>
            <a:r>
              <a:rPr lang="bg-BG" dirty="0"/>
              <a:t> автоматично репликира данните в клъстери.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4CD160-A9DE-4743-B5AA-42BCA9840C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25707366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055CC-2F95-4AAB-A96B-6539764C8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Архитектурна рамка за анализ на големи обеми от данни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8A503F-AD04-4BCF-A713-DAF16CEE36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2261A6-CBA3-4277-95E0-F1ACA60C7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096" y="1631145"/>
            <a:ext cx="9410331" cy="429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649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bg-BG" b="1" dirty="0"/>
              <a:t>Скалируемост при работа с големи данни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423" y="1585927"/>
            <a:ext cx="6858000" cy="4727575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контекста на големите масиви от данни (Big Data), скалируемостта е способността за мащабиране, както за съхранението на данни, така и за обработката на данни.</a:t>
            </a:r>
          </a:p>
          <a:p>
            <a:r>
              <a:rPr lang="ru-RU" dirty="0"/>
              <a:t>Съхранение - разпределена файлова система, която се разширява чрез добавяне на повече компютри и твърди дискове</a:t>
            </a:r>
          </a:p>
          <a:p>
            <a:r>
              <a:rPr lang="ru-RU" dirty="0"/>
              <a:t>Обработка - разпределена обработка на MapReduce</a:t>
            </a:r>
          </a:p>
          <a:p>
            <a:r>
              <a:rPr lang="ru-RU" dirty="0"/>
              <a:t>Управление на база данни - добавя се ключ-стойност, нерелационни бази данни, които се разпространяват на множество сървъри и се мащабират като нови сървъри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21" y="1825624"/>
            <a:ext cx="4082960" cy="303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28021" y="5036235"/>
            <a:ext cx="4082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Hadoop Big Data ecosystem follows a scalability approach that is similar to Google’s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2356080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r>
              <a:rPr lang="bg-BG" b="1" dirty="0"/>
              <a:t>Разпределени данни и обработка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506" y="1381583"/>
            <a:ext cx="7829353" cy="5074109"/>
          </a:xfrm>
        </p:spPr>
        <p:txBody>
          <a:bodyPr>
            <a:normAutofit fontScale="92500"/>
          </a:bodyPr>
          <a:lstStyle/>
          <a:p>
            <a:r>
              <a:rPr lang="en-US" dirty="0"/>
              <a:t>Hadoop</a:t>
            </a:r>
          </a:p>
          <a:p>
            <a:pPr lvl="1"/>
            <a:r>
              <a:rPr lang="ru-RU" dirty="0"/>
              <a:t>Hadoop е разпределена файлова система (HDFS), която е разпределена, устойчива на повреди файлова система, създадена за справяне с големи обеми данни.</a:t>
            </a:r>
          </a:p>
          <a:p>
            <a:pPr lvl="1"/>
            <a:r>
              <a:rPr lang="ru-RU" dirty="0"/>
              <a:t>MapReduce е разпределен начин за обработка на данни</a:t>
            </a:r>
            <a:endParaRPr lang="en-US" dirty="0"/>
          </a:p>
          <a:p>
            <a:r>
              <a:rPr lang="en-US" dirty="0" err="1"/>
              <a:t>Ceph</a:t>
            </a:r>
            <a:r>
              <a:rPr lang="en-US" dirty="0"/>
              <a:t>, </a:t>
            </a:r>
            <a:r>
              <a:rPr lang="en-US" dirty="0" err="1"/>
              <a:t>GlusterFS</a:t>
            </a:r>
            <a:r>
              <a:rPr lang="en-US" dirty="0"/>
              <a:t>, Google’s File System</a:t>
            </a:r>
          </a:p>
          <a:p>
            <a:r>
              <a:rPr lang="en-US" dirty="0"/>
              <a:t>NoSQL (</a:t>
            </a:r>
            <a:r>
              <a:rPr lang="en-GB" dirty="0"/>
              <a:t>“Not only SQL”</a:t>
            </a:r>
            <a:r>
              <a:rPr lang="en-US" dirty="0"/>
              <a:t>) </a:t>
            </a:r>
            <a:r>
              <a:rPr lang="bg-BG" dirty="0"/>
              <a:t>прави дизайна на базата данни по-лесен </a:t>
            </a:r>
            <a:r>
              <a:rPr lang="en-GB" dirty="0"/>
              <a:t> </a:t>
            </a:r>
          </a:p>
          <a:p>
            <a:r>
              <a:rPr lang="en-US" dirty="0"/>
              <a:t>NoSQL </a:t>
            </a:r>
            <a:r>
              <a:rPr lang="ru-RU" dirty="0"/>
              <a:t>базите данни използват структури от данни: ключови стойности, ширина на колона, графика или документ. </a:t>
            </a:r>
          </a:p>
          <a:p>
            <a:r>
              <a:rPr lang="ru-RU" dirty="0"/>
              <a:t>Примери</a:t>
            </a:r>
            <a:r>
              <a:rPr lang="en-GB" dirty="0"/>
              <a:t>: MongoDB, Apache Cassandra, </a:t>
            </a:r>
            <a:r>
              <a:rPr lang="en-GB" dirty="0" err="1"/>
              <a:t>Redis</a:t>
            </a:r>
            <a:r>
              <a:rPr lang="en-GB" dirty="0"/>
              <a:t>.</a:t>
            </a:r>
            <a:endParaRPr lang="bg-BG" dirty="0"/>
          </a:p>
        </p:txBody>
      </p:sp>
      <p:pic>
        <p:nvPicPr>
          <p:cNvPr id="1028" name="Picture 4" descr="NVI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815" y="751237"/>
            <a:ext cx="1601968" cy="107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вързано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06" y="2035823"/>
            <a:ext cx="1869314" cy="64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ddf912383141a8d7bbe4-e053e711fc85de3290f121ef0f0e3a1f.r87.cf1.rackcdn.com/mongoDB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178" y="4658587"/>
            <a:ext cx="1980530" cy="66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assandra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287" y="4997634"/>
            <a:ext cx="1284382" cy="85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dis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552" y="5606140"/>
            <a:ext cx="1798962" cy="60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eph_Logo_Stacked_RGB_120411_f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762" y="2999168"/>
            <a:ext cx="942020" cy="117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26" y="2084228"/>
            <a:ext cx="1045226" cy="858332"/>
          </a:xfrm>
          <a:prstGeom prst="rect">
            <a:avLst/>
          </a:prstGeom>
        </p:spPr>
      </p:pic>
      <p:pic>
        <p:nvPicPr>
          <p:cNvPr id="1050" name="Picture 26" descr="GlusterF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651" y="2799958"/>
            <a:ext cx="1390824" cy="139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thetechmusings.files.wordpress.com/2011/02/google.png?w=200&amp;h=2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09" y="3102757"/>
            <a:ext cx="965460" cy="96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030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bg-BG" b="1" dirty="0"/>
              <a:t>Развитие на </a:t>
            </a:r>
            <a:r>
              <a:rPr lang="en-US" b="1" dirty="0"/>
              <a:t>Hadoop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668" y="1338581"/>
            <a:ext cx="7475806" cy="551941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Hadoop е екосистема от приложения, които работят заедно</a:t>
            </a:r>
          </a:p>
          <a:p>
            <a:pPr lvl="1"/>
            <a:r>
              <a:rPr lang="ru-RU" dirty="0"/>
              <a:t>HDFS е разпределена файлова система</a:t>
            </a:r>
          </a:p>
          <a:p>
            <a:pPr lvl="1"/>
            <a:r>
              <a:rPr lang="ru-RU" dirty="0"/>
              <a:t>HBase е разпределена база данни</a:t>
            </a:r>
          </a:p>
          <a:p>
            <a:pPr lvl="1"/>
            <a:r>
              <a:rPr lang="ru-RU" dirty="0"/>
              <a:t>MapReduce разпределена обработка</a:t>
            </a:r>
          </a:p>
          <a:p>
            <a:pPr lvl="1"/>
            <a:r>
              <a:rPr lang="ru-RU" dirty="0"/>
              <a:t>Hive осигурява SQL-подобен интерфейс</a:t>
            </a:r>
          </a:p>
          <a:p>
            <a:pPr lvl="1"/>
            <a:r>
              <a:rPr lang="ru-RU" dirty="0"/>
              <a:t>YARN- ресурс за преговори</a:t>
            </a:r>
          </a:p>
          <a:p>
            <a:r>
              <a:rPr lang="ru-RU" dirty="0"/>
              <a:t>YARN договаря ресурси за множество обработващи машини:</a:t>
            </a:r>
          </a:p>
          <a:p>
            <a:pPr lvl="1"/>
            <a:r>
              <a:rPr lang="en-GB" dirty="0"/>
              <a:t>Spark</a:t>
            </a:r>
            <a:r>
              <a:rPr lang="ru-RU" dirty="0"/>
              <a:t> стартира на процеси в паметта</a:t>
            </a:r>
          </a:p>
          <a:p>
            <a:pPr lvl="1"/>
            <a:r>
              <a:rPr lang="ru-RU" dirty="0"/>
              <a:t>Tez изпълнява процесите на партиди</a:t>
            </a:r>
          </a:p>
          <a:p>
            <a:r>
              <a:rPr lang="ru-RU" dirty="0"/>
              <a:t>Клиентски приложения, които имат достъп до Hadoop:</a:t>
            </a:r>
          </a:p>
          <a:p>
            <a:pPr lvl="1"/>
            <a:r>
              <a:rPr lang="ru-RU" dirty="0"/>
              <a:t>Pig като интерфейс за сценарии</a:t>
            </a:r>
          </a:p>
          <a:p>
            <a:pPr lvl="1"/>
            <a:r>
              <a:rPr lang="ru-RU" dirty="0"/>
              <a:t>Mahout като интерфейс за машинно обучение</a:t>
            </a:r>
            <a:endParaRPr lang="en-US" dirty="0"/>
          </a:p>
          <a:p>
            <a:endParaRPr lang="en-US" dirty="0"/>
          </a:p>
          <a:p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601" y="1606915"/>
            <a:ext cx="4778872" cy="288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113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EC9CE-9CD0-4503-868C-87A212C51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b="1" dirty="0"/>
              <a:t>Компоненти на екосистемата на</a:t>
            </a:r>
            <a:r>
              <a:rPr lang="en-GB" b="1" dirty="0"/>
              <a:t> Hadoop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C34A68FD-DCCA-4319-B99B-769032A200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5C2C90"/>
              </a:buClr>
              <a:buSzPct val="75000"/>
              <a:buFont typeface="Monotype Sorts" pitchFamily="2" charset="2"/>
              <a:buChar char="u"/>
              <a:defRPr sz="3200">
                <a:solidFill>
                  <a:srgbClr val="5C2C9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C2C90"/>
              </a:buClr>
              <a:buSzPct val="75000"/>
              <a:buFont typeface="Monotype Sorts" pitchFamily="2" charset="2"/>
              <a:buChar char="u"/>
              <a:defRPr sz="2800">
                <a:solidFill>
                  <a:srgbClr val="5C2C9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5C2C90"/>
              </a:buClr>
              <a:buSzPct val="75000"/>
              <a:buFont typeface="Monotype Sorts" pitchFamily="2" charset="2"/>
              <a:buChar char="u"/>
              <a:defRPr sz="2400">
                <a:solidFill>
                  <a:srgbClr val="5C2C9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Monotype Sorts" pitchFamily="2" charset="2"/>
              <a:buChar char="u"/>
              <a:defRPr sz="2000">
                <a:solidFill>
                  <a:srgbClr val="5C2C9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75000"/>
              <a:buFont typeface="Monotype Sorts" pitchFamily="2" charset="2"/>
              <a:buChar char="u"/>
              <a:defRPr sz="2000">
                <a:solidFill>
                  <a:srgbClr val="5C2C9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Monotype Sorts" pitchFamily="2" charset="2"/>
              <a:buChar char="u"/>
              <a:defRPr sz="2000">
                <a:solidFill>
                  <a:srgbClr val="5C2C9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Monotype Sorts" pitchFamily="2" charset="2"/>
              <a:buChar char="u"/>
              <a:defRPr sz="2000">
                <a:solidFill>
                  <a:srgbClr val="5C2C9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Monotype Sorts" pitchFamily="2" charset="2"/>
              <a:buChar char="u"/>
              <a:defRPr sz="2000">
                <a:solidFill>
                  <a:srgbClr val="5C2C9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Monotype Sorts" pitchFamily="2" charset="2"/>
              <a:buChar char="u"/>
              <a:defRPr sz="2000">
                <a:solidFill>
                  <a:srgbClr val="5C2C9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fld id="{EC6A77CA-DC46-435A-8CCC-8465BF0DDA2E}" type="slidenum">
              <a:rPr lang="en-GB" altLang="en-US" sz="1400" smtClean="0"/>
              <a:pPr>
                <a:spcBef>
                  <a:spcPct val="0"/>
                </a:spcBef>
                <a:buClrTx/>
                <a:buSzTx/>
                <a:buNone/>
              </a:pPr>
              <a:t>48</a:t>
            </a:fld>
            <a:endParaRPr lang="en-GB" altLang="en-US" sz="14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2489CC-D312-4267-98AF-198967364EB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09787" y="3660775"/>
            <a:ext cx="9954827" cy="792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bg-BG" sz="2400" dirty="0"/>
              <a:t>Подобрен достъп до данните – от групов достъп до достъп в реално време.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45001C-C0A5-42C3-9DA6-0BB41250D5B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09787" y="5636420"/>
            <a:ext cx="9954827" cy="792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bg-BG" sz="2400" dirty="0"/>
              <a:t>Осигуряване, управление, наблюдение и работа с </a:t>
            </a:r>
            <a:r>
              <a:rPr lang="bg-BG" sz="2400" dirty="0" err="1"/>
              <a:t>Hadoop</a:t>
            </a:r>
            <a:r>
              <a:rPr lang="bg-BG" sz="2400" dirty="0"/>
              <a:t> клъстери.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4675D3-7C70-46E9-ADDB-E8F7DA37A2E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639888"/>
            <a:ext cx="1792288" cy="792162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r>
              <a:rPr lang="bg-BG" sz="1600" dirty="0">
                <a:solidFill>
                  <a:srgbClr val="FFFFFF"/>
                </a:solidFill>
              </a:rPr>
              <a:t>Управление на данните</a:t>
            </a:r>
            <a:endParaRPr lang="en-GB" sz="1600" b="0" dirty="0">
              <a:solidFill>
                <a:srgbClr val="FFFFFF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6D7A80-D496-4BFF-ADF8-5CB5B3C4226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670300"/>
            <a:ext cx="1792288" cy="792163"/>
          </a:xfrm>
          <a:solidFill>
            <a:schemeClr val="accent1"/>
          </a:solidFill>
          <a:ln>
            <a:solidFill>
              <a:srgbClr val="3211F7"/>
            </a:solidFill>
          </a:ln>
        </p:spPr>
        <p:txBody>
          <a:bodyPr/>
          <a:lstStyle/>
          <a:p>
            <a:pPr>
              <a:defRPr/>
            </a:pPr>
            <a:r>
              <a:rPr lang="bg-BG" sz="1600" dirty="0">
                <a:solidFill>
                  <a:srgbClr val="FFFFFF"/>
                </a:solidFill>
              </a:rPr>
              <a:t>Достъп до данните</a:t>
            </a:r>
            <a:endParaRPr lang="en-GB" sz="1600" dirty="0">
              <a:solidFill>
                <a:srgbClr val="FFFFFF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644B5C6-9842-4E68-8339-936E57B0287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628900"/>
            <a:ext cx="1792288" cy="792163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r>
              <a:rPr lang="bg-BG" sz="1600" dirty="0">
                <a:solidFill>
                  <a:srgbClr val="FFFFFF"/>
                </a:solidFill>
              </a:rPr>
              <a:t>Управление и интеграция</a:t>
            </a:r>
            <a:endParaRPr lang="en-GB" sz="1600" dirty="0">
              <a:solidFill>
                <a:srgbClr val="FFFFFF"/>
              </a:solidFill>
            </a:endParaRPr>
          </a:p>
        </p:txBody>
      </p:sp>
      <p:sp>
        <p:nvSpPr>
          <p:cNvPr id="13323" name="Text Placeholder 10">
            <a:extLst>
              <a:ext uri="{FF2B5EF4-FFF2-40B4-BE49-F238E27FC236}">
                <a16:creationId xmlns:a16="http://schemas.microsoft.com/office/drawing/2014/main" id="{DB1B56F4-085D-4E0D-BFB5-3EDC763D9973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0" y="4646205"/>
            <a:ext cx="1792288" cy="792162"/>
          </a:xfrm>
          <a:solidFill>
            <a:schemeClr val="accent1"/>
          </a:solidFill>
        </p:spPr>
        <p:txBody>
          <a:bodyPr/>
          <a:lstStyle/>
          <a:p>
            <a:pPr>
              <a:spcAft>
                <a:spcPct val="0"/>
              </a:spcAft>
            </a:pPr>
            <a:r>
              <a:rPr lang="bg-BG" altLang="en-US" sz="1600" dirty="0">
                <a:solidFill>
                  <a:srgbClr val="FFFFFF"/>
                </a:solidFill>
                <a:effectLst/>
              </a:rPr>
              <a:t>Сигурност</a:t>
            </a:r>
            <a:endParaRPr lang="en-GB" altLang="en-US" sz="1600" dirty="0">
              <a:solidFill>
                <a:srgbClr val="FFFFFF"/>
              </a:solidFill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40F86-1BA7-46A1-B4F5-7D5CE21366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09787" y="1629568"/>
            <a:ext cx="9741902" cy="792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bg-BG" sz="2400" dirty="0"/>
              <a:t>Съхранява и обработва огромни количества данни във физическия слой за съхранение на </a:t>
            </a:r>
            <a:r>
              <a:rPr lang="bg-BG" sz="2400" dirty="0" err="1"/>
              <a:t>Hadoop</a:t>
            </a:r>
            <a:r>
              <a:rPr lang="bg-BG" sz="2400" dirty="0"/>
              <a:t>, който се мащабира линейно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324" name="Text Placeholder 10">
            <a:extLst>
              <a:ext uri="{FF2B5EF4-FFF2-40B4-BE49-F238E27FC236}">
                <a16:creationId xmlns:a16="http://schemas.microsoft.com/office/drawing/2014/main" id="{89DD60C7-0CC5-4EAE-A0B2-88FFC293556D}"/>
              </a:ext>
            </a:extLst>
          </p:cNvPr>
          <p:cNvSpPr txBox="1">
            <a:spLocks/>
          </p:cNvSpPr>
          <p:nvPr/>
        </p:nvSpPr>
        <p:spPr bwMode="auto">
          <a:xfrm>
            <a:off x="0" y="5622110"/>
            <a:ext cx="1792288" cy="792163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65242" tIns="65242" rIns="65242" bIns="65242" anchor="ctr"/>
          <a:lstStyle>
            <a:lvl1pPr>
              <a:spcBef>
                <a:spcPct val="20000"/>
              </a:spcBef>
              <a:buClr>
                <a:srgbClr val="5C2C90"/>
              </a:buClr>
              <a:buSzPct val="75000"/>
              <a:buFont typeface="Monotype Sorts" pitchFamily="2" charset="2"/>
              <a:buChar char="u"/>
              <a:defRPr sz="3200">
                <a:solidFill>
                  <a:srgbClr val="5C2C9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C2C90"/>
              </a:buClr>
              <a:buSzPct val="75000"/>
              <a:buFont typeface="Monotype Sorts" pitchFamily="2" charset="2"/>
              <a:buChar char="u"/>
              <a:defRPr sz="2800">
                <a:solidFill>
                  <a:srgbClr val="5C2C9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5C2C90"/>
              </a:buClr>
              <a:buSzPct val="75000"/>
              <a:buFont typeface="Monotype Sorts" pitchFamily="2" charset="2"/>
              <a:buChar char="u"/>
              <a:defRPr sz="2400">
                <a:solidFill>
                  <a:srgbClr val="5C2C9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Monotype Sorts" pitchFamily="2" charset="2"/>
              <a:buChar char="u"/>
              <a:defRPr sz="2000">
                <a:solidFill>
                  <a:srgbClr val="5C2C9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75000"/>
              <a:buFont typeface="Monotype Sorts" pitchFamily="2" charset="2"/>
              <a:buChar char="u"/>
              <a:defRPr sz="2000">
                <a:solidFill>
                  <a:srgbClr val="5C2C9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Monotype Sorts" pitchFamily="2" charset="2"/>
              <a:buChar char="u"/>
              <a:defRPr sz="2000">
                <a:solidFill>
                  <a:srgbClr val="5C2C9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Monotype Sorts" pitchFamily="2" charset="2"/>
              <a:buChar char="u"/>
              <a:defRPr sz="2000">
                <a:solidFill>
                  <a:srgbClr val="5C2C9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Monotype Sorts" pitchFamily="2" charset="2"/>
              <a:buChar char="u"/>
              <a:defRPr sz="2000">
                <a:solidFill>
                  <a:srgbClr val="5C2C9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Monotype Sorts" pitchFamily="2" charset="2"/>
              <a:buChar char="u"/>
              <a:defRPr sz="2000">
                <a:solidFill>
                  <a:srgbClr val="5C2C9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>
                <a:srgbClr val="FF7C80"/>
              </a:buClr>
              <a:buSzTx/>
              <a:buNone/>
            </a:pPr>
            <a:r>
              <a:rPr lang="bg-BG" altLang="en-US" sz="1600" dirty="0">
                <a:solidFill>
                  <a:srgbClr val="FFFFFF"/>
                </a:solidFill>
                <a:latin typeface="+mn-lt"/>
              </a:rPr>
              <a:t>Следене на операциите</a:t>
            </a:r>
            <a:endParaRPr lang="en-GB" alt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6325EFDB-65D1-4C8F-839A-9D55C024077B}"/>
              </a:ext>
            </a:extLst>
          </p:cNvPr>
          <p:cNvSpPr txBox="1">
            <a:spLocks/>
          </p:cNvSpPr>
          <p:nvPr/>
        </p:nvSpPr>
        <p:spPr>
          <a:xfrm>
            <a:off x="3857626" y="4494213"/>
            <a:ext cx="5815013" cy="792162"/>
          </a:xfrm>
          <a:prstGeom prst="rect">
            <a:avLst/>
          </a:prstGeom>
        </p:spPr>
        <p:txBody>
          <a:bodyPr lIns="0" tIns="0" rIns="0" bIns="0" anchor="ctr"/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4625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2563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41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7C80"/>
              </a:buClr>
              <a:defRPr/>
            </a:pPr>
            <a:endParaRPr lang="en-GB" sz="1286" dirty="0">
              <a:solidFill>
                <a:srgbClr val="FFFFCC"/>
              </a:solidFill>
              <a:latin typeface="Arial"/>
            </a:endParaRP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B2B3384-A21A-419B-9D5F-F89AC789B60A}"/>
              </a:ext>
            </a:extLst>
          </p:cNvPr>
          <p:cNvSpPr txBox="1">
            <a:spLocks/>
          </p:cNvSpPr>
          <p:nvPr/>
        </p:nvSpPr>
        <p:spPr>
          <a:xfrm>
            <a:off x="2109787" y="4665664"/>
            <a:ext cx="9954826" cy="860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4625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2563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41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8" indent="-144000" eaLnBrk="0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bg-BG" sz="2400" dirty="0"/>
              <a:t>Адресира изискванията за защита на данните, удостоверяване, оторизация, счетоводство</a:t>
            </a:r>
            <a:r>
              <a:rPr lang="en-GB" sz="2400" dirty="0"/>
              <a:t>.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DB4978C2-AE7E-4177-851E-B77250F0F9F8}"/>
              </a:ext>
            </a:extLst>
          </p:cNvPr>
          <p:cNvSpPr txBox="1">
            <a:spLocks/>
          </p:cNvSpPr>
          <p:nvPr/>
        </p:nvSpPr>
        <p:spPr bwMode="auto">
          <a:xfrm>
            <a:off x="2109787" y="2690018"/>
            <a:ext cx="7334250" cy="792163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</a:bodyPr>
          <a:lstStyle>
            <a:lvl1pPr marL="90488" indent="-1440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bg-BG" sz="2400" dirty="0"/>
              <a:t>Бързо и лесно зареждане на данни и управление на данни според правилата.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bg-BG" b="1" dirty="0"/>
              <a:t>Как работи </a:t>
            </a:r>
            <a:r>
              <a:rPr lang="en-US" b="1" dirty="0"/>
              <a:t>Hadoop: HDFS</a:t>
            </a:r>
            <a:endParaRPr lang="bg-BG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80200" cy="4351338"/>
          </a:xfrm>
        </p:spPr>
        <p:txBody>
          <a:bodyPr>
            <a:normAutofit fontScale="85000" lnSpcReduction="10000"/>
          </a:bodyPr>
          <a:lstStyle/>
          <a:p>
            <a:r>
              <a:rPr lang="bg-BG" dirty="0"/>
              <a:t>Разпределената файлова система на </a:t>
            </a:r>
            <a:r>
              <a:rPr lang="en-GB" dirty="0"/>
              <a:t>Hadoop</a:t>
            </a:r>
            <a:r>
              <a:rPr lang="bg-BG" dirty="0"/>
              <a:t> (</a:t>
            </a:r>
            <a:r>
              <a:rPr lang="en-GB" dirty="0"/>
              <a:t>HDFS) </a:t>
            </a:r>
            <a:r>
              <a:rPr lang="bg-BG" dirty="0"/>
              <a:t>е файловата система, в която </a:t>
            </a:r>
            <a:r>
              <a:rPr lang="en-GB" dirty="0"/>
              <a:t>Hadoop </a:t>
            </a:r>
            <a:r>
              <a:rPr lang="bg-BG" dirty="0"/>
              <a:t>съхранява данните.</a:t>
            </a:r>
          </a:p>
          <a:p>
            <a:r>
              <a:rPr lang="bg-BG" dirty="0"/>
              <a:t>Не замества </a:t>
            </a:r>
            <a:r>
              <a:rPr lang="en-GB" dirty="0"/>
              <a:t>Linux </a:t>
            </a:r>
            <a:r>
              <a:rPr lang="bg-BG" dirty="0"/>
              <a:t>на отделни сървъри, а е разположена върху клъстер от сървъри като една файлова система</a:t>
            </a:r>
          </a:p>
          <a:p>
            <a:r>
              <a:rPr lang="en-GB" dirty="0"/>
              <a:t>HDFS </a:t>
            </a:r>
            <a:r>
              <a:rPr lang="bg-BG" dirty="0"/>
              <a:t>управлява информацията в клъстера от централизиран координационен сървър, наречен </a:t>
            </a:r>
            <a:r>
              <a:rPr lang="en-GB" dirty="0" err="1"/>
              <a:t>NameNode</a:t>
            </a:r>
            <a:endParaRPr lang="en-GB" dirty="0"/>
          </a:p>
          <a:p>
            <a:r>
              <a:rPr lang="en-GB" dirty="0" err="1"/>
              <a:t>NameNode</a:t>
            </a:r>
            <a:r>
              <a:rPr lang="en-GB" dirty="0"/>
              <a:t> </a:t>
            </a:r>
            <a:r>
              <a:rPr lang="bg-BG" dirty="0"/>
              <a:t>разделя данните на 64</a:t>
            </a:r>
            <a:r>
              <a:rPr lang="en-GB" dirty="0"/>
              <a:t>Mb </a:t>
            </a:r>
            <a:r>
              <a:rPr lang="bg-BG" dirty="0"/>
              <a:t>парчета, които се дублират в три или повече </a:t>
            </a:r>
            <a:r>
              <a:rPr lang="en-GB" dirty="0" err="1"/>
              <a:t>DataNodes</a:t>
            </a:r>
            <a:r>
              <a:rPr lang="en-GB" dirty="0"/>
              <a:t> (</a:t>
            </a:r>
            <a:r>
              <a:rPr lang="bg-BG" dirty="0"/>
              <a:t>случаят на неуспех на </a:t>
            </a:r>
            <a:r>
              <a:rPr lang="en-GB" dirty="0" err="1"/>
              <a:t>DataNode</a:t>
            </a:r>
            <a:r>
              <a:rPr lang="en-GB" dirty="0"/>
              <a:t>)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303" y="1825625"/>
            <a:ext cx="4448594" cy="349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92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4308C-0758-48A5-8AC0-B17FA931D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/>
              <a:t>Нови понятия, примерни софтуерни програми, </a:t>
            </a:r>
            <a:br>
              <a:rPr lang="ru-RU" sz="4000" b="1" dirty="0"/>
            </a:br>
            <a:r>
              <a:rPr lang="ru-RU" sz="4000" b="1" dirty="0"/>
              <a:t>примерни задачи и дейности</a:t>
            </a:r>
            <a:endParaRPr lang="bg-BG" sz="40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4A10BB-2A82-4166-94A4-BF1A4E3126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9F1B256-2515-4E4C-8FEA-D195404A13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804367"/>
              </p:ext>
            </p:extLst>
          </p:nvPr>
        </p:nvGraphicFramePr>
        <p:xfrm>
          <a:off x="658427" y="1587693"/>
          <a:ext cx="10875146" cy="48042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9185">
                  <a:extLst>
                    <a:ext uri="{9D8B030D-6E8A-4147-A177-3AD203B41FA5}">
                      <a16:colId xmlns:a16="http://schemas.microsoft.com/office/drawing/2014/main" val="1389272842"/>
                    </a:ext>
                  </a:extLst>
                </a:gridCol>
                <a:gridCol w="7005961">
                  <a:extLst>
                    <a:ext uri="{9D8B030D-6E8A-4147-A177-3AD203B41FA5}">
                      <a16:colId xmlns:a16="http://schemas.microsoft.com/office/drawing/2014/main" val="1887652448"/>
                    </a:ext>
                  </a:extLst>
                </a:gridCol>
              </a:tblGrid>
              <a:tr h="303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>
                          <a:effectLst/>
                        </a:rPr>
                        <a:t>Понятие</a:t>
                      </a:r>
                      <a:endParaRPr lang="bg-BG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dirty="0">
                          <a:effectLst/>
                        </a:rPr>
                        <a:t>Описание</a:t>
                      </a:r>
                      <a:endParaRPr lang="bg-BG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0754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dirty="0">
                          <a:effectLst/>
                        </a:rPr>
                        <a:t>Големи обеми от данни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dirty="0">
                          <a:effectLst/>
                        </a:rPr>
                        <a:t>(</a:t>
                      </a:r>
                      <a:r>
                        <a:rPr lang="en-US" sz="1800" dirty="0">
                          <a:effectLst/>
                        </a:rPr>
                        <a:t>Big Data</a:t>
                      </a:r>
                      <a:r>
                        <a:rPr lang="bg-BG" sz="1800" dirty="0">
                          <a:effectLst/>
                        </a:rPr>
                        <a:t>) </a:t>
                      </a:r>
                      <a:endParaRPr lang="bg-BG" sz="16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dirty="0">
                          <a:effectLst/>
                        </a:rPr>
                        <a:t>Набор от данни, който е твърде голям или сложен за обработка с традиционни методи.</a:t>
                      </a:r>
                      <a:r>
                        <a:rPr lang="bg-BG" sz="1600" dirty="0">
                          <a:effectLst/>
                        </a:rPr>
                        <a:t> </a:t>
                      </a:r>
                      <a:endParaRPr lang="bg-BG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3005765"/>
                  </a:ext>
                </a:extLst>
              </a:tr>
              <a:tr h="806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dirty="0">
                          <a:effectLst/>
                        </a:rPr>
                        <a:t>Анализ на големи данни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dirty="0">
                          <a:effectLst/>
                        </a:rPr>
                        <a:t>(</a:t>
                      </a:r>
                      <a:r>
                        <a:rPr lang="en-US" sz="1800" dirty="0">
                          <a:effectLst/>
                        </a:rPr>
                        <a:t>Big Data Analytics</a:t>
                      </a:r>
                      <a:r>
                        <a:rPr lang="bg-BG" sz="1800" dirty="0">
                          <a:effectLst/>
                        </a:rPr>
                        <a:t>)</a:t>
                      </a:r>
                      <a:endParaRPr lang="bg-BG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dirty="0">
                          <a:effectLst/>
                        </a:rPr>
                        <a:t>Съвкупност от технологични подходи за управление на структурирани и неструктурирани данни.</a:t>
                      </a:r>
                      <a:endParaRPr lang="bg-BG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6581607"/>
                  </a:ext>
                </a:extLst>
              </a:tr>
              <a:tr h="806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dirty="0">
                          <a:effectLst/>
                        </a:rPr>
                        <a:t>Управление на знания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Knowledge management)</a:t>
                      </a:r>
                      <a:endParaRPr lang="bg-BG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dirty="0">
                          <a:effectLst/>
                        </a:rPr>
                        <a:t>Съвкупност от технологични и организационни подходи за трансформиране на данните и информацията в знания и споделен организационен опит, който да позволи на организациите да взимат по-добри и по-ефективни решения. </a:t>
                      </a:r>
                      <a:endParaRPr lang="bg-BG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7801548"/>
                  </a:ext>
                </a:extLst>
              </a:tr>
              <a:tr h="806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dirty="0">
                          <a:effectLst/>
                        </a:rPr>
                        <a:t>План за управление на научни данни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Research data management plan</a:t>
                      </a:r>
                      <a:endParaRPr lang="bg-BG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dirty="0">
                          <a:effectLst/>
                        </a:rPr>
                        <a:t>Подходи и стратегии за управление на научни данни с цел подобряване на съхраняването, споделянето в публични хранилища, повторното използване и извличането на по-висока стойност на научните данни. </a:t>
                      </a:r>
                      <a:endParaRPr lang="bg-BG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6753733"/>
                  </a:ext>
                </a:extLst>
              </a:tr>
              <a:tr h="2554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Бизнес анализи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Business intelligence </a:t>
                      </a:r>
                      <a:endParaRPr lang="bg-BG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Бизнес анализите (BI) включват процеси на събиране, анализиране и визуализиране на данни от различни източници, за да се идентифицират модели и тенденции.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8869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3568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bg-BG" b="1" dirty="0"/>
              <a:t>Как работи </a:t>
            </a:r>
            <a:r>
              <a:rPr lang="en-US" b="1" dirty="0"/>
              <a:t>Hadoop: </a:t>
            </a:r>
            <a:r>
              <a:rPr lang="en-GB" b="1" dirty="0" err="1"/>
              <a:t>MapReduce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400800" cy="4562475"/>
          </a:xfrm>
        </p:spPr>
        <p:txBody>
          <a:bodyPr>
            <a:normAutofit/>
          </a:bodyPr>
          <a:lstStyle/>
          <a:p>
            <a:r>
              <a:rPr lang="ru-RU" dirty="0"/>
              <a:t>MapReduce е разпределена рамка за обработка и паралелизиране на алгоритми на голям брой сървъри</a:t>
            </a:r>
          </a:p>
          <a:p>
            <a:r>
              <a:rPr lang="ru-RU" dirty="0"/>
              <a:t>Обработка на данни в две фази</a:t>
            </a:r>
          </a:p>
          <a:p>
            <a:pPr lvl="1"/>
            <a:r>
              <a:rPr lang="ru-RU" dirty="0"/>
              <a:t>Фаза на картографиране - данните се разбиват на парчета, които могат да бъдат обработвани на отделни нишки, дори от отделни машини</a:t>
            </a:r>
          </a:p>
          <a:p>
            <a:pPr lvl="1"/>
            <a:r>
              <a:rPr lang="ru-RU" dirty="0"/>
              <a:t>Фаза на намаляване - комбинира изхода от множество картографирани данни в краен резултат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972" y="2295524"/>
            <a:ext cx="4445772" cy="300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55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bg-BG" b="1" dirty="0"/>
              <a:t>Приемане на данни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632700" cy="435133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Потокът за обработка на големи данни- Big Data се състои от: приемане на данни, съхранение на данни и обработка на данни</a:t>
            </a:r>
          </a:p>
          <a:p>
            <a:r>
              <a:rPr lang="ru-RU" dirty="0"/>
              <a:t>Предизвикателства при приемане на данни</a:t>
            </a:r>
          </a:p>
          <a:p>
            <a:pPr lvl="1"/>
            <a:r>
              <a:rPr lang="ru-RU" dirty="0"/>
              <a:t>Данни в реално време</a:t>
            </a:r>
          </a:p>
          <a:p>
            <a:pPr lvl="1"/>
            <a:r>
              <a:rPr lang="ru-RU" dirty="0"/>
              <a:t>Мащабируемост (повече устройства са свързани, повече данни се приемат)</a:t>
            </a:r>
          </a:p>
          <a:p>
            <a:pPr lvl="1"/>
            <a:r>
              <a:rPr lang="ru-RU" dirty="0"/>
              <a:t>Структуриран или неструктуриран</a:t>
            </a:r>
          </a:p>
          <a:p>
            <a:r>
              <a:rPr lang="ru-RU" b="1" dirty="0"/>
              <a:t>Kafka</a:t>
            </a:r>
            <a:r>
              <a:rPr lang="ru-RU" dirty="0"/>
              <a:t> - разпределена стрийминг платформа за събиране и транспортиране на големи количества данни от множество източници в хранилище на данни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663" y="2447406"/>
            <a:ext cx="3264381" cy="213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122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bg-BG" b="1" dirty="0"/>
              <a:t>Какво е </a:t>
            </a:r>
            <a:r>
              <a:rPr lang="en-US" b="1" dirty="0"/>
              <a:t>Kafka?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8128000" cy="4638675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Kafka е програма с отворен код, разработена от LinkedIn през 2011 г.</a:t>
            </a:r>
          </a:p>
          <a:p>
            <a:r>
              <a:rPr lang="ru-RU" dirty="0"/>
              <a:t>Cisco Systems, Netflix и eBay използват Kafka</a:t>
            </a:r>
          </a:p>
          <a:p>
            <a:r>
              <a:rPr lang="ru-RU" dirty="0"/>
              <a:t>Kafka има четири основни API</a:t>
            </a:r>
          </a:p>
          <a:p>
            <a:pPr lvl="1"/>
            <a:r>
              <a:rPr lang="ru-RU" dirty="0"/>
              <a:t>Продуценти - публикуват записи по темите на Kafka</a:t>
            </a:r>
          </a:p>
          <a:p>
            <a:pPr lvl="1"/>
            <a:r>
              <a:rPr lang="ru-RU" dirty="0"/>
              <a:t>Обработващи потока – обхващат входни потоци и генерират изходни потоци към темите</a:t>
            </a:r>
          </a:p>
          <a:p>
            <a:pPr lvl="1"/>
            <a:r>
              <a:rPr lang="ru-RU" dirty="0"/>
              <a:t>Конектори - свързани към съществуващи системи и приложения</a:t>
            </a:r>
          </a:p>
          <a:p>
            <a:pPr lvl="1"/>
            <a:r>
              <a:rPr lang="ru-RU" dirty="0"/>
              <a:t>Потребители - произвеждат потокът от записи по теми</a:t>
            </a:r>
          </a:p>
          <a:p>
            <a:r>
              <a:rPr lang="ru-RU" dirty="0"/>
              <a:t>Това, което прави Kafka различна от традиционните брокери на съобщения, е използването на регистрационни файлове.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398" y="2355850"/>
            <a:ext cx="3017602" cy="23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598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bg-BG" dirty="0"/>
              <a:t>Проблем със съхраняването на данни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713084"/>
            <a:ext cx="10054701" cy="4351338"/>
          </a:xfrm>
        </p:spPr>
        <p:txBody>
          <a:bodyPr>
            <a:normAutofit/>
          </a:bodyPr>
          <a:lstStyle/>
          <a:p>
            <a:r>
              <a:rPr lang="ru-RU" dirty="0"/>
              <a:t>Поне 5 проблема със съхранението на големи масиви от данни (Big Data):</a:t>
            </a:r>
          </a:p>
          <a:p>
            <a:pPr lvl="1"/>
            <a:r>
              <a:rPr lang="ru-RU" dirty="0"/>
              <a:t>Управление - Има хиляди инструменти за управление на данни.</a:t>
            </a:r>
          </a:p>
          <a:p>
            <a:pPr lvl="1"/>
            <a:r>
              <a:rPr lang="ru-RU" dirty="0"/>
              <a:t>Сигурност - Удостоверяването, достъпа и отчетността е трудно да се осигурят.</a:t>
            </a:r>
          </a:p>
          <a:p>
            <a:pPr lvl="1"/>
            <a:r>
              <a:rPr lang="ru-RU" dirty="0"/>
              <a:t>Неструктурирани данни - Неструктурираните данни са трудни за анализ и търсене</a:t>
            </a:r>
          </a:p>
          <a:p>
            <a:pPr lvl="1"/>
            <a:r>
              <a:rPr lang="ru-RU" dirty="0"/>
              <a:t>Вход и изход</a:t>
            </a:r>
          </a:p>
          <a:p>
            <a:pPr lvl="1"/>
            <a:r>
              <a:rPr lang="ru-RU" dirty="0"/>
              <a:t>WAN - Преместването на хранилището в облака увеличава изискването за WAN връзки.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364782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bg-BG" dirty="0"/>
              <a:t>Какво е </a:t>
            </a:r>
            <a:r>
              <a:rPr lang="en-US" b="1" dirty="0"/>
              <a:t>Cassandra?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7962900" cy="4867275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Cassandra е система за управление на разпределени бази данни с отворен код NoSQL</a:t>
            </a:r>
          </a:p>
          <a:p>
            <a:r>
              <a:rPr lang="ru-RU" dirty="0"/>
              <a:t>Първоначално е разработена от Facebook, но е с отворен код от 2008 г.</a:t>
            </a:r>
          </a:p>
          <a:p>
            <a:r>
              <a:rPr lang="ru-RU" dirty="0"/>
              <a:t>Cassandra се използва за проекти с висока скорост на данни</a:t>
            </a:r>
          </a:p>
          <a:p>
            <a:pPr lvl="1"/>
            <a:r>
              <a:rPr lang="ru-RU" dirty="0"/>
              <a:t>Cassandra е толкова бърза, защото използва последователно четене и запис</a:t>
            </a:r>
          </a:p>
          <a:p>
            <a:pPr lvl="1"/>
            <a:r>
              <a:rPr lang="ru-RU" dirty="0"/>
              <a:t>В случай на промяна, като добавяне към файл или премахване на данни, се създава нов файл и старият файл се изтрива</a:t>
            </a:r>
          </a:p>
          <a:p>
            <a:r>
              <a:rPr lang="ru-RU" dirty="0"/>
              <a:t>Cassandra използва файловата система на Cassandra (CFS).</a:t>
            </a:r>
          </a:p>
          <a:p>
            <a:r>
              <a:rPr lang="ru-RU" dirty="0"/>
              <a:t>При CFS аналитичните метаданни се съхраняват в ключово пространство.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809" y="2098674"/>
            <a:ext cx="3063410" cy="28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847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bg-BG" dirty="0"/>
              <a:t>Изчисленията</a:t>
            </a:r>
            <a:endParaRPr lang="bg-BG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53300" cy="435133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Най-голямото предизвикателство, пред което са изправени изчисленията с големи данни, е размерът на наборите от данни, използвани в много различни области</a:t>
            </a:r>
          </a:p>
          <a:p>
            <a:r>
              <a:rPr lang="ru-RU" dirty="0"/>
              <a:t>Spark е разработен в UC Berkley и е с отворен код от 2010 г.</a:t>
            </a:r>
          </a:p>
          <a:p>
            <a:r>
              <a:rPr lang="ru-RU" dirty="0"/>
              <a:t>Spark използва кеширане в паметта за постигане на много бърза производителност чрез ограничаване на четенето и записването на дискове</a:t>
            </a:r>
          </a:p>
          <a:p>
            <a:r>
              <a:rPr lang="ru-RU" dirty="0"/>
              <a:t>Spark може да работи точно над екземпляр от Hadoop, като използва HDFS за съхранение и YARN за управление на клъстери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823" y="2482356"/>
            <a:ext cx="3694127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994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sz="2800" b="1" dirty="0"/>
            </a:br>
            <a:r>
              <a:rPr lang="bg-BG" b="1" dirty="0"/>
              <a:t>Ламда архитектура - </a:t>
            </a:r>
            <a:r>
              <a:rPr lang="en-US" b="1" dirty="0"/>
              <a:t>Lambda Architecture</a:t>
            </a:r>
            <a:endParaRPr lang="bg-BG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Lambda е архитектура за обработка на данни, която използва както поточна обработка, така и пакетна обработка, за да получите точни изгледи както на „живи“ данни, така и на пакетни данни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572" y="3023260"/>
            <a:ext cx="5351914" cy="340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20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bg-BG" b="1" dirty="0"/>
              <a:t>Обобщение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596" y="1223888"/>
            <a:ext cx="11034204" cy="5458266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Разпределената файлова система на Hadoop (HDFS) е файловата система, в която Hadoop съхранява данни.</a:t>
            </a:r>
          </a:p>
          <a:p>
            <a:r>
              <a:rPr lang="ru-RU" dirty="0"/>
              <a:t>MapReduce е разпределена рамка за обработка и алгоритми за паралелизиране на голям брой сървъри.</a:t>
            </a:r>
          </a:p>
          <a:p>
            <a:r>
              <a:rPr lang="ru-RU" dirty="0"/>
              <a:t>Kafka се използва за предаване на постъпващи данни в реално време между различни системи и приложения.</a:t>
            </a:r>
          </a:p>
          <a:p>
            <a:r>
              <a:rPr lang="ru-RU" dirty="0"/>
              <a:t>Cassandra използва файловата система Cassandra (CFS), която не е </a:t>
            </a:r>
            <a:r>
              <a:rPr lang="en-US" dirty="0"/>
              <a:t>master-slave </a:t>
            </a:r>
            <a:r>
              <a:rPr lang="ru-RU" dirty="0"/>
              <a:t>архитектура като HDFS.</a:t>
            </a:r>
          </a:p>
          <a:p>
            <a:r>
              <a:rPr lang="ru-RU" dirty="0"/>
              <a:t>Cassandra е система за управление на разпределени бази данни с отворен код NoSQL.</a:t>
            </a:r>
          </a:p>
          <a:p>
            <a:r>
              <a:rPr lang="ru-RU" dirty="0"/>
              <a:t>Spark е механизъм за обработка на данни с отворен код, използван за задачи с големи данни.</a:t>
            </a:r>
          </a:p>
          <a:p>
            <a:r>
              <a:rPr lang="ru-RU" dirty="0"/>
              <a:t>Lambda е архитектура за обработка на данни, която използва както непрекъсната обработка, така и пакетна обработка, за да получи точни изгледи както върху „живи“ данни, така и на пакетни данни.</a:t>
            </a:r>
          </a:p>
        </p:txBody>
      </p:sp>
    </p:spTree>
    <p:extLst>
      <p:ext uri="{BB962C8B-B14F-4D97-AF65-F5344CB8AC3E}">
        <p14:creationId xmlns:p14="http://schemas.microsoft.com/office/powerpoint/2010/main" val="14709341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2588C-9328-4A5C-8D19-08CC7C8DE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9422"/>
            <a:ext cx="12192000" cy="2181137"/>
          </a:xfrm>
        </p:spPr>
        <p:txBody>
          <a:bodyPr>
            <a:normAutofit/>
          </a:bodyPr>
          <a:lstStyle/>
          <a:p>
            <a:r>
              <a:rPr lang="bg-BG" dirty="0"/>
              <a:t>4. Управление на данни, информация и дигитално съдържание в </a:t>
            </a:r>
            <a:br>
              <a:rPr lang="bg-BG" dirty="0"/>
            </a:br>
            <a:r>
              <a:rPr lang="bg-BG" sz="5400" b="1" dirty="0"/>
              <a:t>организационен контекст</a:t>
            </a:r>
            <a:endParaRPr lang="bg-BG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490A6-811C-4255-BD63-47BC00F7D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440" y="4068660"/>
            <a:ext cx="9317229" cy="1392777"/>
          </a:xfrm>
        </p:spPr>
        <p:txBody>
          <a:bodyPr/>
          <a:lstStyle/>
          <a:p>
            <a:pPr lvl="1"/>
            <a:r>
              <a:rPr lang="bg-BG" dirty="0"/>
              <a:t>Професионални умения и характеристики на работата с големи обеми от данни</a:t>
            </a:r>
          </a:p>
          <a:p>
            <a:pPr lvl="1"/>
            <a:r>
              <a:rPr lang="bg-BG" dirty="0"/>
              <a:t>Управление на данни, информация и знания в организациите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63833-A4A0-4F6D-8516-86614DC272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10947101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7A12-C466-4C41-90B6-EDBFF1B02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Връзка между управлението на данни, анализа на данни и организационната стратегия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6D18EF-CB29-4F5D-BC65-304A32FD4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1FEE69-867B-467A-957F-6CE3371E75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294849" y="1519416"/>
            <a:ext cx="8117205" cy="449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79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2588C-9328-4A5C-8D19-08CC7C8DE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96563"/>
            <a:ext cx="12192000" cy="2181137"/>
          </a:xfrm>
        </p:spPr>
        <p:txBody>
          <a:bodyPr>
            <a:normAutofit fontScale="90000"/>
          </a:bodyPr>
          <a:lstStyle/>
          <a:p>
            <a:r>
              <a:rPr lang="bg-BG" dirty="0"/>
              <a:t>1. Въведение в темата</a:t>
            </a:r>
            <a:br>
              <a:rPr lang="bg-BG" dirty="0"/>
            </a:br>
            <a:br>
              <a:rPr lang="bg-BG" dirty="0"/>
            </a:br>
            <a:r>
              <a:rPr lang="bg-BG" dirty="0"/>
              <a:t>Управление на данни, информация и дигитално съдържание в организационен и </a:t>
            </a:r>
            <a:br>
              <a:rPr lang="bg-BG" dirty="0"/>
            </a:br>
            <a:r>
              <a:rPr lang="bg-BG" dirty="0"/>
              <a:t>научно-изследователски контекст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63833-A4A0-4F6D-8516-86614DC272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19799992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30315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bg-BG" b="1" dirty="0"/>
              <a:t>Области на професионално развитие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228" y="810658"/>
            <a:ext cx="11255833" cy="5403711"/>
          </a:xfrm>
        </p:spPr>
        <p:txBody>
          <a:bodyPr>
            <a:normAutofit/>
          </a:bodyPr>
          <a:lstStyle/>
          <a:p>
            <a:r>
              <a:rPr lang="ru-RU" sz="2400" dirty="0"/>
              <a:t>В организационен контекст се появяват нови професии и възможности за кариерно развитие в областта на анализа на големи данни:</a:t>
            </a:r>
          </a:p>
          <a:p>
            <a:pPr lvl="1"/>
            <a:r>
              <a:rPr lang="ru-RU" sz="2000" b="1" u="sng" dirty="0"/>
              <a:t>Бизнес анализатор </a:t>
            </a:r>
            <a:r>
              <a:rPr lang="ru-RU" sz="2000" dirty="0"/>
              <a:t>е човек, който изучава бизнеса или индустрията и след това  формулира конкретен въпрос и създава доклади за бизнес анализи. Технологии: Miscrosoft Excel, SQL, софтуер за бизнес анализ</a:t>
            </a:r>
          </a:p>
          <a:p>
            <a:pPr lvl="1"/>
            <a:r>
              <a:rPr lang="ru-RU" sz="2000" b="1" u="sng" dirty="0"/>
              <a:t>Анализатор на данни </a:t>
            </a:r>
            <a:r>
              <a:rPr lang="ru-RU" sz="2000" dirty="0"/>
              <a:t> прави заявки и обработва данни, предоставя отчети, обобщава и визуализира данните. Необходимо е да разбира основните статистически принципи, процесът за почистване на различни видове данни, визуализация на данни и проучвателен анализ на данните. Технологии: SAS, Rapid Miner и компютърни езици като R или Python</a:t>
            </a:r>
          </a:p>
          <a:p>
            <a:pPr lvl="1"/>
            <a:r>
              <a:rPr lang="ru-RU" sz="2000" b="1" u="sng" dirty="0"/>
              <a:t>Учен по данните - Data Scientist </a:t>
            </a:r>
            <a:r>
              <a:rPr lang="ru-RU" sz="2000" dirty="0"/>
              <a:t>прилага статистика, машинно обучение и аналитични подходи, за да отговори на критични бизнес въпроси. Умения за анализ на данни, програмисти и дизайнери на алгоритми за големи данни. Технологии: Python, R, Scala, Apache Spark, Hadoop, инструменти и алгоритми за извличане на данни, машинно обучение и статистика</a:t>
            </a:r>
          </a:p>
          <a:p>
            <a:pPr lvl="1"/>
            <a:r>
              <a:rPr lang="ru-RU" sz="2000" b="1" u="sng" dirty="0"/>
              <a:t>Инженер на данни - Data Engineer </a:t>
            </a:r>
            <a:r>
              <a:rPr lang="ru-RU" sz="2000" dirty="0"/>
              <a:t>създава инфраструктурата, която поддържа технологии за обработка на големи масиви от данни: Hadoop, MapReduce, Hive, Pig, MySQL, MongoDB, Cassandra, Поток на данни, NoSQL, SQL и програмиране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37036841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30315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bg-BG" b="1" dirty="0"/>
              <a:t>Области на професионално развитие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182" y="1251751"/>
            <a:ext cx="11047635" cy="4057096"/>
          </a:xfrm>
        </p:spPr>
        <p:txBody>
          <a:bodyPr>
            <a:normAutofit/>
          </a:bodyPr>
          <a:lstStyle/>
          <a:p>
            <a:r>
              <a:rPr lang="ru-RU" sz="2400" dirty="0"/>
              <a:t>Всяка от тези нови професионални области изисква специфичен набор от умения и знания.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8C854-D31A-4602-B46D-4B386AD8C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478" y="2055741"/>
            <a:ext cx="8282866" cy="464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565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91D46-EAFB-4B9C-886D-80E56B1F2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5740"/>
          </a:xfrm>
        </p:spPr>
        <p:txBody>
          <a:bodyPr/>
          <a:lstStyle/>
          <a:p>
            <a:r>
              <a:rPr lang="bg-BG" sz="4300" b="1" dirty="0"/>
              <a:t>Пирамида </a:t>
            </a:r>
            <a:r>
              <a:rPr lang="en-US" sz="4300" b="1" dirty="0"/>
              <a:t>DIKW</a:t>
            </a:r>
            <a:endParaRPr lang="bg-BG" sz="43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4AF83-3D36-4E46-BD53-113BEE86D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97" y="2114410"/>
            <a:ext cx="6285390" cy="3530955"/>
          </a:xfrm>
        </p:spPr>
        <p:txBody>
          <a:bodyPr/>
          <a:lstStyle/>
          <a:p>
            <a:r>
              <a:rPr lang="bg-BG" dirty="0"/>
              <a:t> В организационен контекст, управлението на данни е важно доколкото подпомага компанията да трансформира данните в знания и да може по-добре да взима решение и да извлича конкурентни предимства и ползи.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B23B57-4BF4-4819-A194-029309639F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BC87E-5046-4CD1-AB8D-F7C574F3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288" y="1539913"/>
            <a:ext cx="5583119" cy="467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003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44517-3747-4022-A308-5C2184D7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72357"/>
          </a:xfrm>
        </p:spPr>
        <p:txBody>
          <a:bodyPr/>
          <a:lstStyle/>
          <a:p>
            <a:r>
              <a:rPr lang="bg-BG" sz="4300" b="1" dirty="0"/>
              <a:t>Подход за трансформиране от данните в знания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D031E-5CFC-4FF7-AC00-C4F3DF567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54" y="1376224"/>
            <a:ext cx="7013360" cy="4679950"/>
          </a:xfrm>
        </p:spPr>
        <p:txBody>
          <a:bodyPr/>
          <a:lstStyle/>
          <a:p>
            <a:r>
              <a:rPr lang="bg-BG" sz="2400" dirty="0"/>
              <a:t> Служителите трябва да могат да трансформират своите лични наблюдения и данни в структурирана информация, която да носи ползи за взимане на решения. </a:t>
            </a:r>
          </a:p>
          <a:p>
            <a:r>
              <a:rPr lang="bg-BG" sz="2400" dirty="0"/>
              <a:t>Това може да се случи чрез процесите:</a:t>
            </a:r>
          </a:p>
          <a:p>
            <a:pPr lvl="1"/>
            <a:r>
              <a:rPr lang="bg-BG" sz="2000" dirty="0"/>
              <a:t>коригиране (премахване на нерелевантна информация,</a:t>
            </a:r>
          </a:p>
          <a:p>
            <a:pPr lvl="1"/>
            <a:r>
              <a:rPr lang="bg-BG" sz="2000" dirty="0"/>
              <a:t>калкулиране и кондензиране (създаване на обобщени справки), </a:t>
            </a:r>
          </a:p>
          <a:p>
            <a:pPr lvl="1"/>
            <a:r>
              <a:rPr lang="bg-BG" sz="2000" dirty="0" err="1"/>
              <a:t>контекстуализиране</a:t>
            </a:r>
            <a:r>
              <a:rPr lang="bg-BG" sz="2000" dirty="0"/>
              <a:t> и категоризиране (извличане на стойност и знания в организационния контекст).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FAC05F-2806-425F-B411-8230CE4227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DD25B8-289B-4EA8-92F2-8A1DE479E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359" y="1676323"/>
            <a:ext cx="4902142" cy="26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763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36547-46AA-489A-A2C7-3049F69D1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Управление на знания в организационен контекст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EA79C9-EBB5-46D1-A308-3F5FD8F38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32" y="1615281"/>
            <a:ext cx="4679950" cy="467995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8B3D4B-5B80-44D6-AD08-8958973EB8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E10A70-DC4D-4D51-80F2-7C98C0ECB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49" y="1915204"/>
            <a:ext cx="6096851" cy="35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313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09488-D077-4DC9-8EDC-A2120F8A4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Системи за бизнес анализи – </a:t>
            </a:r>
            <a:r>
              <a:rPr lang="en-US" dirty="0"/>
              <a:t>Business Intelligence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80C46-07F1-4698-94C7-A5B780A03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49817"/>
            <a:ext cx="12192000" cy="4679950"/>
          </a:xfrm>
        </p:spPr>
        <p:txBody>
          <a:bodyPr/>
          <a:lstStyle/>
          <a:p>
            <a:r>
              <a:rPr lang="ru-RU" dirty="0"/>
              <a:t>Системите за бизнес анализи са набор от софтуерни инструменти, които </a:t>
            </a:r>
            <a:r>
              <a:rPr lang="ru-RU" b="1" dirty="0"/>
              <a:t>обединяват, унифицират, анализират и визуализират данни от различни вътрешни и външни източници</a:t>
            </a:r>
            <a:r>
              <a:rPr lang="ru-RU" dirty="0"/>
              <a:t>. </a:t>
            </a:r>
            <a:endParaRPr lang="en-US" dirty="0"/>
          </a:p>
          <a:p>
            <a:r>
              <a:rPr lang="ru-RU" dirty="0"/>
              <a:t>Ролята на </a:t>
            </a:r>
            <a:r>
              <a:rPr lang="bg-BG" dirty="0"/>
              <a:t>системите за </a:t>
            </a:r>
            <a:r>
              <a:rPr lang="ru-RU" dirty="0"/>
              <a:t>BI е да подобри достъпа, обработката и анализа на данни, като помогне да се взимат </a:t>
            </a:r>
            <a:r>
              <a:rPr lang="ru-RU" b="1" dirty="0"/>
              <a:t>по-точни, бързи и навременни управленски решения</a:t>
            </a:r>
            <a:r>
              <a:rPr lang="ru-RU" dirty="0"/>
              <a:t>, които повишават продуктивността, оптимизират разходите и ускоряват растежа.</a:t>
            </a:r>
            <a:endParaRPr lang="en-US" dirty="0"/>
          </a:p>
          <a:p>
            <a:r>
              <a:rPr lang="ru-RU" dirty="0"/>
              <a:t>BI софтуерът организира информацията спрямо определени модели и тенденции, представени като репорти, информационни табла (Dashboards) и визуализации.</a:t>
            </a:r>
            <a:endParaRPr lang="en-US" dirty="0"/>
          </a:p>
          <a:p>
            <a:endParaRPr lang="bg-BG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7ACDAB-C80C-4129-9039-18E3E4DD71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27581063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12C0E-02C2-49BF-92A3-093921FE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Проблеми, които решават BI системите: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3FAD5-C440-4CCB-8681-F4EECEFA1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21762"/>
            <a:ext cx="12192000" cy="417902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/>
              <a:t>Наличие на </a:t>
            </a:r>
            <a:r>
              <a:rPr lang="ru-RU" sz="2400" b="1" dirty="0"/>
              <a:t>голям обем данни в различни системи</a:t>
            </a:r>
            <a:r>
              <a:rPr lang="ru-RU" sz="2400" dirty="0"/>
              <a:t>, които са сложни за анализ;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bg-BG" sz="2400" dirty="0"/>
              <a:t>Подобрява</a:t>
            </a:r>
            <a:r>
              <a:rPr lang="ru-RU" sz="2400" dirty="0"/>
              <a:t> </a:t>
            </a:r>
            <a:r>
              <a:rPr lang="ru-RU" sz="2400" b="1" dirty="0"/>
              <a:t>проследимостта на бизнес процесите</a:t>
            </a:r>
            <a:r>
              <a:rPr lang="ru-RU" sz="2400" dirty="0"/>
              <a:t>, ключовите показатели, изпълнение на стратегически цели;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/>
              <a:t>Ръководството получава необходимата </a:t>
            </a:r>
            <a:r>
              <a:rPr lang="ru-RU" sz="2400" b="1" dirty="0"/>
              <a:t>информация навреме,</a:t>
            </a:r>
            <a:r>
              <a:rPr lang="ru-RU" sz="2400" dirty="0"/>
              <a:t> има точни и индикатори за всеки показател;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/>
              <a:t>Минимизира се ръчната обработка на данните</a:t>
            </a:r>
            <a:r>
              <a:rPr lang="ru-RU" sz="2400" dirty="0"/>
              <a:t> след експорт от транзакционна система (ERP, счетоводна система, CRM и др.);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/>
              <a:t>Изготвянето на справки е автоматизирано;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/>
              <a:t>Данните са коректни и са минимизирани техническите грешки при повторна обработка на отчетите.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bg-BG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A970BA-37E2-4859-905E-7631698376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24213982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8D6C-050D-4CB3-92DF-DA6C742C6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Примерна софтуерна архитектура - </a:t>
            </a:r>
            <a:r>
              <a:rPr lang="en-US" dirty="0"/>
              <a:t>QlikView</a:t>
            </a:r>
            <a:endParaRPr lang="bg-B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828861-2C72-4E82-8D19-F787AAAB1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873" y="1854777"/>
            <a:ext cx="4318167" cy="279410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5D69E-2A10-491C-88DC-2804CF9793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1E2234-8FBC-4523-84F5-154FE4B04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852" y="1712279"/>
            <a:ext cx="6091275" cy="449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744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2588C-9328-4A5C-8D19-08CC7C8DE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9422"/>
            <a:ext cx="12192000" cy="2181137"/>
          </a:xfrm>
        </p:spPr>
        <p:txBody>
          <a:bodyPr>
            <a:normAutofit/>
          </a:bodyPr>
          <a:lstStyle/>
          <a:p>
            <a:r>
              <a:rPr lang="bg-BG" dirty="0"/>
              <a:t>5. Управление на данни, информация и дигитално съдържание в </a:t>
            </a:r>
            <a:br>
              <a:rPr lang="bg-BG" dirty="0"/>
            </a:br>
            <a:r>
              <a:rPr lang="bg-BG" sz="5400" b="1" dirty="0"/>
              <a:t>научно-изследователски контекст</a:t>
            </a:r>
            <a:endParaRPr lang="bg-BG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490A6-811C-4255-BD63-47BC00F7D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440" y="4068660"/>
            <a:ext cx="9317229" cy="1392777"/>
          </a:xfrm>
        </p:spPr>
        <p:txBody>
          <a:bodyPr/>
          <a:lstStyle/>
          <a:p>
            <a:pPr lvl="1"/>
            <a:r>
              <a:rPr lang="bg-BG" dirty="0"/>
              <a:t>Стратегии за управление на научни данни </a:t>
            </a:r>
          </a:p>
          <a:p>
            <a:pPr lvl="1"/>
            <a:r>
              <a:rPr lang="bg-BG" dirty="0"/>
              <a:t>Принципи </a:t>
            </a:r>
            <a:r>
              <a:rPr lang="en-US" dirty="0"/>
              <a:t>FAIR </a:t>
            </a:r>
            <a:r>
              <a:rPr lang="bg-BG" dirty="0"/>
              <a:t>за съхраняване на данните</a:t>
            </a:r>
          </a:p>
          <a:p>
            <a:pPr lvl="1"/>
            <a:r>
              <a:rPr lang="bg-BG" dirty="0"/>
              <a:t>Концепции за отворена наука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63833-A4A0-4F6D-8516-86614DC272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21016654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22A17-2092-4C87-ABD8-DC4102449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Стратегии за Управление на научни данни (</a:t>
            </a:r>
            <a:r>
              <a:rPr lang="en-US" dirty="0"/>
              <a:t>research data strategies)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C4B55-9DDC-4AD2-96AA-8D33C684D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85" y="1868225"/>
            <a:ext cx="11907915" cy="4679950"/>
          </a:xfrm>
        </p:spPr>
        <p:txBody>
          <a:bodyPr/>
          <a:lstStyle/>
          <a:p>
            <a:r>
              <a:rPr lang="bg-BG" dirty="0"/>
              <a:t>RDM</a:t>
            </a:r>
            <a:r>
              <a:rPr lang="en-US" dirty="0"/>
              <a:t> (Research Data Management)</a:t>
            </a:r>
            <a:r>
              <a:rPr lang="bg-BG" dirty="0"/>
              <a:t> е организационна стратегия за управление на научни данни, от въвеждането им в изследователския цикъл до разпространението и архивирането на резултатите от изследванията. </a:t>
            </a:r>
          </a:p>
          <a:p>
            <a:pPr lvl="1"/>
            <a:r>
              <a:rPr lang="bg-BG" dirty="0"/>
              <a:t>Кой разработва и приема </a:t>
            </a:r>
            <a:r>
              <a:rPr lang="en-US" dirty="0"/>
              <a:t>RDM?</a:t>
            </a:r>
            <a:r>
              <a:rPr lang="bg-BG" dirty="0"/>
              <a:t> - </a:t>
            </a:r>
            <a:r>
              <a:rPr lang="en-US" dirty="0"/>
              <a:t> </a:t>
            </a:r>
            <a:r>
              <a:rPr lang="bg-BG" dirty="0"/>
              <a:t>Университетско ръководство и изследователи, академични библиотеки, други заинтересовани страни. </a:t>
            </a:r>
          </a:p>
          <a:p>
            <a:pPr lvl="1"/>
            <a:r>
              <a:rPr lang="bg-BG" dirty="0"/>
              <a:t>Как се генерират данни и как се планира тяхното използване, </a:t>
            </a:r>
          </a:p>
          <a:p>
            <a:pPr lvl="1"/>
            <a:r>
              <a:rPr lang="bg-BG" dirty="0"/>
              <a:t>Организиране, структуриране и име/цитиране на данни, </a:t>
            </a:r>
          </a:p>
          <a:p>
            <a:pPr lvl="1"/>
            <a:r>
              <a:rPr lang="bg-BG" dirty="0"/>
              <a:t>Запазване на данните – как данните са защитени, как е осигурен достъп, сигурно съхранение и архивиране, </a:t>
            </a:r>
          </a:p>
          <a:p>
            <a:pPr lvl="1"/>
            <a:r>
              <a:rPr lang="bg-BG" dirty="0"/>
              <a:t>Подходи за споделяне на изследователски данни.</a:t>
            </a:r>
            <a:endParaRPr lang="en-US" dirty="0"/>
          </a:p>
          <a:p>
            <a:endParaRPr lang="bg-BG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6F4C3-210A-41C6-9048-2D6975689B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2820352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14F72-B1E5-415E-AE19-CB2CAD9BE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Данните в съвременен контекст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2E4DD-4FB5-4508-A981-7C00E9B71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1440"/>
            <a:ext cx="12192000" cy="4679950"/>
          </a:xfrm>
        </p:spPr>
        <p:txBody>
          <a:bodyPr/>
          <a:lstStyle/>
          <a:p>
            <a:pPr lvl="0">
              <a:spcBef>
                <a:spcPts val="697"/>
              </a:spcBef>
            </a:pPr>
            <a:r>
              <a:rPr lang="bg-BG" dirty="0"/>
              <a:t>Обществото произвежда огромни обеми от данни </a:t>
            </a:r>
          </a:p>
          <a:p>
            <a:pPr lvl="1">
              <a:spcBef>
                <a:spcPts val="697"/>
              </a:spcBef>
            </a:pPr>
            <a:r>
              <a:rPr lang="bg-BG" sz="2000" dirty="0"/>
              <a:t>Данните се натрупват експоненциално във всички сектори: бизнес, наука, медицина, икономика, околна среда, спорт, … </a:t>
            </a:r>
          </a:p>
          <a:p>
            <a:pPr marL="200025" lvl="1" indent="0">
              <a:spcBef>
                <a:spcPts val="697"/>
              </a:spcBef>
              <a:buNone/>
            </a:pPr>
            <a:endParaRPr lang="bg-BG" dirty="0"/>
          </a:p>
          <a:p>
            <a:pPr>
              <a:spcBef>
                <a:spcPts val="697"/>
              </a:spcBef>
            </a:pPr>
            <a:r>
              <a:rPr lang="bg-BG" dirty="0"/>
              <a:t>Тези данни могат да бъдат много ценен ресурс след тяхната обработка</a:t>
            </a:r>
          </a:p>
          <a:p>
            <a:pPr lvl="1">
              <a:spcBef>
                <a:spcPts val="697"/>
              </a:spcBef>
            </a:pPr>
            <a:r>
              <a:rPr lang="bg-BG" sz="2000" dirty="0"/>
              <a:t>Суровите</a:t>
            </a:r>
            <a:r>
              <a:rPr lang="en-US" sz="2000" dirty="0"/>
              <a:t>/</a:t>
            </a:r>
            <a:r>
              <a:rPr lang="bg-BG" sz="2000" dirty="0"/>
              <a:t>необработени данни не носят практическа полза: необходимо е прилагане на допълнителни техники за автоматично извличане на информация и знания от тези данни. </a:t>
            </a:r>
          </a:p>
          <a:p>
            <a:pPr lvl="1">
              <a:spcBef>
                <a:spcPts val="697"/>
              </a:spcBef>
            </a:pPr>
            <a:r>
              <a:rPr lang="bg-BG" sz="2000" dirty="0"/>
              <a:t>Данните са в основата на моделите и техниките за машинно обучение и за разработване на приложения на изкуствения интелект. </a:t>
            </a:r>
          </a:p>
          <a:p>
            <a:pPr lvl="1">
              <a:spcBef>
                <a:spcPts val="697"/>
              </a:spcBef>
            </a:pPr>
            <a:r>
              <a:rPr lang="bg-BG" sz="2000" dirty="0"/>
              <a:t>По-доброто разбиране за управлението на данни, информация и дигитално съдържание може да доведе до разработването на иновативни приложения, продукти и услуги.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AB0145-BD04-4191-AB9B-1B2F0E31B9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15012948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7FA9B-8B09-443E-B61A-3708EAD29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78" y="2144713"/>
            <a:ext cx="7634795" cy="4679950"/>
          </a:xfrm>
        </p:spPr>
        <p:txBody>
          <a:bodyPr/>
          <a:lstStyle/>
          <a:p>
            <a:pPr marL="403688" indent="-457200">
              <a:buFont typeface="+mj-lt"/>
              <a:buAutoNum type="arabicPeriod"/>
            </a:pPr>
            <a:r>
              <a:rPr lang="bg-BG" sz="2000" dirty="0"/>
              <a:t>Избор на данни: точните данни за нуждите от изследването</a:t>
            </a:r>
          </a:p>
          <a:p>
            <a:pPr marL="403688" indent="-457200">
              <a:buFont typeface="+mj-lt"/>
              <a:buAutoNum type="arabicPeriod"/>
            </a:pPr>
            <a:r>
              <a:rPr lang="bg-BG" sz="2000" dirty="0"/>
              <a:t>Предварителна обработка на данните: почистване на данните, за да се избегнат грешни резултати </a:t>
            </a:r>
          </a:p>
          <a:p>
            <a:pPr marL="403688" indent="-457200">
              <a:buFont typeface="+mj-lt"/>
              <a:buAutoNum type="arabicPeriod"/>
            </a:pPr>
            <a:r>
              <a:rPr lang="bg-BG" sz="2000" dirty="0"/>
              <a:t>Моделиране на данни: модели в данните с помощта на компютърни алгоритми </a:t>
            </a:r>
          </a:p>
          <a:p>
            <a:pPr marL="403688" indent="-457200">
              <a:buFont typeface="+mj-lt"/>
              <a:buAutoNum type="arabicPeriod"/>
            </a:pPr>
            <a:r>
              <a:rPr lang="bg-BG" sz="2000" dirty="0"/>
              <a:t>Визуализация на данни: представяне на данните във форма, която ги прави по-лесни за разбиране от хората </a:t>
            </a:r>
          </a:p>
          <a:p>
            <a:pPr marL="403688" indent="-457200">
              <a:buFont typeface="+mj-lt"/>
              <a:buAutoNum type="arabicPeriod"/>
            </a:pPr>
            <a:r>
              <a:rPr lang="bg-BG" sz="2000" dirty="0"/>
              <a:t>Интерпретация на данните: свързване на получените резултати с нуждите </a:t>
            </a:r>
          </a:p>
          <a:p>
            <a:pPr marL="403688" indent="-457200">
              <a:buFont typeface="+mj-lt"/>
              <a:buAutoNum type="arabicPeriod"/>
            </a:pPr>
            <a:r>
              <a:rPr lang="bg-BG" sz="2000" dirty="0"/>
              <a:t>Действие: следващите стъпки се определят въз основа на анализа на данните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A23694-96D1-4D14-842C-3268AED3C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5" name="Picture 4" descr="The data analytics cycle: data selection, data preprocessing, data modelling, data visualisation, interpretation, action">
            <a:extLst>
              <a:ext uri="{FF2B5EF4-FFF2-40B4-BE49-F238E27FC236}">
                <a16:creationId xmlns:a16="http://schemas.microsoft.com/office/drawing/2014/main" id="{CC6FAABD-0027-4E7A-85A3-ABC1ECA95EA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0" r="11661"/>
          <a:stretch/>
        </p:blipFill>
        <p:spPr bwMode="auto">
          <a:xfrm>
            <a:off x="8143780" y="2225366"/>
            <a:ext cx="3879542" cy="32225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004618-18BB-440E-8486-52E1B8A8930A}"/>
              </a:ext>
            </a:extLst>
          </p:cNvPr>
          <p:cNvSpPr/>
          <p:nvPr/>
        </p:nvSpPr>
        <p:spPr>
          <a:xfrm>
            <a:off x="381740" y="1213790"/>
            <a:ext cx="1142851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dirty="0"/>
              <a:t>Процесите за анализ на научни данни помагат да се изследва научен проблем. Има шест основни стъпки и те образуват цикъл, което означава, че всяка стъпка може да се повтори няколко пъти по време на процеса. </a:t>
            </a:r>
          </a:p>
        </p:txBody>
      </p:sp>
    </p:spTree>
    <p:extLst>
      <p:ext uri="{BB962C8B-B14F-4D97-AF65-F5344CB8AC3E}">
        <p14:creationId xmlns:p14="http://schemas.microsoft.com/office/powerpoint/2010/main" val="30705167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C906-5B29-4234-88BC-84E883481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Принципи </a:t>
            </a:r>
            <a:r>
              <a:rPr lang="en-US" dirty="0"/>
              <a:t>FAIR</a:t>
            </a:r>
            <a:endParaRPr lang="bg-BG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8490C-472C-498A-97B8-3C666787D7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760578-67F2-4B34-906D-0F38B5F60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Принципите FAIR за събирането и съхраняването на научни данни са набор от четири принципа, които помагат за подобряване на достъпността, използваемостта и възпроизводимостта на научните данни:</a:t>
            </a:r>
          </a:p>
          <a:p>
            <a:pPr lvl="1"/>
            <a:r>
              <a:rPr lang="bg-BG" b="1" dirty="0" err="1"/>
              <a:t>Идентифицируеми</a:t>
            </a:r>
            <a:r>
              <a:rPr lang="bg-BG" b="1" dirty="0"/>
              <a:t>:</a:t>
            </a:r>
            <a:r>
              <a:rPr lang="bg-BG" dirty="0"/>
              <a:t> Данните трябва да имат уникален идентификатор, който може да се използва за намирането им.</a:t>
            </a:r>
          </a:p>
          <a:p>
            <a:pPr lvl="1"/>
            <a:r>
              <a:rPr lang="bg-BG" b="1" dirty="0"/>
              <a:t>Достъпни:</a:t>
            </a:r>
            <a:r>
              <a:rPr lang="bg-BG" dirty="0"/>
              <a:t> Данните трябва да са достъпни за всички, които имат нужда от тях.</a:t>
            </a:r>
          </a:p>
          <a:p>
            <a:pPr lvl="1"/>
            <a:r>
              <a:rPr lang="bg-BG" b="1" dirty="0"/>
              <a:t>Съвместими:</a:t>
            </a:r>
            <a:r>
              <a:rPr lang="bg-BG" dirty="0"/>
              <a:t> Данните трябва да могат да се използват с различни инструменти и приложения.</a:t>
            </a:r>
          </a:p>
          <a:p>
            <a:pPr lvl="1"/>
            <a:r>
              <a:rPr lang="bg-BG" b="1" dirty="0" err="1"/>
              <a:t>Преизползваеми</a:t>
            </a:r>
            <a:r>
              <a:rPr lang="bg-BG" b="1" dirty="0"/>
              <a:t>:</a:t>
            </a:r>
            <a:r>
              <a:rPr lang="bg-BG" dirty="0"/>
              <a:t> Данните трябва да бъдат описани и организирани по начин, който улеснява тяхното </a:t>
            </a:r>
            <a:r>
              <a:rPr lang="bg-BG" dirty="0" err="1"/>
              <a:t>преизползване</a:t>
            </a:r>
            <a:r>
              <a:rPr lang="bg-BG" dirty="0"/>
              <a:t> от други изследователи.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514295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751B8-9732-4908-9486-0731CB5A0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Отворена наука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AE2BF-DEFB-42E8-9EC9-3E6215173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Отворената наука е движение, което насърчава споделянето на научни данни, научни публикации и стимулира включването в научния процес на различни заинтересовани страни. Отворената наука се основава на идеята, че науката трябва да бъде достъпна за всички, независимо от тяхното местоположение, образование или социално-икономически статус. Някои от основните принципи на отворената наука могат да се изброят, както следва:</a:t>
            </a:r>
          </a:p>
          <a:p>
            <a:pPr lvl="2"/>
            <a:r>
              <a:rPr lang="bg-BG" dirty="0"/>
              <a:t>Свободен достъп до научни публикации и данни</a:t>
            </a:r>
          </a:p>
          <a:p>
            <a:pPr lvl="2"/>
            <a:r>
              <a:rPr lang="bg-BG" dirty="0"/>
              <a:t>Прозрачност и отчетност в науката</a:t>
            </a:r>
          </a:p>
          <a:p>
            <a:pPr lvl="2"/>
            <a:r>
              <a:rPr lang="bg-BG" dirty="0"/>
              <a:t>Възпроизводимост на научни изследвания</a:t>
            </a:r>
          </a:p>
          <a:p>
            <a:pPr lvl="2"/>
            <a:r>
              <a:rPr lang="bg-BG" dirty="0"/>
              <a:t>Сътрудничество между учени от различни дисциплини и между учени и заинтересовани страни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A7D9C2-16FB-4B3A-BBBD-6CE8AD4A8D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13154421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Благодаря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g-BG" dirty="0"/>
              <a:t>За вашето внимание!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</a:t>
            </a:r>
            <a:br>
              <a:rPr lang="en-GB"/>
            </a:br>
            <a:r>
              <a:rPr lang="ru-RU"/>
              <a:t>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1013762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7B9672-8A9C-4364-A00F-A19D389646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9E1AD5F-FCEC-4172-99C2-E870FA1D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0975"/>
          </a:xfrm>
        </p:spPr>
        <p:txBody>
          <a:bodyPr>
            <a:normAutofit/>
          </a:bodyPr>
          <a:lstStyle/>
          <a:p>
            <a:r>
              <a:rPr lang="bg-BG" b="1" dirty="0"/>
              <a:t>Данните по света се увеличават експоненциално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624364-CDB9-432A-9E3A-55591F0B840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2223" y="1808194"/>
            <a:ext cx="6096000" cy="38671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5D440B-9A08-4E79-B4C1-9544429A4F4D}"/>
              </a:ext>
            </a:extLst>
          </p:cNvPr>
          <p:cNvSpPr/>
          <p:nvPr/>
        </p:nvSpPr>
        <p:spPr>
          <a:xfrm>
            <a:off x="444810" y="1714191"/>
            <a:ext cx="5317724" cy="1848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ea typeface="SimSun" panose="02010600030101010101" pitchFamily="2" charset="-122"/>
                <a:cs typeface="Times New Roman" panose="02020603050405020304" pitchFamily="18" charset="0"/>
              </a:rPr>
              <a:t>Обемът на данните в света се увеличава експоненциално поради увеличаването на дигиталните устройства (напр. мобилни устройства) и поевтиняването на многообразни устройства със сензори (Интернет на нещата/ </a:t>
            </a:r>
            <a:r>
              <a:rPr lang="bg-BG" dirty="0" err="1">
                <a:ea typeface="SimSun" panose="02010600030101010101" pitchFamily="2" charset="-122"/>
                <a:cs typeface="Times New Roman" panose="02020603050405020304" pitchFamily="18" charset="0"/>
              </a:rPr>
              <a:t>IoT</a:t>
            </a:r>
            <a:r>
              <a:rPr lang="bg-BG" dirty="0">
                <a:ea typeface="SimSun" panose="02010600030101010101" pitchFamily="2" charset="-122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1C8569-6199-4A63-A876-98B73AA68011}"/>
              </a:ext>
            </a:extLst>
          </p:cNvPr>
          <p:cNvSpPr/>
          <p:nvPr/>
        </p:nvSpPr>
        <p:spPr>
          <a:xfrm>
            <a:off x="6329778" y="5675344"/>
            <a:ext cx="5959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1400" i="1" dirty="0" err="1">
                <a:solidFill>
                  <a:srgbClr val="44546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Фигура</a:t>
            </a:r>
            <a:r>
              <a:rPr lang="en-GB" sz="1400" i="1" dirty="0">
                <a:solidFill>
                  <a:srgbClr val="44546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bg-BG" sz="1400" i="1" dirty="0">
                <a:solidFill>
                  <a:srgbClr val="44546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Експоненциален темп на нарастване на обемите от данни в света по години, в </a:t>
            </a:r>
            <a:r>
              <a:rPr lang="bg-BG" sz="1400" i="1" dirty="0" err="1">
                <a:solidFill>
                  <a:srgbClr val="44546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зетабайтове</a:t>
            </a:r>
            <a:r>
              <a:rPr lang="bg-BG" sz="1400" i="1" dirty="0">
                <a:solidFill>
                  <a:srgbClr val="44546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според </a:t>
            </a:r>
            <a:r>
              <a:rPr lang="bg-BG" sz="1400" i="1" dirty="0" err="1">
                <a:solidFill>
                  <a:srgbClr val="44546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Berisha</a:t>
            </a:r>
            <a:r>
              <a:rPr lang="bg-BG" sz="1400" i="1" dirty="0">
                <a:solidFill>
                  <a:srgbClr val="44546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rgbClr val="44546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bg-BG" sz="1400" i="1" dirty="0">
                <a:solidFill>
                  <a:srgbClr val="44546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(2022)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21B165-6ADF-4093-93DE-2052E9ACF6C1}"/>
              </a:ext>
            </a:extLst>
          </p:cNvPr>
          <p:cNvSpPr/>
          <p:nvPr/>
        </p:nvSpPr>
        <p:spPr>
          <a:xfrm>
            <a:off x="376932" y="3654718"/>
            <a:ext cx="5241524" cy="959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b="1" dirty="0">
                <a:ea typeface="SimSun" panose="02010600030101010101" pitchFamily="2" charset="-122"/>
                <a:cs typeface="Times New Roman" panose="02020603050405020304" pitchFamily="18" charset="0"/>
              </a:rPr>
              <a:t>Най-бързо се увеличават данните, генерирани от устройства, свързани с </a:t>
            </a:r>
            <a:r>
              <a:rPr lang="bg-BG" b="1" dirty="0" err="1">
                <a:ea typeface="SimSun" panose="02010600030101010101" pitchFamily="2" charset="-122"/>
                <a:cs typeface="Times New Roman" panose="02020603050405020304" pitchFamily="18" charset="0"/>
              </a:rPr>
              <a:t>IoT</a:t>
            </a:r>
            <a:r>
              <a:rPr lang="bg-BG" b="1" dirty="0">
                <a:ea typeface="SimSun" panose="02010600030101010101" pitchFamily="2" charset="-122"/>
                <a:cs typeface="Times New Roman" panose="02020603050405020304" pitchFamily="18" charset="0"/>
              </a:rPr>
              <a:t> и данните, споделени в социалните мрежи. </a:t>
            </a:r>
            <a:endParaRPr lang="bg-BG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30E6C9-7E0A-4A2E-8BAC-37B1B5807FE5}"/>
              </a:ext>
            </a:extLst>
          </p:cNvPr>
          <p:cNvSpPr/>
          <p:nvPr/>
        </p:nvSpPr>
        <p:spPr>
          <a:xfrm>
            <a:off x="473476" y="4776446"/>
            <a:ext cx="5403406" cy="1552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ea typeface="SimSun" panose="02010600030101010101" pitchFamily="2" charset="-122"/>
                <a:cs typeface="Times New Roman" panose="02020603050405020304" pitchFamily="18" charset="0"/>
              </a:rPr>
              <a:t>Примерни записи от </a:t>
            </a:r>
            <a:r>
              <a:rPr lang="bg-BG" dirty="0" err="1">
                <a:ea typeface="SimSun" panose="02010600030101010101" pitchFamily="2" charset="-122"/>
                <a:cs typeface="Times New Roman" panose="02020603050405020304" pitchFamily="18" charset="0"/>
              </a:rPr>
              <a:t>IoT</a:t>
            </a:r>
            <a:r>
              <a:rPr lang="bg-BG" dirty="0">
                <a:ea typeface="SimSun" panose="02010600030101010101" pitchFamily="2" charset="-122"/>
                <a:cs typeface="Times New Roman" panose="02020603050405020304" pitchFamily="18" charset="0"/>
              </a:rPr>
              <a:t> могат да бъдат дистанционно наблюдение, </a:t>
            </a:r>
            <a:r>
              <a:rPr lang="bg-BG" dirty="0" err="1">
                <a:ea typeface="SimSun" panose="02010600030101010101" pitchFamily="2" charset="-122"/>
                <a:cs typeface="Times New Roman" panose="02020603050405020304" pitchFamily="18" charset="0"/>
              </a:rPr>
              <a:t>лог</a:t>
            </a:r>
            <a:r>
              <a:rPr lang="bg-BG" dirty="0">
                <a:ea typeface="SimSun" panose="02010600030101010101" pitchFamily="2" charset="-122"/>
                <a:cs typeface="Times New Roman" panose="02020603050405020304" pitchFamily="18" charset="0"/>
              </a:rPr>
              <a:t> файлове и метаданни, данни от камери, </a:t>
            </a:r>
            <a:r>
              <a:rPr lang="bg-BG" dirty="0" err="1">
                <a:ea typeface="SimSun" panose="02010600030101010101" pitchFamily="2" charset="-122"/>
                <a:cs typeface="Times New Roman" panose="02020603050405020304" pitchFamily="18" charset="0"/>
              </a:rPr>
              <a:t>микроконтролери</a:t>
            </a:r>
            <a:r>
              <a:rPr lang="bg-BG" dirty="0">
                <a:ea typeface="SimSun" panose="02010600030101010101" pitchFamily="2" charset="-122"/>
                <a:cs typeface="Times New Roman" panose="02020603050405020304" pitchFamily="18" charset="0"/>
              </a:rPr>
              <a:t>, данни от мобилни устройства, RFID четци, безжични сензорни мрежи и други. </a:t>
            </a:r>
          </a:p>
        </p:txBody>
      </p:sp>
    </p:spTree>
    <p:extLst>
      <p:ext uri="{BB962C8B-B14F-4D97-AF65-F5344CB8AC3E}">
        <p14:creationId xmlns:p14="http://schemas.microsoft.com/office/powerpoint/2010/main" val="2691021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0115"/>
            <a:ext cx="10515600" cy="598660"/>
          </a:xfrm>
        </p:spPr>
        <p:txBody>
          <a:bodyPr>
            <a:normAutofit fontScale="90000"/>
          </a:bodyPr>
          <a:lstStyle/>
          <a:p>
            <a:r>
              <a:rPr lang="bg-BG" b="1" dirty="0"/>
              <a:t>Данните по света се увеличават експоненциално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610" y="2089410"/>
            <a:ext cx="10515600" cy="4351338"/>
          </a:xfrm>
        </p:spPr>
        <p:txBody>
          <a:bodyPr>
            <a:normAutofit/>
          </a:bodyPr>
          <a:lstStyle/>
          <a:p>
            <a:r>
              <a:rPr lang="bg-BG" sz="2400" b="1" dirty="0"/>
              <a:t>Обемът на данните</a:t>
            </a:r>
            <a:r>
              <a:rPr lang="bg-BG" sz="2400" dirty="0"/>
              <a:t>, които трябва да бъдат съхранявани и анализирани, продължава да се увеличава експоненциално</a:t>
            </a:r>
          </a:p>
          <a:p>
            <a:r>
              <a:rPr lang="bg-BG" sz="2400" b="1" dirty="0"/>
              <a:t>Скоростта на генериране </a:t>
            </a:r>
            <a:r>
              <a:rPr lang="bg-BG" sz="2400" dirty="0"/>
              <a:t>на данни се засилва</a:t>
            </a:r>
          </a:p>
          <a:p>
            <a:r>
              <a:rPr lang="bg-BG" sz="2400" b="1" dirty="0"/>
              <a:t>Разнообразието от данни </a:t>
            </a:r>
            <a:r>
              <a:rPr lang="bg-BG" sz="2400" dirty="0"/>
              <a:t>позволява да се достигне до нови области, които никога досега не са били достъпни за анализ</a:t>
            </a:r>
          </a:p>
          <a:p>
            <a:r>
              <a:rPr lang="bg-BG" sz="2400" b="1" dirty="0"/>
              <a:t>Дигиталната трансформация </a:t>
            </a:r>
            <a:r>
              <a:rPr lang="bg-BG" sz="2400" dirty="0"/>
              <a:t>се отразява върху всички икономически и обществени системи, като данните стават все по-важна част от управлението на бизнеса, социалната и обществената среда и опазването на околната среда.</a:t>
            </a:r>
          </a:p>
        </p:txBody>
      </p:sp>
    </p:spTree>
    <p:extLst>
      <p:ext uri="{BB962C8B-B14F-4D97-AF65-F5344CB8AC3E}">
        <p14:creationId xmlns:p14="http://schemas.microsoft.com/office/powerpoint/2010/main" val="57869198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7807</TotalTime>
  <Words>6135</Words>
  <Application>Microsoft Office PowerPoint</Application>
  <PresentationFormat>Widescreen</PresentationFormat>
  <Paragraphs>559</Paragraphs>
  <Slides>73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2" baseType="lpstr">
      <vt:lpstr>ＭＳ Ｐゴシック</vt:lpstr>
      <vt:lpstr>SimSun</vt:lpstr>
      <vt:lpstr>Arial</vt:lpstr>
      <vt:lpstr>Calibri</vt:lpstr>
      <vt:lpstr>Cambria</vt:lpstr>
      <vt:lpstr>Monotype Sorts</vt:lpstr>
      <vt:lpstr>Times New Roman</vt:lpstr>
      <vt:lpstr>Wingdings</vt:lpstr>
      <vt:lpstr>Retrospect</vt:lpstr>
      <vt:lpstr>1.3 Управление на данни, информация и дигитално съдържание</vt:lpstr>
      <vt:lpstr>Съдържание</vt:lpstr>
      <vt:lpstr>Очаквани резултати от обучението</vt:lpstr>
      <vt:lpstr>Очаквани резултати от обучението</vt:lpstr>
      <vt:lpstr>Нови понятия, примерни софтуерни програми,  примерни задачи и дейности</vt:lpstr>
      <vt:lpstr>1. Въведение в темата  Управление на данни, информация и дигитално съдържание в организационен и  научно-изследователски контекст</vt:lpstr>
      <vt:lpstr>Данните в съвременен контекст</vt:lpstr>
      <vt:lpstr>Данните по света се увеличават експоненциално </vt:lpstr>
      <vt:lpstr>Данните по света се увеличават експоненциално </vt:lpstr>
      <vt:lpstr>Данните растат експоненциално</vt:lpstr>
      <vt:lpstr>Определения за големи обеми от данни</vt:lpstr>
      <vt:lpstr>Характеристики на Големите масиви от данни - Big Data Characteristics</vt:lpstr>
      <vt:lpstr>Предизвикателства пред управлението на данни</vt:lpstr>
      <vt:lpstr>Източници на големи масиви от данни (Big Data)</vt:lpstr>
      <vt:lpstr>Източници на данни: Файлове</vt:lpstr>
      <vt:lpstr>Източници на данни - Internet</vt:lpstr>
      <vt:lpstr> Източници на данни: сензори</vt:lpstr>
      <vt:lpstr>Автоматично събиране и обработване на данни от различни устройства</vt:lpstr>
      <vt:lpstr> Източници на данни: Бази данни</vt:lpstr>
      <vt:lpstr> Източници на данни: Бази данни</vt:lpstr>
      <vt:lpstr>Основни видове анализи и изчисления в големи обеми от данни</vt:lpstr>
      <vt:lpstr>Дигиталната трансформация започва с централизиран подход за управление на данни</vt:lpstr>
      <vt:lpstr>2. Видове данни</vt:lpstr>
      <vt:lpstr>2. Видове данни Структурирани и неструктурирани данни</vt:lpstr>
      <vt:lpstr>Данни в покой и данни в движение</vt:lpstr>
      <vt:lpstr>Отворени данни и частни данни</vt:lpstr>
      <vt:lpstr>Предизвикателства в анализа на данни</vt:lpstr>
      <vt:lpstr>Анализи в големи обеми от данни</vt:lpstr>
      <vt:lpstr>Времеви анализ на данните </vt:lpstr>
      <vt:lpstr>Анализи в големи масиви от данни</vt:lpstr>
      <vt:lpstr>Предварителна информация</vt:lpstr>
      <vt:lpstr>  Подготовка на данни: Процес ETL </vt:lpstr>
      <vt:lpstr>Предварителна обработка на данните </vt:lpstr>
      <vt:lpstr>Предварително описание на данните и информацията</vt:lpstr>
      <vt:lpstr>Статистически анализ на данните</vt:lpstr>
      <vt:lpstr>PowerPoint Presentation</vt:lpstr>
      <vt:lpstr>PowerPoint Presentation</vt:lpstr>
      <vt:lpstr>PowerPoint Presentation</vt:lpstr>
      <vt:lpstr> Анализи от следващо поколение</vt:lpstr>
      <vt:lpstr>Обобщение</vt:lpstr>
      <vt:lpstr>3. Технологии за обработване на големи обеми от данни</vt:lpstr>
      <vt:lpstr>Системи за работа с големи обеми от данни</vt:lpstr>
      <vt:lpstr>Разпределена обработка на данни</vt:lpstr>
      <vt:lpstr>Архитектурна рамка за анализ на големи обеми от данни</vt:lpstr>
      <vt:lpstr>Скалируемост при работа с големи данни</vt:lpstr>
      <vt:lpstr>Разпределени данни и обработка</vt:lpstr>
      <vt:lpstr>Развитие на Hadoop</vt:lpstr>
      <vt:lpstr>Компоненти на екосистемата на Hadoop</vt:lpstr>
      <vt:lpstr>Как работи Hadoop: HDFS</vt:lpstr>
      <vt:lpstr> Как работи Hadoop: MapReduce</vt:lpstr>
      <vt:lpstr> Приемане на данни </vt:lpstr>
      <vt:lpstr>Какво е Kafka?</vt:lpstr>
      <vt:lpstr> Проблем със съхраняването на данни</vt:lpstr>
      <vt:lpstr> Какво е Cassandra?</vt:lpstr>
      <vt:lpstr> Изчисленията</vt:lpstr>
      <vt:lpstr> Ламда архитектура - Lambda Architecture</vt:lpstr>
      <vt:lpstr>Обобщение</vt:lpstr>
      <vt:lpstr>4. Управление на данни, информация и дигитално съдържание в  организационен контекст</vt:lpstr>
      <vt:lpstr>Връзка между управлението на данни, анализа на данни и организационната стратегия</vt:lpstr>
      <vt:lpstr> Области на професионално развитие</vt:lpstr>
      <vt:lpstr> Области на професионално развитие</vt:lpstr>
      <vt:lpstr>Пирамида DIKW</vt:lpstr>
      <vt:lpstr>Подход за трансформиране от данните в знания</vt:lpstr>
      <vt:lpstr>Управление на знания в организационен контекст</vt:lpstr>
      <vt:lpstr>Системи за бизнес анализи – Business Intelligence</vt:lpstr>
      <vt:lpstr>Проблеми, които решават BI системите:</vt:lpstr>
      <vt:lpstr>Примерна софтуерна архитектура - QlikView</vt:lpstr>
      <vt:lpstr>5. Управление на данни, информация и дигитално съдържание в  научно-изследователски контекст</vt:lpstr>
      <vt:lpstr>Стратегии за Управление на научни данни (research data strategies)</vt:lpstr>
      <vt:lpstr>PowerPoint Presentation</vt:lpstr>
      <vt:lpstr>Принципи FAIR</vt:lpstr>
      <vt:lpstr>Отворена наука</vt:lpstr>
      <vt:lpstr>Благодаря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Irena Avdjieva</dc:creator>
  <cp:lastModifiedBy>Albena Antonova</cp:lastModifiedBy>
  <cp:revision>150</cp:revision>
  <dcterms:created xsi:type="dcterms:W3CDTF">2023-01-03T13:46:11Z</dcterms:created>
  <dcterms:modified xsi:type="dcterms:W3CDTF">2023-07-28T10:06:07Z</dcterms:modified>
</cp:coreProperties>
</file>