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png"/>
  <Override PartName="/ppt/media/image14.jpg" ContentType="image/png"/>
  <Override PartName="/ppt/media/image18.jpg" ContentType="image/png"/>
  <Override PartName="/ppt/media/image1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58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C8D"/>
    <a:srgbClr val="76305C"/>
    <a:srgbClr val="E85781"/>
    <a:srgbClr val="F08262"/>
    <a:srgbClr val="CAA873"/>
    <a:srgbClr val="E0C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36" y="17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C5E30DE-4172-48E2-B3C3-BE9DA6CA7229}" type="datetimeFigureOut">
              <a:rPr lang="en-GB"/>
              <a:pPr>
                <a:defRPr/>
              </a:pPr>
              <a:t>27/07/2023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FCCE80C-BC5F-4246-BF8B-2A3F9A3BA1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310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A5DE2C-CB0C-49AF-BB9A-E6691F717CA8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36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473" y="1567928"/>
            <a:ext cx="8363516" cy="3536087"/>
          </a:xfrm>
          <a:noFill/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473" y="5294046"/>
            <a:ext cx="8363516" cy="53317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8BA972B-9114-4DFD-A101-1E7C3900122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50" y="6269038"/>
            <a:ext cx="8362950" cy="577850"/>
          </a:xfrm>
        </p:spPr>
        <p:txBody>
          <a:bodyPr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 dirty="0"/>
              <a:t>Европейска Рамка на дигиталните компетентности с петте области на </a:t>
            </a:r>
            <a:br>
              <a:rPr lang="en-GB" dirty="0"/>
            </a:br>
            <a:r>
              <a:rPr lang="ru-RU" dirty="0"/>
              <a:t>дигитална компетентност</a:t>
            </a:r>
            <a:r>
              <a:rPr lang="en-GB" dirty="0"/>
              <a:t> </a:t>
            </a:r>
            <a:r>
              <a:rPr lang="ru-RU" dirty="0"/>
              <a:t>и 21 дигитални умения/ компетентности (DigComp 2.1)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00" y="114300"/>
            <a:ext cx="4724809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09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" userDrawn="1">
          <p15:clr>
            <a:srgbClr val="FBAE40"/>
          </p15:clr>
        </p15:guide>
        <p15:guide id="2" pos="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B6D5A-FD99-45B9-8F92-AA3556DC841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172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0505851-F816-4066-9C2F-C484256778D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34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D0D6E-C96A-4D0D-B632-A3E513AD158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11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4925" y="6400800"/>
            <a:ext cx="12188825" cy="4572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614963E-56B1-4CF9-A4B2-C3D1F4E4573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117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 userDrawn="1"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1226"/>
            <a:ext cx="6035039" cy="46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621226"/>
            <a:ext cx="5974080" cy="46800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89175F5-876B-4C76-886E-FC91E159C58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674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9050" y="1638232"/>
            <a:ext cx="6035040" cy="736282"/>
          </a:xfrm>
          <a:solidFill>
            <a:srgbClr val="256C8D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2391520"/>
            <a:ext cx="6035040" cy="3909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8870" y="1638232"/>
            <a:ext cx="5974080" cy="736282"/>
          </a:xfrm>
          <a:solidFill>
            <a:srgbClr val="256C8D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391520"/>
            <a:ext cx="5974080" cy="3909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A1CA5-5825-49F4-BE01-F37C492DFB0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583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C77A9-B014-4641-96CC-178D8B23B2B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99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350" y="6400800"/>
            <a:ext cx="12188825" cy="4572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E24A3BB-6B2B-4F1D-987A-25B3D744AAF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516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09" y="594359"/>
            <a:ext cx="3605646" cy="1812015"/>
          </a:xfrm>
        </p:spPr>
        <p:txBody>
          <a:bodyPr anchor="ctr" anchorCtr="0"/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295" y="594359"/>
            <a:ext cx="7577296" cy="57108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8209" y="2406374"/>
            <a:ext cx="3605646" cy="389883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B4C072F-CBA2-45F6-95CB-89F7CA44F4B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05550"/>
            <a:ext cx="4103688" cy="519113"/>
          </a:xfrm>
        </p:spPr>
        <p:txBody>
          <a:bodyPr/>
          <a:lstStyle>
            <a:lvl1pPr algn="ctr">
              <a:defRPr sz="10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</a:t>
            </a:r>
            <a:br>
              <a:rPr lang="en-GB" dirty="0"/>
            </a:br>
            <a:r>
              <a:rPr lang="ru-RU" dirty="0"/>
              <a:t>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58220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4BD8AB-2F22-4CB9-94B9-3B725188821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8606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620838"/>
            <a:ext cx="12192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59538"/>
            <a:ext cx="10671175" cy="3651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6438" y="6459538"/>
            <a:ext cx="1312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9BE8E2A1-9E2A-44C8-B01C-B7C500DBAB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3" r:id="rId2"/>
    <p:sldLayoutId id="2147483738" r:id="rId3"/>
    <p:sldLayoutId id="2147483739" r:id="rId4"/>
    <p:sldLayoutId id="2147483734" r:id="rId5"/>
    <p:sldLayoutId id="2147483735" r:id="rId6"/>
    <p:sldLayoutId id="2147483740" r:id="rId7"/>
    <p:sldLayoutId id="2147483741" r:id="rId8"/>
    <p:sldLayoutId id="2147483742" r:id="rId9"/>
    <p:sldLayoutId id="2147483736" r:id="rId10"/>
    <p:sldLayoutId id="2147483743" r:id="rId11"/>
  </p:sldLayoutIdLst>
  <p:hf sldNum="0"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90488" indent="-144000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techtarget.com/searchsecurity/definition/single-sign-on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2.6 Управление на дигиталната идентичност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/>
              <a:t>Мултимедийна презентация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</a:t>
            </a:r>
            <a:br>
              <a:rPr lang="en-GB" dirty="0"/>
            </a:br>
            <a:r>
              <a:rPr lang="ru-RU" dirty="0"/>
              <a:t>и 21 дигитални умения/ компетентности (DigComp 2.1)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A755-71B0-7A31-0C2E-82F5A54F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600" dirty="0"/>
              <a:t>Запазване на дигитална репутация и ограничаване на дигиталния отпечатък за различни дигитални идентичности</a:t>
            </a:r>
            <a:endParaRPr lang="en-BG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7332-D463-2631-6C6F-3229C1F2F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5194726"/>
            <a:ext cx="11402568" cy="1106061"/>
          </a:xfrm>
        </p:spPr>
        <p:txBody>
          <a:bodyPr/>
          <a:lstStyle/>
          <a:p>
            <a:pPr marL="0" indent="0"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Запазването на дигиталната репутация, ограничаването на цифровия отпечатък и намаляването на потребителските данни са от съществено значение за защитата на личната поверителност и поддържането на взаимно доверие със заинтересованите страни. Ето някои от проблемите, свързани с тези аспекти и възможни решения: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B0F04-AC56-38E3-663D-FC39F1B43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FFFE7E-9932-4649-A585-C32D78E84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1409700"/>
            <a:ext cx="7772400" cy="378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A755-71B0-7A31-0C2E-82F5A54F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600" dirty="0"/>
              <a:t>Запазване на дигитална репутация и ограничаване на дигиталния отпечатък за различни дигитални идентичности</a:t>
            </a:r>
            <a:endParaRPr lang="en-BG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7332-D463-2631-6C6F-3229C1F2F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0" y="1636776"/>
            <a:ext cx="5312664" cy="4664011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Пробив на данни и хакерски атаки: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Проблем: Организациите са изправени пред риск от пробиви на данни и хакерски атаки, водещи до разкриване на чувствителни потребителски данни, увреждайки цифровата им репутация.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Решение: Приложете стабилни мерки за киберсигурност, включително криптиране, многофакторно удостоверяване, редовни одити на сигурността и обучение на служителите за предотвратяване и смекчаване на въздействието от пробиви на данни.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B0F04-AC56-38E3-663D-FC39F1B43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8AE29-E3F8-09C9-1EF9-DD04C8CF0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6" y="1742440"/>
            <a:ext cx="5876544" cy="391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9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A755-71B0-7A31-0C2E-82F5A54F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600" dirty="0"/>
              <a:t>Запазване на дигитална репутация и ограничаване на дигиталния отпечатък за различни дигитални идентичности</a:t>
            </a:r>
            <a:endParaRPr lang="en-BG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7332-D463-2631-6C6F-3229C1F2F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623251"/>
            <a:ext cx="5312664" cy="4664011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Споделяне на данни от трети страни: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– Проблем: Организациите често споделят потребителски данни със субекти на трети страни за различни цели, което поражда опасения относно поверителността на данните и потенциалната злоупотреба.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Решение: Създайте прозрачни политики за споделяне на данни, получете изрично съгласие от потребителите за споделяне на данни и извършете задълбочена проверка на партньори (трети страни), за да гарантирате тяхното съответствие с разпоредбите за защита на данните.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B0F04-AC56-38E3-663D-FC39F1B43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8D4775-178B-10C1-F203-7D248E1C2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42" y="1719072"/>
            <a:ext cx="5736648" cy="43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05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A755-71B0-7A31-0C2E-82F5A54F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600" dirty="0"/>
              <a:t>Запазване на дигитална репутация и ограничаване на дигиталния отпечатък за различни дигитални идентичности</a:t>
            </a:r>
            <a:endParaRPr lang="en-BG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7332-D463-2631-6C6F-3229C1F2F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0" y="1636776"/>
            <a:ext cx="5312664" cy="4664011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Събиране и съхранение на потребителски данни: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– Проблем: Натрупването на прекомерни потребителски данни може да увеличи риска от нарушения на сигурността на данните и може също да повдигне етични опасения относно поверителността на потребителите.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Решение: Приемете подход за минимизиране на данните, като събирате и съхранявате само необходимите данни за конкретни цели. Приложете политики за запазване на данните и сигурно унищожете данните, които вече не са необходими.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B0F04-AC56-38E3-663D-FC39F1B43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FC96C-8C37-F4DD-E8C9-71B1EC5D7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6" y="2060041"/>
            <a:ext cx="5973529" cy="337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13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A755-71B0-7A31-0C2E-82F5A54F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600" dirty="0"/>
              <a:t>Запазване на дигитална репутация и ограничаване на дигиталния отпечатък за различни дигитални идентичности</a:t>
            </a:r>
            <a:endParaRPr lang="en-BG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7332-D463-2631-6C6F-3229C1F2F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450975"/>
            <a:ext cx="11448288" cy="4836287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Управление на цифровата идентичност: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Проблем: Поддържането на множество цифрови самоличности за различни заинтересовани страни може да доведе до фрагментиране на данните и потенциални уязвимости в сигурността.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Решение: Внедрете централизирани системи за управление на самоличността, като единично влизане (SSO – </a:t>
            </a:r>
            <a:r>
              <a:rPr lang="bg-BG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Single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Sign-On</a:t>
            </a: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или управление на федерална идентичност, за да рационализирате и защитите цифровите идентичности в различни платформи и услуги.</a:t>
            </a:r>
            <a:endParaRPr lang="en-US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https://www.techtarget.com/searchsecurity/definition/single-sign-on</a:t>
            </a:r>
            <a:r>
              <a:rPr lang="en-GB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B0F04-AC56-38E3-663D-FC39F1B43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80E0BA-93C6-24FF-9BFD-B6E9129B6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81" y="3729100"/>
            <a:ext cx="4799838" cy="207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04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A755-71B0-7A31-0C2E-82F5A54F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600" dirty="0"/>
              <a:t>Запазване на дигитална репутация и ограничаване на дигиталния отпечатък за различни дигитални идентичности</a:t>
            </a:r>
            <a:endParaRPr lang="en-BG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7332-D463-2631-6C6F-3229C1F2F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623251"/>
            <a:ext cx="5312664" cy="4664011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Управление на онлайн репутация: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Проблем: Отрицателното онлайн съдържание, като отрицателни отзиви или невярна информация, може да навреди на цифровата репутация на организацията.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Решение: Наблюдавайте онлайн споменаванията и реагирайте незабавно на негативно съдържание. Участвайте в прозрачни и конструктивни разговори, за да разрешите проблеми и да поддържате положително онлайн присъствие.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B0F04-AC56-38E3-663D-FC39F1B43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CFA056-EC5B-7436-9474-DED736139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1940560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24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A755-71B0-7A31-0C2E-82F5A54F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600" dirty="0"/>
              <a:t>Запазване на дигитална репутация и ограничаване на дигиталния отпечатък за различни дигитални идентичности</a:t>
            </a:r>
            <a:endParaRPr lang="en-BG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7332-D463-2631-6C6F-3229C1F2F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336" y="2011681"/>
            <a:ext cx="4544568" cy="4224528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Потребителско съгласие и контрол: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Проблем: Потребителите може не винаги да са напълно наясно как се използват техните данни, което води до опасения за поверителността.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Решение: Осигурете ясни и лесни за разбиране политики за поверителност. Предложете на потребителите опции за контрол на техните данни, включително възможността да се откажат от споделяне на данни или да изтрият своите акаунти.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B0F04-AC56-38E3-663D-FC39F1B43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CFD21B-39CD-BA07-FA6D-89DF2601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6" y="1984631"/>
            <a:ext cx="6603882" cy="361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19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A755-71B0-7A31-0C2E-82F5A54F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600" dirty="0"/>
              <a:t>Запазване на дигитална репутация и ограничаване на дигиталния отпечатък за различни дигитални идентичности</a:t>
            </a:r>
            <a:endParaRPr lang="en-BG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7332-D463-2631-6C6F-3229C1F2F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623251"/>
            <a:ext cx="11411712" cy="4664011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Спазване на разпоредбите за защита на данните:</a:t>
            </a:r>
            <a:endParaRPr lang="en-BG" sz="14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Проблем: Неспазването на законите за защита на данните може да доведе до правни санкции и да навреди на репутацията на организацията.</a:t>
            </a:r>
            <a:endParaRPr lang="en-BG" sz="14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Решение: Бъдете в крак със съответните разпоредби за защита на данните (напр. General Data </a:t>
            </a:r>
            <a:r>
              <a:rPr lang="bg-BG" sz="1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bg-BG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Regulation</a:t>
            </a:r>
            <a:r>
              <a:rPr lang="bg-BG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bg-BG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GDPR, </a:t>
            </a:r>
            <a:r>
              <a:rPr lang="bg-BG" sz="1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California</a:t>
            </a:r>
            <a:r>
              <a:rPr lang="bg-BG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Consumer</a:t>
            </a:r>
            <a:r>
              <a:rPr lang="bg-BG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Privacy</a:t>
            </a:r>
            <a:r>
              <a:rPr lang="bg-BG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lang="en-US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bg-BG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CCPA) и приложете необходимите мерки за осигуряване на съответствие, като например извършване на оценки на въздействието върху защитата на данните</a:t>
            </a:r>
            <a:r>
              <a:rPr lang="en-US" sz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BG" sz="14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B0F04-AC56-38E3-663D-FC39F1B43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DAEA3-36F9-9712-5E88-F7DBDE09D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3" y="3503571"/>
            <a:ext cx="4969853" cy="271434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alpha val="9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8016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A755-71B0-7A31-0C2E-82F5A54F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600" dirty="0"/>
              <a:t>Запазване на дигитална репутация и ограничаване на дигиталния отпечатък за различни дигитални идентичности</a:t>
            </a:r>
            <a:endParaRPr lang="en-BG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7332-D463-2631-6C6F-3229C1F2F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623251"/>
            <a:ext cx="11448288" cy="4664011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Етично използване на данни: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Проблем: Организациите трябва да вземат предвид етичните последици от това как използват потребителски данни, особено когато внедряват AI или алгоритми за машинно обучение.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Решение: Създайте етични насоки за използване на данни, осигурете прозрачност при алгоритмичното вземане на решения и редовно преглеждайте и одитирайте AI системите за пристрастия.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B0F04-AC56-38E3-663D-FC39F1B43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F22147-70AE-A33E-DB7A-AC37640B5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80" y="3671062"/>
            <a:ext cx="6273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43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A755-71B0-7A31-0C2E-82F5A54F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600" dirty="0"/>
              <a:t>Запазване на дигитална репутация и ограничаване на дигиталния отпечатък за различни дигитални идентичности</a:t>
            </a:r>
            <a:endParaRPr lang="en-BG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7332-D463-2631-6C6F-3229C1F2F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623251"/>
            <a:ext cx="11503152" cy="4664011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Чрез справяне с тези проблеми и прилагане на предложените решения организациите могат по-добре да защитят данните на потребителите, да запазят цифровата си репутация и да изградят доверие със своите заинтересовани страни. От решаващо значение е да се даде приоритет на поверителността и защитата на данните като част от основните ценности и практики на организацията.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B0F04-AC56-38E3-663D-FC39F1B43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E325E-8AC6-F8C7-8357-40F7CF45E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4" y="3184493"/>
            <a:ext cx="5017008" cy="263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70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тази тема ще научите: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0974" y="1620838"/>
            <a:ext cx="12011025" cy="4679950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тази тема ще научите: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bg-BG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Какви са основните подходи за изграждане на професионален брандинг и дигитална репутация;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Какви са </a:t>
            </a:r>
            <a:r>
              <a:rPr lang="bg-BG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проблемите и възможните решения, свързани със запазване на дигиталната репутация, ограничаването на дигиталния отпечатък и намаляването на данните на потребителите, включително за дигитални идентичности, които организацията използва за различни заинтересовани лица; 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Какви са възможните </a:t>
            </a:r>
            <a:r>
              <a:rPr lang="bg-BG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стратегии за предпазване на данните на потребителите в различни дигитални среди.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A01B7-1F10-9DA5-5055-8C3F5FB91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69" y="4114228"/>
            <a:ext cx="3276423" cy="21865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9BAE-6C90-EE91-E727-E3AB0FB3D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Стратегии за предпазване на данните на потребителите в различни дигитални среди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6DF99-4F12-F2B7-3722-C6FAAAA5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04" y="1615281"/>
            <a:ext cx="11365992" cy="467995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Защитата на потребителските данни в различни цифрови среди изисква многопластов подход, който комбинира технически мерки, политики и информираност на потребителите. Ето някои възможни стратегии за защита на потребителските данни:</a:t>
            </a:r>
            <a:endParaRPr lang="en-US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Силно криптиране на данни: Използвайте стабилни методи за криптиране, за да защитите потребителските данни както по време на предаване (напр. SSL/TLS за уебсайтове), така и когато се съхраняват в бази данни или облачни услуги.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7FDC1-5115-71D8-353B-B216064C1B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1D24A5-4E79-7FF7-9B9B-542DB2A3D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50" y="2699766"/>
            <a:ext cx="5854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39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9BAE-6C90-EE91-E727-E3AB0FB3D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Стратегии за предпазване на данните на потребителите в различни дигитални среди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6DF99-4F12-F2B7-3722-C6FAAAA5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04" y="1615281"/>
            <a:ext cx="11365992" cy="467995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Многофакторно удостоверяване (MFA</a:t>
            </a: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Multifactor Authentication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Внедрете MFA, за да добавите допълнителен слой на сигурност, изискващ от потребителите да предоставят допълнителна проверка освен паролите, като например еднократен код, изпратен до мобилното им устройство.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Редовни софтуерни актуализации и корекции: Поддържайте целия софтуер, включително операционни системи, приложения и плъгини, актуален с най-новите дефиниции за сигурност с цел справяне с уязвимости.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Сигурно съхранение на данни: Съхранявайте потребителските данни сигурно, като използвате най-добрите практики и технологии в индустрията, като защитени бази данни, контрол на достъпа и сегментиране на данни.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Поверителност още при проектирането: Включете съображенията за поверителност в дизайна и разработването на цифрови продукти и услуги от самото начало, минимизирайки събирането на данни и гарантирайки съгласието на потребителя за обработка на </a:t>
            </a:r>
            <a:r>
              <a:rPr lang="bg-BG" sz="180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7FDC1-5115-71D8-353B-B216064C1B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898447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9BAE-6C90-EE91-E727-E3AB0FB3D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Стратегии за предпазване на данните на потребителите в различни дигитални среди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6DF99-4F12-F2B7-3722-C6FAAAA5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043" y="1615281"/>
            <a:ext cx="5887092" cy="467995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Потребителско съгласие и контрол: Получете изрично съгласие от потребителите, преди да съберете и обработите техните данни, и им дайте ясни опции за контрол на техните данни, включително възможност за достъп, промяна или изтриване.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Минимизиране на данните: Събирайте само необходимите потребителски данни за конкретни цели, намалявайки риска от излагане и потенциално въздействие в случай на нарушение.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Редовно архивиране на данни: Редовно архивирайте потребителските данни на сигурни местоположения, за да осигурите наличност на данните и устойчивост в случай на загуба на данни или кибератаки</a:t>
            </a: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7FDC1-5115-71D8-353B-B216064C1B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5D3D-BA05-F70B-C4FB-47A706B44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25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34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9BAE-6C90-EE91-E727-E3AB0FB3D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Стратегии за предпазване на данните на потребителите в различни дигитални среди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6DF99-4F12-F2B7-3722-C6FAAAA5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1638150"/>
            <a:ext cx="5887092" cy="467995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Обучение и осведоменост на служителите: Обучете служителите относно най-добрите практики за защита на данните, заплахите за киберсигурността и значението на защитата на потребителските данни.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Мерки за мрежова сигурност: Внедрете защитни стени, системи за откриване на проникване и други мерки за мрежова сигурност, за да предотвратите неоторизиран достъп до чувствителни данни.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Контрол за достъп до данни: Налагайте строг контрол на достъпа, ограничавайки достъпа до потребителските данни само до упълномощен персонал и редовно преглеждайте привилегиите за достъп.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7FDC1-5115-71D8-353B-B216064C1B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645CD-C720-1FC5-8459-6FC64FFC1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46" y="1697476"/>
            <a:ext cx="5746108" cy="430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02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9BAE-6C90-EE91-E727-E3AB0FB3D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Стратегии за предпазване на данните на потребителите в различни дигитални среди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6DF99-4F12-F2B7-3722-C6FAAAA5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899" y="1615281"/>
            <a:ext cx="6267236" cy="467995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Тестове за проникване и оценки на уязвимостта: Провеждайте редовни оценки на сигурността, включително тестове за проникване, за идентифициране и адресиране на потенциални слабости в цифровата среда.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Сигурни услуги от трети страни: Ако използвате доставчици или услуги от трети страни, които обработват потребителски данни, извършете задълбочена проверка, за да гарантирате, че техните практики за сигурност са в съответствие с индустриалните стандарти.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Правила за поверителност: Осигурете ясни и прозрачни политики за поверителност, </a:t>
            </a:r>
            <a:r>
              <a:rPr lang="bg-BG" sz="18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регламентиращи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как се събират, използват и защитават потребителските данни.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7FDC1-5115-71D8-353B-B216064C1B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44A8F-5D99-C8C6-0673-6A0DB428A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6" y="1962364"/>
            <a:ext cx="5406379" cy="354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1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9BAE-6C90-EE91-E727-E3AB0FB3D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Стратегии за предпазване на данните на потребителите в различни дигитални среди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6DF99-4F12-F2B7-3722-C6FAAAA5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5" y="1638150"/>
            <a:ext cx="11486507" cy="467995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План за реагиране при инциденти: Разработете план за реагиране при инциденти, за да се справите с нарушения на данните или инциденти със сигурността бързо и ефективно, минимизирайки щетите и уведомявайки засегнатите потребители.</a:t>
            </a:r>
            <a:endParaRPr lang="en-US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Чрез прилагането на тези стратегии организациите могат да подобрят защитата на потребителските данни в различни цифрови среди, насърчавайки доверието на своите потребители и заинтересовани страни, като същевременно спазват съответните разпоредби за защита на данните.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7FDC1-5115-71D8-353B-B216064C1B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F4B255-4C03-D1D3-AAB6-22DB994A4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02" y="2758426"/>
            <a:ext cx="4647915" cy="261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81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Благодаря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g-BG" dirty="0"/>
              <a:t>За вашето внимание!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</a:t>
            </a:r>
            <a:br>
              <a:rPr lang="en-GB"/>
            </a:br>
            <a:r>
              <a:rPr lang="ru-RU"/>
              <a:t>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101376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D238-173D-4E73-9A92-D41BBB22D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Съдържание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41CED-3789-BEB0-2C8C-19DC50FF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4" y="1620838"/>
            <a:ext cx="11715751" cy="4679950"/>
          </a:xfrm>
        </p:spPr>
        <p:txBody>
          <a:bodyPr/>
          <a:lstStyle/>
          <a:p>
            <a:pPr marL="460838" indent="-514350">
              <a:buFont typeface="+mj-lt"/>
              <a:buAutoNum type="arabicPeriod"/>
            </a:pPr>
            <a:r>
              <a:rPr lang="bg-BG" sz="2400" dirty="0"/>
              <a:t>Основни подходи за изграждане на професионален брандинг и дигитална репутация</a:t>
            </a:r>
          </a:p>
          <a:p>
            <a:pPr marL="460838" indent="-514350">
              <a:buFont typeface="+mj-lt"/>
              <a:buAutoNum type="arabicPeriod"/>
            </a:pPr>
            <a:r>
              <a:rPr lang="bg-BG" sz="2400" dirty="0"/>
              <a:t>Запазване на дигитална репутация и ограничаване на дигиталния отпечатък за различни дигитални идентичности</a:t>
            </a:r>
          </a:p>
          <a:p>
            <a:pPr marL="460838" indent="-514350">
              <a:buFont typeface="+mj-lt"/>
              <a:buAutoNum type="arabicPeriod"/>
            </a:pPr>
            <a:r>
              <a:rPr lang="bg-BG" sz="2400" dirty="0"/>
              <a:t>Стратегии за предпазване на данните на потребителите в различни дигитални среди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7AADE-3835-C89C-B333-67F0F4B4CB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812235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663-AE2E-3A04-49E1-7DFE1D98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Основни подходи за изграждане на професионален брандинг и дигитална репутация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907E-FFF3-942C-B2EC-C7D689C91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620838"/>
            <a:ext cx="11457432" cy="467995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Изграждането на професионален брандинг и дигитална репутация за една организация изисква стратегически и многостранен подход. Ето основните подходи за постигане на това: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Последователност в брандирането: Създайте ясна и последователна идентичност на марката, включително лого, цветова палитра и типография. Уверете се, че всички комуникационни материали, както онлайн, така и офлайн, отразяват последователно марката на организацията.</a:t>
            </a:r>
            <a:endParaRPr lang="en-US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US" sz="1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US" sz="1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US" sz="1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US" sz="1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Завладяващ уебсайт: Създайте добре проектиран, удобен за потребителя и информативен уебсайт, който показва продуктите, услугите, ценностите и постиженията на организацията. Уеб сайтът трябва да бъде оптимизиран както за десктоп, така и за мобилни устройства.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94C2E-BD2D-4B8A-CB81-0F26BC540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45326-5B9C-1508-7495-A086FD5AB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73" y="3429000"/>
            <a:ext cx="4623054" cy="16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42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663-AE2E-3A04-49E1-7DFE1D98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Основни подходи за изграждане на професионален брандинг и дигитална репутация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907E-FFF3-942C-B2EC-C7D689C91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620838"/>
            <a:ext cx="7754112" cy="467995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Маркетинг на съдържание: Разработете маркетингова стратегия за съдържание, която произвежда висококачествено, подходящо и ценно съдържание за целевата аудитория. Това може да включва публикации в блогове, статии, видеоклипове, инфографики и др.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Присъствие в социалните медии: Установете силно присъствие в съответните социални медийни платформи. Ангажирайте се с аудиторията, споделяйте ценно съдържание и отговаряйте незабавно на коментари и съобщения.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Онлайн рецензии и препоръки: Насърчете доволните потребители да оставят положителни отзиви и препоръки в сайтове за рецензии и социални медийни платформи. Отнасяйте се професионално към отрицателните отзиви и се опитвайте да разрешавате проблемите своевременно.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94C2E-BD2D-4B8A-CB81-0F26BC540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70B2BE-F45D-0B89-6492-F7C17845F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60" y="2289556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33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663-AE2E-3A04-49E1-7DFE1D98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Основни подходи за изграждане на професионален брандинг и дигитална репутация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907E-FFF3-942C-B2EC-C7D689C91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620838"/>
            <a:ext cx="11503152" cy="467995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Оптимизация за търсачки (SEO): Оптимизирайте уебсайта и съдържанието на организацията, за да се класирате по-високо в резултатите от търсачките. Това увеличава видимостта и доверието.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Експертен опит: Демонстрирайте експертния опит на организацията в съответната бизнес сфера чрез уебинари, подкасти и участие в индустриални събития.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Имейл маркетинг: Използвайте имейл маркетингови кампании, за да поддържате връзка с потребителите, да рекламирате продукти или нови услуги.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94C2E-BD2D-4B8A-CB81-0F26BC540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227DDC-4F2D-448F-8FF9-0CB6B5EED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4" y="3987070"/>
            <a:ext cx="4113276" cy="231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0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663-AE2E-3A04-49E1-7DFE1D98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Основни подходи за изграждане на професионален брандинг и дигитална репутация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907E-FFF3-942C-B2EC-C7D689C91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620838"/>
            <a:ext cx="11503152" cy="467995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Онлайн реклама: Прилагайте онлайн рекламни кампании, чрез </a:t>
            </a:r>
            <a:r>
              <a:rPr lang="bg-BG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Ads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реклами в социалните медии, за да увеличите видимостта на марката и да привлечете целеви трафик към уебсайта.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94C2E-BD2D-4B8A-CB81-0F26BC540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4D76-CF88-386D-2A68-87BC4FD2F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48" y="2314024"/>
            <a:ext cx="7772400" cy="3858241"/>
          </a:xfrm>
          <a:prstGeom prst="rect">
            <a:avLst/>
          </a:prstGeom>
          <a:ln>
            <a:solidFill>
              <a:schemeClr val="accent1">
                <a:alpha val="9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420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663-AE2E-3A04-49E1-7DFE1D98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Основни подходи за изграждане на професионален брандинг и дигитална репутация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907E-FFF3-942C-B2EC-C7D689C91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655064"/>
            <a:ext cx="11503152" cy="4645724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Маркетинг чрез влиятелни лица: Сътрудничете с влиятелни лица или експерти в индустрията, чийто позиции са в съответствие с ценностите на организацията, за да разширите обхвата и доверието.</a:t>
            </a:r>
            <a:endParaRPr lang="en-BG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Ангажираност с общността: Участвайте активно в онлайн общности, форуми и социални медийни групи, свързани с индустрията. Осигурете ценна информация и изградете взаимоотношения с потенциални клиенти.</a:t>
            </a:r>
            <a:endParaRPr lang="en-BG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Наблюдавайте онлайн репутацията: Редовно следете споменаванията на организацията онлайн и незабавно адресирайте всяка отрицателна обратна връзка или дезинформация.</a:t>
            </a:r>
            <a:endParaRPr lang="en-BG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План за управление на кризи: Разработете план за управление на кризи за ефективно и прозрачно справяне с потенциални проблеми с онлайн репутацията.</a:t>
            </a:r>
            <a:endParaRPr lang="en-BG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Аналитики и показатели: Използвайте инструменти за анализ, за да проследите ефективността на усилията за дигитално брандиране и да вземете решения, базирани на данни, с цел непрекъснато подобряване.</a:t>
            </a:r>
            <a:endParaRPr lang="en-BG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Застъпничество на служителите: Насърчавайте служителите да бъдат застъпници на марката онлайн, като споделят положителни истории и опит, свързани с организацията.</a:t>
            </a:r>
            <a:endParaRPr lang="en-BG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94C2E-BD2D-4B8A-CB81-0F26BC540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870227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663-AE2E-3A04-49E1-7DFE1D98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Основни подходи за изграждане на професионален брандинг и дигитална репутация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907E-FFF3-942C-B2EC-C7D689C91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655064"/>
            <a:ext cx="11503152" cy="4645724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Чрез прилагането на тези подходи една организация може да изгради силна и положителна професионална марка и цифрова репутация, насърчавайки доверието и надеждността сред целевата си аудитория. От съществено значение е тези стратегии непрекъснато да се адаптират и усъвършенстват, за да останат актуални в непрекъснато променящия се цифров пейзаж.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94C2E-BD2D-4B8A-CB81-0F26BC540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A6086-7615-9004-6A06-10A4CCF7A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87" y="2969778"/>
            <a:ext cx="5013325" cy="32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0709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1701</TotalTime>
  <Words>2808</Words>
  <Application>Microsoft Macintosh PowerPoint</Application>
  <PresentationFormat>Widescreen</PresentationFormat>
  <Paragraphs>141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Symbol</vt:lpstr>
      <vt:lpstr>Retrospect</vt:lpstr>
      <vt:lpstr>2.6 Управление на дигиталната идентичност</vt:lpstr>
      <vt:lpstr>В тази тема ще научите:</vt:lpstr>
      <vt:lpstr>Съдържание</vt:lpstr>
      <vt:lpstr>Основни подходи за изграждане на професионален брандинг и дигитална репутация</vt:lpstr>
      <vt:lpstr>Основни подходи за изграждане на професионален брандинг и дигитална репутация</vt:lpstr>
      <vt:lpstr>Основни подходи за изграждане на професионален брандинг и дигитална репутация</vt:lpstr>
      <vt:lpstr>Основни подходи за изграждане на професионален брандинг и дигитална репутация</vt:lpstr>
      <vt:lpstr>Основни подходи за изграждане на професионален брандинг и дигитална репутация</vt:lpstr>
      <vt:lpstr>Основни подходи за изграждане на професионален брандинг и дигитална репутация</vt:lpstr>
      <vt:lpstr>Запазване на дигитална репутация и ограничаване на дигиталния отпечатък за различни дигитални идентичности</vt:lpstr>
      <vt:lpstr>Запазване на дигитална репутация и ограничаване на дигиталния отпечатък за различни дигитални идентичности</vt:lpstr>
      <vt:lpstr>Запазване на дигитална репутация и ограничаване на дигиталния отпечатък за различни дигитални идентичности</vt:lpstr>
      <vt:lpstr>Запазване на дигитална репутация и ограничаване на дигиталния отпечатък за различни дигитални идентичности</vt:lpstr>
      <vt:lpstr>Запазване на дигитална репутация и ограничаване на дигиталния отпечатък за различни дигитални идентичности</vt:lpstr>
      <vt:lpstr>Запазване на дигитална репутация и ограничаване на дигиталния отпечатък за различни дигитални идентичности</vt:lpstr>
      <vt:lpstr>Запазване на дигитална репутация и ограничаване на дигиталния отпечатък за различни дигитални идентичности</vt:lpstr>
      <vt:lpstr>Запазване на дигитална репутация и ограничаване на дигиталния отпечатък за различни дигитални идентичности</vt:lpstr>
      <vt:lpstr>Запазване на дигитална репутация и ограничаване на дигиталния отпечатък за различни дигитални идентичности</vt:lpstr>
      <vt:lpstr>Запазване на дигитална репутация и ограничаване на дигиталния отпечатък за различни дигитални идентичности</vt:lpstr>
      <vt:lpstr>Стратегии за предпазване на данните на потребителите в различни дигитални среди</vt:lpstr>
      <vt:lpstr>Стратегии за предпазване на данните на потребителите в различни дигитални среди</vt:lpstr>
      <vt:lpstr>Стратегии за предпазване на данните на потребителите в различни дигитални среди</vt:lpstr>
      <vt:lpstr>Стратегии за предпазване на данните на потребителите в различни дигитални среди</vt:lpstr>
      <vt:lpstr>Стратегии за предпазване на данните на потребителите в различни дигитални среди</vt:lpstr>
      <vt:lpstr>Стратегии за предпазване на данните на потребителите в различни дигитални среди</vt:lpstr>
      <vt:lpstr>Благодаря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Irena Avdjieva</dc:creator>
  <cp:lastModifiedBy>Олег Димитров Константинов</cp:lastModifiedBy>
  <cp:revision>177</cp:revision>
  <dcterms:created xsi:type="dcterms:W3CDTF">2023-01-03T13:46:11Z</dcterms:created>
  <dcterms:modified xsi:type="dcterms:W3CDTF">2023-07-27T05:15:23Z</dcterms:modified>
</cp:coreProperties>
</file>