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12192000" cy="6858000"/>
  <p:defaultTextStyle>
    <a:defPPr>
      <a:defRPr lang="en-US"/>
    </a:defPPr>
    <a:lvl1pPr algn="l">
      <a:spcBef>
        <a:spcPts val="0"/>
      </a:spcBef>
      <a:spcAft>
        <a:spcPts val="0"/>
      </a:spcAft>
      <a:defRPr>
        <a:solidFill>
          <a:schemeClr val="tx1"/>
        </a:solidFill>
        <a:latin typeface="Cambria"/>
        <a:ea typeface="+mn-ea"/>
        <a:cs typeface="+mn-cs"/>
      </a:defRPr>
    </a:lvl1pPr>
    <a:lvl2pPr marL="457200" algn="l">
      <a:spcBef>
        <a:spcPts val="0"/>
      </a:spcBef>
      <a:spcAft>
        <a:spcPts val="0"/>
      </a:spcAft>
      <a:defRPr>
        <a:solidFill>
          <a:schemeClr val="tx1"/>
        </a:solidFill>
        <a:latin typeface="Cambria"/>
        <a:ea typeface="+mn-ea"/>
        <a:cs typeface="+mn-cs"/>
      </a:defRPr>
    </a:lvl2pPr>
    <a:lvl3pPr marL="914400" algn="l">
      <a:spcBef>
        <a:spcPts val="0"/>
      </a:spcBef>
      <a:spcAft>
        <a:spcPts val="0"/>
      </a:spcAft>
      <a:defRPr>
        <a:solidFill>
          <a:schemeClr val="tx1"/>
        </a:solidFill>
        <a:latin typeface="Cambria"/>
        <a:ea typeface="+mn-ea"/>
        <a:cs typeface="+mn-cs"/>
      </a:defRPr>
    </a:lvl3pPr>
    <a:lvl4pPr marL="1371600" algn="l">
      <a:spcBef>
        <a:spcPts val="0"/>
      </a:spcBef>
      <a:spcAft>
        <a:spcPts val="0"/>
      </a:spcAft>
      <a:defRPr>
        <a:solidFill>
          <a:schemeClr val="tx1"/>
        </a:solidFill>
        <a:latin typeface="Cambria"/>
        <a:ea typeface="+mn-ea"/>
        <a:cs typeface="+mn-cs"/>
      </a:defRPr>
    </a:lvl4pPr>
    <a:lvl5pPr marL="1828800" algn="l">
      <a:spcBef>
        <a:spcPts val="0"/>
      </a:spcBef>
      <a:spcAft>
        <a:spcPts val="0"/>
      </a:spcAft>
      <a:defRPr>
        <a:solidFill>
          <a:schemeClr val="tx1"/>
        </a:solidFill>
        <a:latin typeface="Cambria"/>
        <a:ea typeface="+mn-ea"/>
        <a:cs typeface="+mn-cs"/>
      </a:defRPr>
    </a:lvl5pPr>
    <a:lvl6pPr marL="2286000" algn="l" defTabSz="914400">
      <a:defRPr>
        <a:solidFill>
          <a:schemeClr val="tx1"/>
        </a:solidFill>
        <a:latin typeface="Cambria"/>
        <a:ea typeface="+mn-ea"/>
        <a:cs typeface="+mn-cs"/>
      </a:defRPr>
    </a:lvl6pPr>
    <a:lvl7pPr marL="2743200" algn="l" defTabSz="914400">
      <a:defRPr>
        <a:solidFill>
          <a:schemeClr val="tx1"/>
        </a:solidFill>
        <a:latin typeface="Cambria"/>
        <a:ea typeface="+mn-ea"/>
        <a:cs typeface="+mn-cs"/>
      </a:defRPr>
    </a:lvl7pPr>
    <a:lvl8pPr marL="3200400" algn="l" defTabSz="914400">
      <a:defRPr>
        <a:solidFill>
          <a:schemeClr val="tx1"/>
        </a:solidFill>
        <a:latin typeface="Cambria"/>
        <a:ea typeface="+mn-ea"/>
        <a:cs typeface="+mn-cs"/>
      </a:defRPr>
    </a:lvl8pPr>
    <a:lvl9pPr marL="3657600" algn="l" defTabSz="914400">
      <a:defRPr>
        <a:solidFill>
          <a:schemeClr val="tx1"/>
        </a:solidFill>
        <a:latin typeface="Cambria"/>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68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userDrawn="1">
  <p:cSld name="Title Slide">
    <p:bg>
      <p:bgPr>
        <a:blipFill>
          <a:blip r:embed="rId2">
            <a:lum/>
          </a:blip>
          <a:stretch/>
        </a:blipFill>
        <a:effectLst/>
      </p:bgPr>
    </p:bg>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5473" y="1567928"/>
            <a:ext cx="8363516" cy="3536087"/>
          </a:xfrm>
          <a:prstGeom prst="rect">
            <a:avLst/>
          </a:prstGeom>
          <a:noFill/>
        </p:spPr>
        <p:txBody>
          <a:bodyPr/>
          <a:lstStyle>
            <a:lvl1pPr algn="l">
              <a:lnSpc>
                <a:spcPct val="85000"/>
              </a:lnSpc>
              <a:defRPr sz="8000" spc="-50">
                <a:solidFill>
                  <a:schemeClr val="tx1">
                    <a:lumMod val="85000"/>
                    <a:lumOff val="15000"/>
                  </a:schemeClr>
                </a:solidFill>
              </a:defRPr>
            </a:lvl1pPr>
          </a:lstStyle>
          <a:p>
            <a:pPr>
              <a:defRPr/>
            </a:pPr>
            <a:r>
              <a:rPr lang="en-US"/>
              <a:t>Click to edit Master title style</a:t>
            </a:r>
            <a:endParaRPr/>
          </a:p>
        </p:txBody>
      </p:sp>
      <p:sp>
        <p:nvSpPr>
          <p:cNvPr id="3" name="Subtitle 2"/>
          <p:cNvSpPr>
            <a:spLocks noGrp="1"/>
          </p:cNvSpPr>
          <p:nvPr>
            <p:ph type="subTitle" idx="1"/>
          </p:nvPr>
        </p:nvSpPr>
        <p:spPr bwMode="auto">
          <a:xfrm>
            <a:off x="145473" y="5294046"/>
            <a:ext cx="8363516" cy="533175"/>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en-US"/>
              <a:t>Click to edit Master subtitle style</a:t>
            </a:r>
            <a:endParaRPr/>
          </a:p>
        </p:txBody>
      </p:sp>
      <p:sp>
        <p:nvSpPr>
          <p:cNvPr id="6" name="Slide Number Placeholder 5"/>
          <p:cNvSpPr>
            <a:spLocks noGrp="1"/>
          </p:cNvSpPr>
          <p:nvPr>
            <p:ph type="sldNum" sz="quarter" idx="10"/>
          </p:nvPr>
        </p:nvSpPr>
        <p:spPr bwMode="auto"/>
        <p:txBody>
          <a:bodyPr/>
          <a:lstStyle>
            <a:lvl1pPr>
              <a:defRPr>
                <a:solidFill>
                  <a:schemeClr val="bg1"/>
                </a:solidFill>
              </a:defRPr>
            </a:lvl1pPr>
          </a:lstStyle>
          <a:p>
            <a:pPr>
              <a:defRPr/>
            </a:pPr>
            <a:fld id="{D8BA972B-9114-4DFD-A101-1E7C39001227}" type="slidenum">
              <a:rPr lang="en-GB"/>
              <a:t>‹#›</a:t>
            </a:fld>
            <a:endParaRPr lang="en-GB"/>
          </a:p>
        </p:txBody>
      </p:sp>
      <p:sp>
        <p:nvSpPr>
          <p:cNvPr id="7" name="Footer Placeholder 4"/>
          <p:cNvSpPr>
            <a:spLocks noGrp="1"/>
          </p:cNvSpPr>
          <p:nvPr>
            <p:ph type="ftr" sz="quarter" idx="11"/>
          </p:nvPr>
        </p:nvSpPr>
        <p:spPr bwMode="auto">
          <a:xfrm>
            <a:off x="146050" y="6269038"/>
            <a:ext cx="8362950" cy="577849"/>
          </a:xfrm>
        </p:spPr>
        <p:txBody>
          <a:bodyPr/>
          <a:lstStyle>
            <a:lvl1pPr algn="l">
              <a:defRPr sz="1000" cap="all">
                <a:solidFill>
                  <a:schemeClr val="tx1"/>
                </a:solidFill>
              </a:defRPr>
            </a:lvl1pPr>
          </a:lstStyle>
          <a:p>
            <a:pPr>
              <a:defRPr/>
            </a:pPr>
            <a:r>
              <a:rPr lang="ru-RU"/>
              <a:t>Европейска Рамка на дигиталните компетентности с петте области на </a:t>
            </a:r>
            <a:r>
              <a:rPr lang="en-GB"/>
              <a:t/>
            </a:r>
            <a:br>
              <a:rPr lang="en-GB"/>
            </a:br>
            <a:r>
              <a:rPr lang="ru-RU"/>
              <a:t>дигитална компетентност</a:t>
            </a:r>
            <a:r>
              <a:rPr lang="en-GB"/>
              <a:t> </a:t>
            </a:r>
            <a:r>
              <a:rPr lang="ru-RU"/>
              <a:t>и 21 дигитални умения/ компетентности (DigComp 2.1)</a:t>
            </a:r>
            <a:endParaRPr/>
          </a:p>
        </p:txBody>
      </p:sp>
      <p:pic>
        <p:nvPicPr>
          <p:cNvPr id="4" name="Picture 3"/>
          <p:cNvPicPr>
            <a:picLocks noChangeAspect="1"/>
          </p:cNvPicPr>
          <p:nvPr userDrawn="1"/>
        </p:nvPicPr>
        <p:blipFill>
          <a:blip r:embed="rId3"/>
          <a:stretch/>
        </p:blipFill>
        <p:spPr bwMode="auto">
          <a:xfrm>
            <a:off x="152400" y="114300"/>
            <a:ext cx="4724809" cy="71329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p>
        </p:txBody>
      </p:sp>
      <p:sp>
        <p:nvSpPr>
          <p:cNvPr id="3" name="Vertical Text Placeholder 2"/>
          <p:cNvSpPr>
            <a:spLocks noGrp="1"/>
          </p:cNvSpPr>
          <p:nvPr>
            <p:ph type="body" orient="vert" idx="1"/>
          </p:nvPr>
        </p:nvSpPr>
        <p:spPr bwMode="auto"/>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532B6D5A-FD99-45B9-8F92-AA3556DC841A}"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showMasterPhAnim="0" type="vertTitleAndTx" preserve="1" userDrawn="1">
  <p:cSld name="Vertical Title and Text">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en-US"/>
              <a:t>Click to edit Master title style</a:t>
            </a:r>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6"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F0505851-F816-4066-9C2F-C484256778D0}"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en-US"/>
              <a:t>Click to edit Master title style</a:t>
            </a:r>
          </a:p>
        </p:txBody>
      </p:sp>
      <p:sp>
        <p:nvSpPr>
          <p:cNvPr id="3" name="Content Placeholder 2"/>
          <p:cNvSpPr>
            <a:spLocks noGrp="1"/>
          </p:cNvSpPr>
          <p:nvPr>
            <p:ph idx="1"/>
          </p:nvPr>
        </p:nvSpPr>
        <p:spPr bwMode="auto"/>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9E8D0D6E-C96A-4D0D-B632-A3E513AD158C}"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type="secHead" preserve="1" userDrawn="1">
  <p:cSld name="Section Header">
    <p:spTree>
      <p:nvGrpSpPr>
        <p:cNvPr id="1" name=""/>
        <p:cNvGrpSpPr/>
        <p:nvPr/>
      </p:nvGrpSpPr>
      <p:grpSpPr bwMode="auto">
        <a:xfrm>
          <a:off x="0" y="0"/>
          <a:ext cx="0" cy="0"/>
          <a:chOff x="0" y="0"/>
          <a:chExt cx="0" cy="0"/>
        </a:xfrm>
      </p:grpSpPr>
      <p:sp>
        <p:nvSpPr>
          <p:cNvPr id="4" name="Rectangle 3"/>
          <p:cNvSpPr/>
          <p:nvPr/>
        </p:nvSpPr>
        <p:spPr bwMode="auto">
          <a:xfrm>
            <a:off x="-34925"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a:cxnSpLocks/>
          </p:cNvCxnSpPr>
          <p:nvPr/>
        </p:nvCxnSpPr>
        <p:spPr bwMode="auto">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bwMode="auto">
          <a:xfrm>
            <a:off x="1097280" y="758952"/>
            <a:ext cx="10058400" cy="3566160"/>
          </a:xfrm>
        </p:spPr>
        <p:txBody>
          <a:bodyPr anchorCtr="0"/>
          <a:lstStyle>
            <a:lvl1pPr>
              <a:lnSpc>
                <a:spcPct val="85000"/>
              </a:lnSpc>
              <a:defRPr sz="8000" b="0">
                <a:solidFill>
                  <a:schemeClr val="tx1">
                    <a:lumMod val="85000"/>
                    <a:lumOff val="15000"/>
                  </a:schemeClr>
                </a:solidFill>
              </a:defRPr>
            </a:lvl1pPr>
          </a:lstStyle>
          <a:p>
            <a:pPr>
              <a:defRPr/>
            </a:pPr>
            <a:r>
              <a:rPr lang="en-US"/>
              <a:t>Click to edit Master title style</a:t>
            </a:r>
          </a:p>
        </p:txBody>
      </p:sp>
      <p:sp>
        <p:nvSpPr>
          <p:cNvPr id="3" name="Text Placeholder 2"/>
          <p:cNvSpPr>
            <a:spLocks noGrp="1"/>
          </p:cNvSpPr>
          <p:nvPr>
            <p:ph type="body" idx="1"/>
          </p:nvPr>
        </p:nvSpPr>
        <p:spPr bwMode="auto">
          <a:xfrm>
            <a:off x="1097280" y="4453128"/>
            <a:ext cx="10058400" cy="1143000"/>
          </a:xfrm>
        </p:spPr>
        <p:txBody>
          <a:bodyPr lIns="91440" rIns="9144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4614963E-56B1-4CF9-A4B2-C3D1F4E45739}"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wo Content">
    <p:spTree>
      <p:nvGrpSpPr>
        <p:cNvPr id="1" name=""/>
        <p:cNvGrpSpPr/>
        <p:nvPr/>
      </p:nvGrpSpPr>
      <p:grpSpPr bwMode="auto">
        <a:xfrm>
          <a:off x="0" y="0"/>
          <a:ext cx="0" cy="0"/>
          <a:chOff x="0" y="0"/>
          <a:chExt cx="0" cy="0"/>
        </a:xfrm>
      </p:grpSpPr>
      <p:sp>
        <p:nvSpPr>
          <p:cNvPr id="5" name="Rectangle 4"/>
          <p:cNvSpPr/>
          <p:nvPr userDrawn="1"/>
        </p:nvSpPr>
        <p:spPr bwMode="auto">
          <a:xfrm>
            <a:off x="0" y="6400800"/>
            <a:ext cx="12192000"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Content Placeholder 2"/>
          <p:cNvSpPr>
            <a:spLocks noGrp="1"/>
          </p:cNvSpPr>
          <p:nvPr>
            <p:ph sz="half" idx="1"/>
          </p:nvPr>
        </p:nvSpPr>
        <p:spPr bwMode="auto">
          <a:xfrm>
            <a:off x="0" y="1621226"/>
            <a:ext cx="6035039" cy="4680000"/>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4" name="Content Placeholder 3"/>
          <p:cNvSpPr>
            <a:spLocks noGrp="1"/>
          </p:cNvSpPr>
          <p:nvPr>
            <p:ph sz="half" idx="2"/>
          </p:nvPr>
        </p:nvSpPr>
        <p:spPr bwMode="auto">
          <a:xfrm>
            <a:off x="6217920" y="1621226"/>
            <a:ext cx="5974080" cy="4680001"/>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089175F5-876B-4C76-886E-FC91E159C587}"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preserve="1" userDrawn="1">
  <p:cSld name="Comparison">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0" y="0"/>
            <a:ext cx="12192000" cy="1450757"/>
          </a:xfrm>
        </p:spPr>
        <p:txBody>
          <a:bodyPr/>
          <a:lstStyle/>
          <a:p>
            <a:pPr>
              <a:defRPr/>
            </a:pPr>
            <a:r>
              <a:rPr lang="en-US"/>
              <a:t>Click to edit Master title style</a:t>
            </a:r>
          </a:p>
        </p:txBody>
      </p:sp>
      <p:sp>
        <p:nvSpPr>
          <p:cNvPr id="3" name="Text Placeholder 2"/>
          <p:cNvSpPr>
            <a:spLocks noGrp="1"/>
          </p:cNvSpPr>
          <p:nvPr>
            <p:ph type="body" idx="1"/>
          </p:nvPr>
        </p:nvSpPr>
        <p:spPr bwMode="auto">
          <a:xfrm>
            <a:off x="-19050" y="1638232"/>
            <a:ext cx="6035039" cy="736282"/>
          </a:xfrm>
          <a:prstGeom prst="rect">
            <a:avLst/>
          </a:prstGeom>
          <a:solidFill>
            <a:srgbClr val="256C8D"/>
          </a:solidFill>
        </p:spPr>
        <p:txBody>
          <a:bodyPr lIns="91440" rIns="91440" anchor="ctr">
            <a:normAutofit/>
          </a:bodyPr>
          <a:lstStyle>
            <a:lvl1pPr marL="0" indent="0" algn="ctr">
              <a:buNone/>
              <a:defRPr sz="2000" b="0" cap="all">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p:cNvSpPr>
            <a:spLocks noGrp="1"/>
          </p:cNvSpPr>
          <p:nvPr>
            <p:ph sz="half" idx="2"/>
          </p:nvPr>
        </p:nvSpPr>
        <p:spPr bwMode="auto">
          <a:xfrm>
            <a:off x="0" y="2391520"/>
            <a:ext cx="6035039"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5" name="Text Placeholder 4"/>
          <p:cNvSpPr>
            <a:spLocks noGrp="1"/>
          </p:cNvSpPr>
          <p:nvPr>
            <p:ph type="body" sz="quarter" idx="3"/>
          </p:nvPr>
        </p:nvSpPr>
        <p:spPr bwMode="auto">
          <a:xfrm>
            <a:off x="6198870" y="1638232"/>
            <a:ext cx="5974080" cy="736282"/>
          </a:xfrm>
          <a:prstGeom prst="rect">
            <a:avLst/>
          </a:prstGeom>
          <a:solidFill>
            <a:srgbClr val="256C8D"/>
          </a:solidFill>
        </p:spPr>
        <p:txBody>
          <a:bodyPr lIns="91440" rIns="91440" anchor="ctr">
            <a:normAutofit/>
          </a:bodyPr>
          <a:lstStyle>
            <a:lvl1pPr marL="0" indent="0" algn="ctr">
              <a:buNone/>
              <a:defRPr sz="2000" b="0" cap="all">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p:cNvSpPr>
            <a:spLocks noGrp="1"/>
          </p:cNvSpPr>
          <p:nvPr>
            <p:ph sz="quarter" idx="4"/>
          </p:nvPr>
        </p:nvSpPr>
        <p:spPr bwMode="auto">
          <a:xfrm>
            <a:off x="6217920" y="2391520"/>
            <a:ext cx="5974080"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7"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defRPr/>
            </a:lvl1pPr>
          </a:lstStyle>
          <a:p>
            <a:pPr>
              <a:defRPr/>
            </a:pPr>
            <a:fld id="{791A1CA5-5825-49F4-BE01-F37C492DFB0D}"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p>
        </p:txBody>
      </p:sp>
      <p:sp>
        <p:nvSpPr>
          <p:cNvPr id="3"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4" name="Slide Number Placeholder 5"/>
          <p:cNvSpPr>
            <a:spLocks noGrp="1"/>
          </p:cNvSpPr>
          <p:nvPr>
            <p:ph type="sldNum" sz="quarter" idx="11"/>
          </p:nvPr>
        </p:nvSpPr>
        <p:spPr bwMode="auto"/>
        <p:txBody>
          <a:bodyPr/>
          <a:lstStyle>
            <a:lvl1pPr>
              <a:defRPr/>
            </a:lvl1pPr>
          </a:lstStyle>
          <a:p>
            <a:pPr>
              <a:defRPr/>
            </a:pPr>
            <a:fld id="{FADC77A9-B014-4641-96CC-178D8B23B2B7}"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type="blank" preserve="1" userDrawn="1">
  <p:cSld name="Blank">
    <p:spTree>
      <p:nvGrpSpPr>
        <p:cNvPr id="1" name=""/>
        <p:cNvGrpSpPr/>
        <p:nvPr/>
      </p:nvGrpSpPr>
      <p:grpSpPr bwMode="auto">
        <a:xfrm>
          <a:off x="0" y="0"/>
          <a:ext cx="0" cy="0"/>
          <a:chOff x="0" y="0"/>
          <a:chExt cx="0" cy="0"/>
        </a:xfrm>
      </p:grpSpPr>
      <p:sp>
        <p:nvSpPr>
          <p:cNvPr id="2" name="Rectangle 1"/>
          <p:cNvSpPr/>
          <p:nvPr/>
        </p:nvSpPr>
        <p:spPr bwMode="auto">
          <a:xfrm>
            <a:off x="-6350"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FE24A3BB-6B2B-4F1D-987A-25B3D744AAF3}"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showMasterPhAnim="0" type="objTx" preserve="1" userDrawn="1">
  <p:cSld name="Content with Caption">
    <p:spTree>
      <p:nvGrpSpPr>
        <p:cNvPr id="1" name=""/>
        <p:cNvGrpSpPr/>
        <p:nvPr/>
      </p:nvGrpSpPr>
      <p:grpSpPr bwMode="auto">
        <a:xfrm>
          <a:off x="0" y="0"/>
          <a:ext cx="0" cy="0"/>
          <a:chOff x="0" y="0"/>
          <a:chExt cx="0" cy="0"/>
        </a:xfrm>
      </p:grpSpPr>
      <p:sp>
        <p:nvSpPr>
          <p:cNvPr id="5" name="Rectangle 4"/>
          <p:cNvSpPr/>
          <p:nvPr/>
        </p:nvSpPr>
        <p:spPr bwMode="auto">
          <a:xfrm>
            <a:off x="0" y="0"/>
            <a:ext cx="4051300" cy="68580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218209" y="594358"/>
            <a:ext cx="3605646" cy="1812015"/>
          </a:xfrm>
        </p:spPr>
        <p:txBody>
          <a:bodyPr anchor="ctr" anchorCtr="0"/>
          <a:lstStyle>
            <a:lvl1pPr>
              <a:defRPr sz="3600" b="0">
                <a:solidFill>
                  <a:schemeClr val="bg1"/>
                </a:solidFill>
              </a:defRPr>
            </a:lvl1pPr>
          </a:lstStyle>
          <a:p>
            <a:pPr>
              <a:defRPr/>
            </a:pPr>
            <a:r>
              <a:rPr lang="en-US"/>
              <a:t>Click to edit Master title style</a:t>
            </a:r>
            <a:endParaRPr/>
          </a:p>
        </p:txBody>
      </p:sp>
      <p:sp>
        <p:nvSpPr>
          <p:cNvPr id="3" name="Content Placeholder 2"/>
          <p:cNvSpPr>
            <a:spLocks noGrp="1"/>
          </p:cNvSpPr>
          <p:nvPr>
            <p:ph idx="1"/>
          </p:nvPr>
        </p:nvSpPr>
        <p:spPr bwMode="auto">
          <a:xfrm>
            <a:off x="4320295" y="594358"/>
            <a:ext cx="7577296" cy="5710845"/>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Text Placeholder 3"/>
          <p:cNvSpPr>
            <a:spLocks noGrp="1"/>
          </p:cNvSpPr>
          <p:nvPr>
            <p:ph type="body" sz="half" idx="2"/>
          </p:nvPr>
        </p:nvSpPr>
        <p:spPr bwMode="auto">
          <a:xfrm>
            <a:off x="218209" y="2406374"/>
            <a:ext cx="3605646" cy="3898830"/>
          </a:xfrm>
        </p:spPr>
        <p:txBody>
          <a:bodyPr lIns="91440" rIns="91440">
            <a:normAutofit/>
          </a:bodyPr>
          <a:lstStyle>
            <a:lvl1pPr marL="0" indent="0">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Slide Number Placeholder 5"/>
          <p:cNvSpPr>
            <a:spLocks noGrp="1"/>
          </p:cNvSpPr>
          <p:nvPr>
            <p:ph type="sldNum" sz="quarter" idx="10"/>
          </p:nvPr>
        </p:nvSpPr>
        <p:spPr bwMode="auto"/>
        <p:txBody>
          <a:bodyPr/>
          <a:lstStyle>
            <a:lvl1pPr algn="r">
              <a:defRPr sz="1050">
                <a:solidFill>
                  <a:schemeClr val="tx1"/>
                </a:solidFill>
              </a:defRPr>
            </a:lvl1pPr>
          </a:lstStyle>
          <a:p>
            <a:pPr>
              <a:defRPr/>
            </a:pPr>
            <a:fld id="{3B4C072F-CBA2-45F6-95CB-89F7CA44F4B1}" type="slidenum">
              <a:rPr lang="en-GB"/>
              <a:t>‹#›</a:t>
            </a:fld>
            <a:endParaRPr lang="en-GB"/>
          </a:p>
        </p:txBody>
      </p:sp>
      <p:sp>
        <p:nvSpPr>
          <p:cNvPr id="8" name="Footer Placeholder 4"/>
          <p:cNvSpPr>
            <a:spLocks noGrp="1"/>
          </p:cNvSpPr>
          <p:nvPr>
            <p:ph type="ftr" sz="quarter" idx="11"/>
          </p:nvPr>
        </p:nvSpPr>
        <p:spPr bwMode="auto">
          <a:xfrm>
            <a:off x="0" y="6305550"/>
            <a:ext cx="4103688" cy="519113"/>
          </a:xfrm>
        </p:spPr>
        <p:txBody>
          <a:bodyPr/>
          <a:lstStyle>
            <a:lvl1pPr algn="ctr">
              <a:defRPr sz="1000" cap="all">
                <a:solidFill>
                  <a:schemeClr val="bg1"/>
                </a:solidFill>
              </a:defRPr>
            </a:lvl1pPr>
          </a:lstStyle>
          <a:p>
            <a:pPr>
              <a:defRPr/>
            </a:pPr>
            <a:r>
              <a:rPr lang="ru-RU"/>
              <a:t> Европейска Рамка на дигиталните компетентности</a:t>
            </a:r>
            <a:r>
              <a:rPr lang="en-GB"/>
              <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showMasterPhAnim="0" type="picTx" preserve="1" userDrawn="1">
  <p:cSld name="Picture with Caption">
    <p:spTree>
      <p:nvGrpSpPr>
        <p:cNvPr id="1" name=""/>
        <p:cNvGrpSpPr/>
        <p:nvPr/>
      </p:nvGrpSpPr>
      <p:grpSpPr bwMode="auto">
        <a:xfrm>
          <a:off x="0" y="0"/>
          <a:ext cx="0" cy="0"/>
          <a:chOff x="0" y="0"/>
          <a:chExt cx="0" cy="0"/>
        </a:xfrm>
      </p:grpSpPr>
      <p:sp>
        <p:nvSpPr>
          <p:cNvPr id="5" name="Rectangle 4"/>
          <p:cNvSpPr/>
          <p:nvPr/>
        </p:nvSpPr>
        <p:spPr bwMode="auto">
          <a:xfrm>
            <a:off x="0" y="4953000"/>
            <a:ext cx="12188825" cy="19050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tIns="0" bIns="0">
            <a:noAutofit/>
          </a:bodyPr>
          <a:lstStyle>
            <a:lvl1pPr>
              <a:defRPr sz="3600" b="0">
                <a:solidFill>
                  <a:schemeClr val="bg1"/>
                </a:solidFill>
              </a:defRPr>
            </a:lvl1pPr>
          </a:lstStyle>
          <a:p>
            <a:pPr>
              <a:defRPr/>
            </a:pPr>
            <a:r>
              <a:rPr lang="en-US"/>
              <a:t>Click to edit Master title style</a:t>
            </a:r>
            <a:endParaRPr/>
          </a:p>
        </p:txBody>
      </p:sp>
      <p:sp>
        <p:nvSpPr>
          <p:cNvPr id="3" name="Picture Placeholder 2"/>
          <p:cNvSpPr>
            <a:spLocks noGrp="1" noChangeAspect="1"/>
          </p:cNvSpPr>
          <p:nvPr>
            <p:ph type="pic" idx="1"/>
          </p:nvPr>
        </p:nvSpPr>
        <p:spPr bwMode="auto">
          <a:xfrm>
            <a:off x="15" y="0"/>
            <a:ext cx="12191985" cy="4915076"/>
          </a:xfrm>
          <a:prstGeom prst="rect">
            <a:avLst/>
          </a:prstGeom>
          <a:blipFill>
            <a:blip r:embed="rId2"/>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a:pPr>
            <a:r>
              <a:rPr lang="en-US"/>
              <a:t>Click icon to add picture</a:t>
            </a:r>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BE4BD8AB-2F22-4CB9-94B9-3B7251888219}"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bwMode="auto">
        <a:xfrm>
          <a:off x="0" y="0"/>
          <a:ext cx="0" cy="0"/>
          <a:chOff x="0" y="0"/>
          <a:chExt cx="0" cy="0"/>
        </a:xfrm>
      </p:grpSpPr>
      <p:sp>
        <p:nvSpPr>
          <p:cNvPr id="7" name="Rectangle 6"/>
          <p:cNvSpPr/>
          <p:nvPr userDrawn="1"/>
        </p:nvSpPr>
        <p:spPr bwMode="auto">
          <a:xfrm>
            <a:off x="0" y="6400800"/>
            <a:ext cx="12192000"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0" y="0"/>
            <a:ext cx="12192000" cy="1450975"/>
          </a:xfrm>
          <a:prstGeom prst="rect">
            <a:avLst/>
          </a:prstGeom>
        </p:spPr>
        <p:txBody>
          <a:bodyPr vert="horz" lIns="91440" tIns="45720" rIns="91440" bIns="45720" rtlCol="0" anchor="b">
            <a:normAutofit/>
          </a:bodyPr>
          <a:lstStyle/>
          <a:p>
            <a:pPr>
              <a:defRPr/>
            </a:pPr>
            <a:r>
              <a:rPr lang="en-US"/>
              <a:t>Click to edit Master title style</a:t>
            </a:r>
            <a:endParaRPr/>
          </a:p>
        </p:txBody>
      </p:sp>
      <p:sp>
        <p:nvSpPr>
          <p:cNvPr id="1029" name="Text Placeholder 2"/>
          <p:cNvSpPr>
            <a:spLocks noGrp="1"/>
          </p:cNvSpPr>
          <p:nvPr>
            <p:ph type="body" idx="1"/>
          </p:nvPr>
        </p:nvSpPr>
        <p:spPr bwMode="auto">
          <a:xfrm>
            <a:off x="0" y="1620838"/>
            <a:ext cx="12192000" cy="4679950"/>
          </a:xfrm>
          <a:prstGeom prst="rect">
            <a:avLst/>
          </a:prstGeom>
          <a:noFill/>
          <a:ln>
            <a:noFill/>
          </a:ln>
        </p:spPr>
        <p:txBody>
          <a:bodyPr vert="horz" wrap="square" lIns="72000" tIns="72000" rIns="72000" bIns="72000" numCol="1" anchor="t" anchorCtr="0" compatLnSpc="1">
            <a:prstTxWarp prst="textNoShape">
              <a:avLst/>
            </a:prstTxWarp>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11" name="Footer Placeholder 4"/>
          <p:cNvSpPr>
            <a:spLocks noGrp="1"/>
          </p:cNvSpPr>
          <p:nvPr>
            <p:ph type="ftr" sz="quarter" idx="3"/>
          </p:nvPr>
        </p:nvSpPr>
        <p:spPr bwMode="auto">
          <a:xfrm>
            <a:off x="0" y="6459538"/>
            <a:ext cx="10671175" cy="365125"/>
          </a:xfrm>
          <a:prstGeom prst="rect">
            <a:avLst/>
          </a:prstGeom>
        </p:spPr>
        <p:txBody>
          <a:bodyPr vert="horz" lIns="36000" tIns="36000" rIns="36000" bIns="36000" rtlCol="0" anchor="ctr"/>
          <a:lstStyle>
            <a:lvl1pPr algn="ctr">
              <a:spcBef>
                <a:spcPts val="0"/>
              </a:spcBef>
              <a:spcAft>
                <a:spcPts val="0"/>
              </a:spcAft>
              <a:defRPr sz="1000" cap="all">
                <a:solidFill>
                  <a:schemeClr val="bg1"/>
                </a:solidFill>
                <a:latin typeface="+mn-lt"/>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12" name="Slide Number Placeholder 5"/>
          <p:cNvSpPr>
            <a:spLocks noGrp="1"/>
          </p:cNvSpPr>
          <p:nvPr>
            <p:ph type="sldNum" sz="quarter" idx="4"/>
          </p:nvPr>
        </p:nvSpPr>
        <p:spPr bwMode="auto">
          <a:xfrm>
            <a:off x="10866438" y="6459538"/>
            <a:ext cx="1312862" cy="365125"/>
          </a:xfrm>
          <a:prstGeom prst="rect">
            <a:avLst/>
          </a:prstGeom>
        </p:spPr>
        <p:txBody>
          <a:bodyPr vert="horz" lIns="91440" tIns="45720" rIns="91440" bIns="45720" rtlCol="0" anchor="ctr"/>
          <a:lstStyle>
            <a:lvl1pPr algn="r">
              <a:spcBef>
                <a:spcPts val="0"/>
              </a:spcBef>
              <a:spcAft>
                <a:spcPts val="0"/>
              </a:spcAft>
              <a:defRPr sz="1050">
                <a:solidFill>
                  <a:schemeClr val="bg1"/>
                </a:solidFill>
                <a:latin typeface="+mn-lt"/>
              </a:defRPr>
            </a:lvl1pPr>
          </a:lstStyle>
          <a:p>
            <a:pPr>
              <a:defRPr/>
            </a:pPr>
            <a:fld id="{9BE8E2A1-9E2A-44C8-B01C-B7C500DBAB30}"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a:lnSpc>
          <a:spcPct val="85000"/>
        </a:lnSpc>
        <a:spcBef>
          <a:spcPts val="0"/>
        </a:spcBef>
        <a:spcAft>
          <a:spcPts val="0"/>
        </a:spcAft>
        <a:defRPr sz="4800" spc="-50">
          <a:solidFill>
            <a:schemeClr val="tx1"/>
          </a:solidFill>
          <a:latin typeface="+mj-lt"/>
          <a:ea typeface="+mj-ea"/>
          <a:cs typeface="+mj-cs"/>
        </a:defRPr>
      </a:lvl1pPr>
      <a:lvl2pPr algn="ctr">
        <a:lnSpc>
          <a:spcPct val="85000"/>
        </a:lnSpc>
        <a:spcBef>
          <a:spcPts val="0"/>
        </a:spcBef>
        <a:spcAft>
          <a:spcPts val="0"/>
        </a:spcAft>
        <a:defRPr sz="4800">
          <a:solidFill>
            <a:schemeClr val="tx1"/>
          </a:solidFill>
          <a:latin typeface="Calibri"/>
        </a:defRPr>
      </a:lvl2pPr>
      <a:lvl3pPr algn="ctr">
        <a:lnSpc>
          <a:spcPct val="85000"/>
        </a:lnSpc>
        <a:spcBef>
          <a:spcPts val="0"/>
        </a:spcBef>
        <a:spcAft>
          <a:spcPts val="0"/>
        </a:spcAft>
        <a:defRPr sz="4800">
          <a:solidFill>
            <a:schemeClr val="tx1"/>
          </a:solidFill>
          <a:latin typeface="Calibri"/>
        </a:defRPr>
      </a:lvl3pPr>
      <a:lvl4pPr algn="ctr">
        <a:lnSpc>
          <a:spcPct val="85000"/>
        </a:lnSpc>
        <a:spcBef>
          <a:spcPts val="0"/>
        </a:spcBef>
        <a:spcAft>
          <a:spcPts val="0"/>
        </a:spcAft>
        <a:defRPr sz="4800">
          <a:solidFill>
            <a:schemeClr val="tx1"/>
          </a:solidFill>
          <a:latin typeface="Calibri"/>
        </a:defRPr>
      </a:lvl4pPr>
      <a:lvl5pPr algn="ctr">
        <a:lnSpc>
          <a:spcPct val="85000"/>
        </a:lnSpc>
        <a:spcBef>
          <a:spcPts val="0"/>
        </a:spcBef>
        <a:spcAft>
          <a:spcPts val="0"/>
        </a:spcAft>
        <a:defRPr sz="4800">
          <a:solidFill>
            <a:schemeClr val="tx1"/>
          </a:solidFill>
          <a:latin typeface="Calibri"/>
        </a:defRPr>
      </a:lvl5pPr>
      <a:lvl6pPr marL="457200" algn="ctr">
        <a:lnSpc>
          <a:spcPct val="85000"/>
        </a:lnSpc>
        <a:spcBef>
          <a:spcPts val="0"/>
        </a:spcBef>
        <a:spcAft>
          <a:spcPts val="0"/>
        </a:spcAft>
        <a:defRPr sz="4800">
          <a:solidFill>
            <a:schemeClr val="tx1"/>
          </a:solidFill>
          <a:latin typeface="Calibri"/>
        </a:defRPr>
      </a:lvl6pPr>
      <a:lvl7pPr marL="914400" algn="ctr">
        <a:lnSpc>
          <a:spcPct val="85000"/>
        </a:lnSpc>
        <a:spcBef>
          <a:spcPts val="0"/>
        </a:spcBef>
        <a:spcAft>
          <a:spcPts val="0"/>
        </a:spcAft>
        <a:defRPr sz="4800">
          <a:solidFill>
            <a:schemeClr val="tx1"/>
          </a:solidFill>
          <a:latin typeface="Calibri"/>
        </a:defRPr>
      </a:lvl7pPr>
      <a:lvl8pPr marL="1371600" algn="ctr">
        <a:lnSpc>
          <a:spcPct val="85000"/>
        </a:lnSpc>
        <a:spcBef>
          <a:spcPts val="0"/>
        </a:spcBef>
        <a:spcAft>
          <a:spcPts val="0"/>
        </a:spcAft>
        <a:defRPr sz="4800">
          <a:solidFill>
            <a:schemeClr val="tx1"/>
          </a:solidFill>
          <a:latin typeface="Calibri"/>
        </a:defRPr>
      </a:lvl8pPr>
      <a:lvl9pPr marL="1828800" algn="ctr">
        <a:lnSpc>
          <a:spcPct val="85000"/>
        </a:lnSpc>
        <a:spcBef>
          <a:spcPts val="0"/>
        </a:spcBef>
        <a:spcAft>
          <a:spcPts val="0"/>
        </a:spcAft>
        <a:defRPr sz="4800">
          <a:solidFill>
            <a:schemeClr val="tx1"/>
          </a:solidFill>
          <a:latin typeface="Calibri"/>
        </a:defRPr>
      </a:lvl9pPr>
    </p:titleStyle>
    <p:bodyStyle>
      <a:lvl1pPr marL="90488" indent="-144000" algn="l">
        <a:lnSpc>
          <a:spcPct val="90000"/>
        </a:lnSpc>
        <a:spcBef>
          <a:spcPts val="1200"/>
        </a:spcBef>
        <a:spcAft>
          <a:spcPts val="200"/>
        </a:spcAft>
        <a:buClr>
          <a:schemeClr val="accent1"/>
        </a:buClr>
        <a:buSzPct val="100000"/>
        <a:buFont typeface="Arial"/>
        <a:buChar char="•"/>
        <a:defRPr sz="2800">
          <a:solidFill>
            <a:schemeClr val="tx1"/>
          </a:solidFill>
          <a:latin typeface="+mn-lt"/>
          <a:ea typeface="+mn-ea"/>
          <a:cs typeface="+mn-cs"/>
        </a:defRPr>
      </a:lvl1pPr>
      <a:lvl2pPr marL="382588" indent="-182563" algn="l">
        <a:lnSpc>
          <a:spcPct val="90000"/>
        </a:lnSpc>
        <a:spcBef>
          <a:spcPts val="200"/>
        </a:spcBef>
        <a:spcAft>
          <a:spcPts val="400"/>
        </a:spcAft>
        <a:buClr>
          <a:schemeClr val="accent1"/>
        </a:buClr>
        <a:buFont typeface="Arial"/>
        <a:buChar char="•"/>
        <a:defRPr sz="2400">
          <a:solidFill>
            <a:schemeClr val="tx1"/>
          </a:solidFill>
          <a:latin typeface="+mn-lt"/>
          <a:ea typeface="+mn-ea"/>
          <a:cs typeface="+mn-cs"/>
        </a:defRPr>
      </a:lvl2pPr>
      <a:lvl3pPr marL="566738"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3pPr>
      <a:lvl4pPr marL="749300"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4pPr>
      <a:lvl5pPr marL="931863"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zbut.eu/biblioteka/templates/sporazumenie-po-chl-18-ot-zzbut-s-vanshni-firmi/" TargetMode="External"/><Relationship Id="rId2" Type="http://schemas.openxmlformats.org/officeDocument/2006/relationships/hyperlink" Target="https://zbut.eu/biblioteka/templates/sporazumenie-po-chl-18-ot-zzbut-dylgosrochno/"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zbut.eu/biblioteka/templates/protokol-za-obsazhdane-na-vazmozhnostite-za-vavezhdane-na-frtp/" TargetMode="External"/><Relationship Id="rId7" Type="http://schemas.openxmlformats.org/officeDocument/2006/relationships/hyperlink" Target="https://zbut.eu/ergonomia/fiziologichni-rezhimi-na-trud-i-pochivka-v-avtoserviz-i-punkt-za-gtp/" TargetMode="External"/><Relationship Id="rId2" Type="http://schemas.openxmlformats.org/officeDocument/2006/relationships/hyperlink" Target="https://zbut.eu/biblioteka/protsedura-po-naredba-15-ot-31-05-1999-g-fiziologichni-rezhimi-na-trud-i-pochivka/" TargetMode="External"/><Relationship Id="rId1" Type="http://schemas.openxmlformats.org/officeDocument/2006/relationships/slideLayout" Target="../slideLayouts/slideLayout2.xml"/><Relationship Id="rId6" Type="http://schemas.openxmlformats.org/officeDocument/2006/relationships/hyperlink" Target="https://zbut.eu/biblioteka/templates/frtp-videodisplei/" TargetMode="External"/><Relationship Id="rId5" Type="http://schemas.openxmlformats.org/officeDocument/2006/relationships/hyperlink" Target="https://zbut.eu/biblioteka/templates/sporazumenie-po-chl-18-ot-zzbut-dylgosrochno/" TargetMode="External"/><Relationship Id="rId4" Type="http://schemas.openxmlformats.org/officeDocument/2006/relationships/hyperlink" Target="https://zbut.eu/biblioteka/templates/vazlagatelno-pismo-za-razrabotvane-na-fiziologichen-rezhim-na-trud-i-pochivka/"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zbut.eu/biblioteka/templates/spisak-periodichni-med-pregledi/" TargetMode="External"/><Relationship Id="rId2" Type="http://schemas.openxmlformats.org/officeDocument/2006/relationships/hyperlink" Target="https://zbut.eu/biblioteka/protsedura-periodichni-meditsinski-pregledi/" TargetMode="External"/><Relationship Id="rId1" Type="http://schemas.openxmlformats.org/officeDocument/2006/relationships/slideLayout" Target="../slideLayouts/slideLayout2.xml"/><Relationship Id="rId4" Type="http://schemas.openxmlformats.org/officeDocument/2006/relationships/hyperlink" Target="https://zbut.eu/biblioteka/templates/deklaratsiya-za-otkaz-ot-yavyavane-na-periodichen-meditsinski-pregled/"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zbut.eu/biblioteka/templates/programa-za-nachalen-instruktazh/" TargetMode="External"/><Relationship Id="rId3" Type="http://schemas.openxmlformats.org/officeDocument/2006/relationships/hyperlink" Target="https://zbut.eu/biblioteka/guides/rakovodstvo-dokumentirane-instruktazhi/" TargetMode="External"/><Relationship Id="rId7" Type="http://schemas.openxmlformats.org/officeDocument/2006/relationships/hyperlink" Target="https://zbut.eu/biblioteka/templates/narezhdane-opiten-rabotnik/" TargetMode="External"/><Relationship Id="rId2" Type="http://schemas.openxmlformats.org/officeDocument/2006/relationships/hyperlink" Target="https://zbut.eu/biblioteka/protsedura-po-naredba-rd-07-2-ot-16-12-2009-g-instruktazhi/" TargetMode="External"/><Relationship Id="rId1" Type="http://schemas.openxmlformats.org/officeDocument/2006/relationships/slideLayout" Target="../slideLayouts/slideLayout2.xml"/><Relationship Id="rId6" Type="http://schemas.openxmlformats.org/officeDocument/2006/relationships/hyperlink" Target="https://zbut.eu/biblioteka/templates/zapoved-dopalvane-s-obuchenie/" TargetMode="External"/><Relationship Id="rId5" Type="http://schemas.openxmlformats.org/officeDocument/2006/relationships/hyperlink" Target="https://zbut.eu/biblioteka/templates/zapoved-za-organizatsiya-na-instruktazhite-variant-2/" TargetMode="External"/><Relationship Id="rId4" Type="http://schemas.openxmlformats.org/officeDocument/2006/relationships/hyperlink" Target="https://zbut.eu/biblioteka/templates/zapoved-za-organizatsiya-na-instruktazhite-variant-1/" TargetMode="External"/><Relationship Id="rId9" Type="http://schemas.openxmlformats.org/officeDocument/2006/relationships/hyperlink" Target="https://zbut.eu/biblioteka/templates/programa-za-instruktazh-na-rabotnoto-myasto/"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zbut.eu/biblioteka/templates/sluzhebna-belezhka-nachalen-instruktazh/" TargetMode="External"/><Relationship Id="rId3" Type="http://schemas.openxmlformats.org/officeDocument/2006/relationships/hyperlink" Target="https://zbut.eu/biblioteka/templates/programa-ezhedneven-instruktazh/" TargetMode="External"/><Relationship Id="rId7" Type="http://schemas.openxmlformats.org/officeDocument/2006/relationships/hyperlink" Target="https://zbut.eu/biblioteka/templates/protokol-za-proveden-usten-izpit/" TargetMode="External"/><Relationship Id="rId2" Type="http://schemas.openxmlformats.org/officeDocument/2006/relationships/hyperlink" Target="https://zbut.eu/biblioteka/protsedura-po-naredba-rd-07-2-ot-16-12-2009-g-instruktazhi/" TargetMode="External"/><Relationship Id="rId1" Type="http://schemas.openxmlformats.org/officeDocument/2006/relationships/slideLayout" Target="../slideLayouts/slideLayout2.xml"/><Relationship Id="rId6" Type="http://schemas.openxmlformats.org/officeDocument/2006/relationships/hyperlink" Target="https://zbut.eu/biblioteka/templates/zapoved-i-programa-za-izvanreden-instruktazh-pri-trudova-zlopoluka/#comment-383" TargetMode="External"/><Relationship Id="rId5" Type="http://schemas.openxmlformats.org/officeDocument/2006/relationships/hyperlink" Target="https://zbut.eu/biblioteka/templates/programa-izvanreden-instruktazh-maiki/" TargetMode="External"/><Relationship Id="rId4" Type="http://schemas.openxmlformats.org/officeDocument/2006/relationships/hyperlink" Target="https://zbut.eu/biblioteka/templates/programa-za-periodichen-instruktazh/"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zbut.eu/biblioteka/templates/spisak-na-dlazhnosti-i-dejnosti-za-koito-se-iziskva-parvonachalno-i-ili-periodichno-obuchenie/" TargetMode="External"/><Relationship Id="rId2" Type="http://schemas.openxmlformats.org/officeDocument/2006/relationships/hyperlink" Target="https://zbut.eu/biblioteka/templates/zapoved-za-opredelyane-na-vidovete-obucheniya/" TargetMode="External"/><Relationship Id="rId1" Type="http://schemas.openxmlformats.org/officeDocument/2006/relationships/slideLayout" Target="../slideLayouts/slideLayout2.xml"/><Relationship Id="rId4" Type="http://schemas.openxmlformats.org/officeDocument/2006/relationships/hyperlink" Target="https://zbut.eu/biblioteka/templates/spisak-na-dejnosti-za-koito-se-iziskva-pravosposobnost/"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zbut.eu/biblioteka/templates/tool-programa-merki/" TargetMode="External"/><Relationship Id="rId3" Type="http://schemas.openxmlformats.org/officeDocument/2006/relationships/hyperlink" Target="https://zbut.eu/biblioteka/templates/zapoved-za-reda-i-nachina-za-dokumentirane-na-otsenkata-na-riska/" TargetMode="External"/><Relationship Id="rId7" Type="http://schemas.openxmlformats.org/officeDocument/2006/relationships/hyperlink" Target="https://zbut.eu/biblioteka/templates/programa-merki-za-predotvratyavane-namalyavane-i-ogranichavane-na-riska/" TargetMode="External"/><Relationship Id="rId2" Type="http://schemas.openxmlformats.org/officeDocument/2006/relationships/hyperlink" Target="https://zbut.eu/biblioteka/templates/programa-za-otsenyavane-na-riska/" TargetMode="External"/><Relationship Id="rId1" Type="http://schemas.openxmlformats.org/officeDocument/2006/relationships/slideLayout" Target="../slideLayouts/slideLayout2.xml"/><Relationship Id="rId6" Type="http://schemas.openxmlformats.org/officeDocument/2006/relationships/hyperlink" Target="https://zbut.eu/biblioteka/templates/zapoved-za-otsenka-na-riska/" TargetMode="External"/><Relationship Id="rId5" Type="http://schemas.openxmlformats.org/officeDocument/2006/relationships/hyperlink" Target="https://zbut.eu/biblioteka/templates/zapoved-i-stanovishte-otsenkata-na-riska-sled-promeni-v-normativnata-uredba/" TargetMode="External"/><Relationship Id="rId4" Type="http://schemas.openxmlformats.org/officeDocument/2006/relationships/hyperlink" Target="https://zbut.eu/biblioteka/templates/zapoved-za-opredelyane-na-periodichnost-na-otsenkata-na-riska/"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zbut.eu/biblioteka/templates/spisak-na-lps/" TargetMode="External"/><Relationship Id="rId2" Type="http://schemas.openxmlformats.org/officeDocument/2006/relationships/hyperlink" Target="https://zbut.eu/biblioteka/templates/protokol-spisak-lp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zbut.eu/templates/#%D0%93%D1%80%D1%83%D0%BF%D0%B0_%D0%BF%D0%BE_%D1%83%D1%81%D0%BB%D0%BE%D0%B2%D0%B8%D1%8F_%D0%BD%D0%B0_%D1%82%D1%80%D1%83%D0%B4" TargetMode="External"/><Relationship Id="rId2" Type="http://schemas.openxmlformats.org/officeDocument/2006/relationships/hyperlink" Target="https://zbut.eu/templates/#%D0%9F%D1%80%D0%B5%D0%B4%D1%81%D1%82%D0%B0%D0%B2%D0%B8%D1%82%D0%B5%D0%BB_%D0%BF%D0%BE_%D1%87%D0%BB_403%D0%B0_%D0%9A%D0%A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zbut.eu/biblioteka/templates/dlazhnostna-harakteristika-rakovoditel-zdravoslovni-i-bezopasni-usloviya-na-trud/" TargetMode="External"/><Relationship Id="rId7" Type="http://schemas.openxmlformats.org/officeDocument/2006/relationships/hyperlink" Target="https://zbut.eu/biblioteka/templates/zapoved-403a/" TargetMode="External"/><Relationship Id="rId2" Type="http://schemas.openxmlformats.org/officeDocument/2006/relationships/hyperlink" Target="https://zbut.eu/biblioteka/protseduri/obzr/" TargetMode="External"/><Relationship Id="rId1" Type="http://schemas.openxmlformats.org/officeDocument/2006/relationships/slideLayout" Target="../slideLayouts/slideLayout2.xml"/><Relationship Id="rId6" Type="http://schemas.openxmlformats.org/officeDocument/2006/relationships/hyperlink" Target="https://zbut.eu/biblioteka/templates/analiz-na-dejnostta-i-sastoyanieto-na-bezopasnite-i-zdravoslovni-usloviya-na-trud/" TargetMode="External"/><Relationship Id="rId5" Type="http://schemas.openxmlformats.org/officeDocument/2006/relationships/hyperlink" Target="https://zbut.eu/biblioteka/templates/zapoved-obzr/" TargetMode="External"/><Relationship Id="rId4" Type="http://schemas.openxmlformats.org/officeDocument/2006/relationships/hyperlink" Target="https://zbut.eu/biblioteka/templates/dlazhnostna-harakteristika-obzr/"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zbut.eu/biblioteka/templates/protokol-ot-obshto-sabranie-na-strukturno-zveno-za-izbor-na-predstavitel-na-raboteshtite-v-gut-za-zvenoto/" TargetMode="External"/><Relationship Id="rId3" Type="http://schemas.openxmlformats.org/officeDocument/2006/relationships/hyperlink" Target="https://zbut.eu/biblioteka/templates/zapoved-za-izgrazhdane-na-gut-v-predpritie-s-5-do-50-raboteshti-vklyuchitelno/" TargetMode="External"/><Relationship Id="rId7" Type="http://schemas.openxmlformats.org/officeDocument/2006/relationships/hyperlink" Target="https://zbut.eu/biblioteka/templates/protokol-ot-obshto-sabranie-za-izbor-na-predstavitel-na-raboteshtite-v-gut/" TargetMode="External"/><Relationship Id="rId2" Type="http://schemas.openxmlformats.org/officeDocument/2006/relationships/hyperlink" Target="https://zbut.eu/biblioteka/protseduri/uchredyavane-dejnost-i-obuchenie-na-grupata-po-usloviya-na-trud/" TargetMode="External"/><Relationship Id="rId1" Type="http://schemas.openxmlformats.org/officeDocument/2006/relationships/slideLayout" Target="../slideLayouts/slideLayout2.xml"/><Relationship Id="rId6" Type="http://schemas.openxmlformats.org/officeDocument/2006/relationships/hyperlink" Target="https://zbut.eu/biblioteka/templates/pokana-za-svikvane-na-obshto-sabranie-za-izbor-na-predstavitel-na-raboteshtite-v-gut-v-strukturno-zveno/" TargetMode="External"/><Relationship Id="rId5" Type="http://schemas.openxmlformats.org/officeDocument/2006/relationships/hyperlink" Target="https://zbut.eu/biblioteka/templates/pokana-za-svikvane-na-obshto-sabranie-za-izbor-na-predstavitel-v-grupa-po-usloviya-na-trud/" TargetMode="External"/><Relationship Id="rId10" Type="http://schemas.openxmlformats.org/officeDocument/2006/relationships/hyperlink" Target="https://zbut.eu/biblioteka/templates/protokoli-kut/" TargetMode="External"/><Relationship Id="rId4" Type="http://schemas.openxmlformats.org/officeDocument/2006/relationships/hyperlink" Target="https://zbut.eu/biblioteka/templates/zapoved-za-izgrazhdane-na-gut-v-otdelnite-strukturni-zvena-na-predpritie-s-poveche-ot-50-rabotnitsi-i-sluzhiteli/" TargetMode="External"/><Relationship Id="rId9" Type="http://schemas.openxmlformats.org/officeDocument/2006/relationships/hyperlink" Target="https://zbut.eu/biblioteka/templates/uchreditelen-protokol-na-gut-predpriyatie-do-50-choveka/"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zbut.eu/biblioteka/templates/protokoli-kut/" TargetMode="External"/><Relationship Id="rId3" Type="http://schemas.openxmlformats.org/officeDocument/2006/relationships/hyperlink" Target="https://zbut.eu/biblioteka/templates/zapoved-kut/" TargetMode="External"/><Relationship Id="rId7" Type="http://schemas.openxmlformats.org/officeDocument/2006/relationships/hyperlink" Target="https://zbut.eu/biblioteka/templates/protokol-ot-uchreditelno-zasedanie-na-kut/" TargetMode="External"/><Relationship Id="rId2" Type="http://schemas.openxmlformats.org/officeDocument/2006/relationships/hyperlink" Target="https://zbut.eu/biblioteka/protseduri/kut/" TargetMode="External"/><Relationship Id="rId1" Type="http://schemas.openxmlformats.org/officeDocument/2006/relationships/slideLayout" Target="../slideLayouts/slideLayout2.xml"/><Relationship Id="rId6" Type="http://schemas.openxmlformats.org/officeDocument/2006/relationships/hyperlink" Target="https://zbut.eu/biblioteka/zapoved-za-zamestvane-na-predstavitel-v-kut/" TargetMode="External"/><Relationship Id="rId5" Type="http://schemas.openxmlformats.org/officeDocument/2006/relationships/hyperlink" Target="https://zbut.eu/biblioteka/templates/deklaratsiya-za-konfidencialnost-kut/" TargetMode="External"/><Relationship Id="rId4" Type="http://schemas.openxmlformats.org/officeDocument/2006/relationships/hyperlink" Target="https://zbut.eu/biblioteka/templates/protokol-ot-obshto-sabranie-ku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zbut.eu/biblioteka/templates/programa-za-parvonachalno-obuchenie-na-predstavitelite-v-kut-gut/" TargetMode="External"/><Relationship Id="rId7" Type="http://schemas.openxmlformats.org/officeDocument/2006/relationships/hyperlink" Target="https://zbut.eu/biblioteka/templates/nabor-ot-prilozhni-dokumenti-informirane-i-konsultirane/" TargetMode="External"/><Relationship Id="rId2" Type="http://schemas.openxmlformats.org/officeDocument/2006/relationships/hyperlink" Target="https://zbut.eu/biblioteka/templates/zapoved-za-obuchenie-na-predstavitelite-v-kut-gut/" TargetMode="External"/><Relationship Id="rId1" Type="http://schemas.openxmlformats.org/officeDocument/2006/relationships/slideLayout" Target="../slideLayouts/slideLayout2.xml"/><Relationship Id="rId6" Type="http://schemas.openxmlformats.org/officeDocument/2006/relationships/hyperlink" Target="https://zbut.eu/biblioteka/templates/protokol-za-ezhegodno-obuchenie-na-predstavitelite-v-kut-gut/" TargetMode="External"/><Relationship Id="rId5" Type="http://schemas.openxmlformats.org/officeDocument/2006/relationships/hyperlink" Target="https://zbut.eu/biblioteka/templates/primerna-programa-za-ezhegodno-obuchenie-kut-gut/" TargetMode="External"/><Relationship Id="rId4" Type="http://schemas.openxmlformats.org/officeDocument/2006/relationships/hyperlink" Target="https://zbut.eu/biblioteka/templates/udostoverenie-za-parvonachalno-obuchenie-na-predstavitelite-v-kut-gut/"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 name="Title 4"/>
          <p:cNvSpPr>
            <a:spLocks noGrp="1"/>
          </p:cNvSpPr>
          <p:nvPr>
            <p:ph type="ctrTitle"/>
          </p:nvPr>
        </p:nvSpPr>
        <p:spPr bwMode="auto"/>
        <p:txBody>
          <a:bodyPr>
            <a:normAutofit/>
          </a:bodyPr>
          <a:lstStyle/>
          <a:p>
            <a:pPr>
              <a:defRPr/>
            </a:pPr>
            <a:r>
              <a:rPr lang="bg-BG" sz="6600" b="1" smtClean="0">
                <a:solidFill>
                  <a:schemeClr val="bg2">
                    <a:lumMod val="25000"/>
                  </a:schemeClr>
                </a:solidFill>
                <a:latin typeface="Calibri Light"/>
                <a:ea typeface="SimSun"/>
                <a:cs typeface="Times New Roman"/>
              </a:rPr>
              <a:t>4.3. </a:t>
            </a:r>
            <a:r>
              <a:rPr lang="en-GB" sz="6600" b="1" smtClean="0">
                <a:solidFill>
                  <a:schemeClr val="bg2">
                    <a:lumMod val="25000"/>
                  </a:schemeClr>
                </a:solidFill>
                <a:latin typeface="Calibri Light"/>
                <a:ea typeface="SimSun"/>
                <a:cs typeface="Times New Roman"/>
              </a:rPr>
              <a:t>Защита</a:t>
            </a:r>
            <a:r>
              <a:rPr lang="en-GB" sz="6600" b="1" dirty="0" smtClean="0">
                <a:solidFill>
                  <a:schemeClr val="bg2">
                    <a:lumMod val="25000"/>
                  </a:schemeClr>
                </a:solidFill>
                <a:latin typeface="Calibri Light"/>
                <a:ea typeface="SimSun"/>
                <a:cs typeface="Times New Roman"/>
              </a:rPr>
              <a:t> </a:t>
            </a:r>
            <a:r>
              <a:rPr lang="en-GB" sz="6600" b="1" dirty="0" err="1">
                <a:solidFill>
                  <a:schemeClr val="bg2">
                    <a:lumMod val="25000"/>
                  </a:schemeClr>
                </a:solidFill>
                <a:latin typeface="Calibri Light"/>
                <a:ea typeface="SimSun"/>
                <a:cs typeface="Times New Roman"/>
              </a:rPr>
              <a:t>на</a:t>
            </a:r>
            <a:r>
              <a:rPr lang="en-GB" sz="6600" b="1" dirty="0">
                <a:solidFill>
                  <a:schemeClr val="bg2">
                    <a:lumMod val="25000"/>
                  </a:schemeClr>
                </a:solidFill>
                <a:latin typeface="Calibri Light"/>
                <a:ea typeface="SimSun"/>
                <a:cs typeface="Times New Roman"/>
              </a:rPr>
              <a:t> </a:t>
            </a:r>
            <a:r>
              <a:rPr lang="en-GB" sz="6600" b="1" dirty="0" err="1">
                <a:solidFill>
                  <a:schemeClr val="bg2">
                    <a:lumMod val="25000"/>
                  </a:schemeClr>
                </a:solidFill>
                <a:latin typeface="Calibri Light"/>
                <a:ea typeface="SimSun"/>
                <a:cs typeface="Times New Roman"/>
              </a:rPr>
              <a:t>здравето</a:t>
            </a:r>
            <a:r>
              <a:rPr lang="en-GB" sz="6600" b="1" dirty="0">
                <a:solidFill>
                  <a:schemeClr val="bg2">
                    <a:lumMod val="25000"/>
                  </a:schemeClr>
                </a:solidFill>
                <a:latin typeface="Calibri Light"/>
                <a:ea typeface="SimSun"/>
                <a:cs typeface="Times New Roman"/>
              </a:rPr>
              <a:t> и </a:t>
            </a:r>
            <a:r>
              <a:rPr lang="en-GB" sz="6600" b="1" dirty="0" err="1">
                <a:solidFill>
                  <a:schemeClr val="bg2">
                    <a:lumMod val="25000"/>
                  </a:schemeClr>
                </a:solidFill>
                <a:latin typeface="Calibri Light"/>
                <a:ea typeface="SimSun"/>
                <a:cs typeface="Times New Roman"/>
              </a:rPr>
              <a:t>благосъстоянието</a:t>
            </a:r>
            <a:endParaRPr lang="en-US" sz="49600" b="1" dirty="0">
              <a:solidFill>
                <a:schemeClr val="bg2">
                  <a:lumMod val="25000"/>
                </a:schemeClr>
              </a:solidFill>
            </a:endParaRPr>
          </a:p>
        </p:txBody>
      </p:sp>
      <p:sp>
        <p:nvSpPr>
          <p:cNvPr id="6" name="Subtitle 5"/>
          <p:cNvSpPr>
            <a:spLocks noGrp="1"/>
          </p:cNvSpPr>
          <p:nvPr>
            <p:ph type="subTitle" idx="1"/>
          </p:nvPr>
        </p:nvSpPr>
        <p:spPr bwMode="auto"/>
        <p:txBody>
          <a:bodyPr/>
          <a:lstStyle/>
          <a:p>
            <a:pPr>
              <a:defRPr/>
            </a:pPr>
            <a:r>
              <a:rPr lang="bg-BG"/>
              <a:t>Мултимедийна презентация</a:t>
            </a:r>
            <a:endParaRPr lang="en-US"/>
          </a:p>
        </p:txBody>
      </p:sp>
      <p:sp>
        <p:nvSpPr>
          <p:cNvPr id="4" name="Footer Placeholder 3"/>
          <p:cNvSpPr>
            <a:spLocks noGrp="1"/>
          </p:cNvSpPr>
          <p:nvPr>
            <p:ph type="ftr" sz="quarter" idx="11"/>
          </p:nvPr>
        </p:nvSpPr>
        <p:spPr bwMode="auto"/>
        <p:txBody>
          <a:bodyPr/>
          <a:lstStyle/>
          <a:p>
            <a:pPr>
              <a:defRPr/>
            </a:pPr>
            <a:r>
              <a:rPr lang="ru-RU"/>
              <a:t> Европейска Рамка на дигиталните компетентности с петте области на дигитална компетентност</a:t>
            </a:r>
            <a:r>
              <a:rPr lang="en-GB"/>
              <a:t/>
            </a:r>
            <a:br>
              <a:rPr lang="en-GB"/>
            </a:br>
            <a:r>
              <a:rPr lang="ru-RU"/>
              <a:t>и 21 дигитални умения/ компетентности (DigComp 2.1)</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1.1.7. </a:t>
            </a:r>
            <a:r>
              <a:rPr lang="en-GB" sz="1800" b="1">
                <a:solidFill>
                  <a:srgbClr val="000000"/>
                </a:solidFill>
                <a:latin typeface="Calibri Light"/>
                <a:ea typeface="SimSun"/>
                <a:cs typeface="Times New Roman"/>
              </a:rPr>
              <a:t>Споразумение по чл. 18 от ЗЗБУТ</a:t>
            </a:r>
            <a:endParaRPr/>
          </a:p>
          <a:p>
            <a:pPr marL="0" indent="0">
              <a:lnSpc>
                <a:spcPct val="107000"/>
              </a:lnSpc>
              <a:spcAft>
                <a:spcPts val="800"/>
              </a:spcAft>
              <a:buNone/>
              <a:defRPr/>
            </a:pPr>
            <a:r>
              <a:rPr lang="en-GB" sz="1800">
                <a:latin typeface="Cambria"/>
                <a:ea typeface="Times New Roman"/>
                <a:cs typeface="Times New Roman"/>
              </a:rPr>
              <a:t> </a:t>
            </a:r>
            <a:endParaRPr/>
          </a:p>
          <a:p>
            <a:pPr marL="0" lvl="0" indent="0">
              <a:lnSpc>
                <a:spcPct val="107000"/>
              </a:lnSpc>
              <a:buNone/>
              <a:defRPr/>
            </a:pPr>
            <a:r>
              <a:rPr lang="en-GB" sz="1800" u="sng">
                <a:latin typeface="Cambria"/>
                <a:cs typeface="Times New Roman"/>
                <a:hlinkClick r:id="rId2" tooltip="https://zbut.eu/biblioteka/templates/sporazumenie-po-chl-18-ot-zzbut-dylgosrochno/"/>
              </a:rPr>
              <a:t>Споразумение по чл. 18 от ЗЗБУТ при дългосрочна съвместна работа на една площадка</a:t>
            </a:r>
            <a:endParaRPr lang="en-GB" sz="1800">
              <a:latin typeface="Cambria"/>
              <a:cs typeface="Times New Roman"/>
            </a:endParaRPr>
          </a:p>
          <a:p>
            <a:pPr marL="0" lvl="0" indent="0">
              <a:lnSpc>
                <a:spcPct val="107000"/>
              </a:lnSpc>
              <a:spcAft>
                <a:spcPts val="800"/>
              </a:spcAft>
              <a:buNone/>
              <a:defRPr/>
            </a:pPr>
            <a:r>
              <a:rPr lang="en-GB" sz="1800" u="sng">
                <a:latin typeface="Cambria"/>
                <a:cs typeface="Times New Roman"/>
                <a:hlinkClick r:id="rId3" tooltip="https://zbut.eu/biblioteka/templates/sporazumenie-po-chl-18-ot-zzbut-s-vanshni-firmi/"/>
              </a:rPr>
              <a:t>Споразумение по чл. 18 от ЗЗБУТ с външни фирми на територията на предприятието за определен срок</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1.1.8.</a:t>
            </a:r>
            <a:r>
              <a:rPr lang="en-GB" sz="1800" b="1">
                <a:solidFill>
                  <a:srgbClr val="000000"/>
                </a:solidFill>
                <a:latin typeface="Calibri Light"/>
                <a:ea typeface="SimSun"/>
                <a:cs typeface="Times New Roman"/>
              </a:rPr>
              <a:t>Физиологичен режим на труд и почивка</a:t>
            </a:r>
          </a:p>
          <a:p>
            <a:pPr marL="0" indent="0">
              <a:lnSpc>
                <a:spcPct val="107000"/>
              </a:lnSpc>
              <a:spcAft>
                <a:spcPts val="800"/>
              </a:spcAft>
              <a:buNone/>
              <a:defRPr/>
            </a:pPr>
            <a:r>
              <a:rPr lang="en-GB" sz="1800">
                <a:latin typeface="Cambria"/>
                <a:ea typeface="Times New Roman"/>
                <a:cs typeface="Times New Roman"/>
              </a:rPr>
              <a:t> </a:t>
            </a:r>
            <a:endParaRPr/>
          </a:p>
          <a:p>
            <a:pPr marL="0" indent="0">
              <a:buNone/>
              <a:defRPr/>
            </a:pPr>
            <a:r>
              <a:rPr lang="en-GB" sz="1800" b="0">
                <a:solidFill>
                  <a:srgbClr val="000000"/>
                </a:solidFill>
                <a:latin typeface="Cambria"/>
                <a:ea typeface="SimSun"/>
                <a:cs typeface="Times New Roman"/>
              </a:rPr>
              <a:t>Процедура</a:t>
            </a:r>
            <a:r>
              <a:rPr lang="en-GB" sz="1800" b="1">
                <a:solidFill>
                  <a:srgbClr val="000000"/>
                </a:solidFill>
                <a:latin typeface="Cambria"/>
                <a:ea typeface="SimSun"/>
                <a:cs typeface="Times New Roman"/>
              </a:rPr>
              <a:t>:</a:t>
            </a:r>
            <a:r>
              <a:rPr lang="en-GB" sz="1800">
                <a:latin typeface="Cambria"/>
                <a:ea typeface="Times New Roman"/>
                <a:cs typeface="Times New Roman"/>
              </a:rPr>
              <a:t> </a:t>
            </a:r>
            <a:r>
              <a:rPr lang="en-GB" sz="1800" u="sng">
                <a:latin typeface="Cambria"/>
                <a:cs typeface="Times New Roman"/>
                <a:hlinkClick r:id="rId2" tooltip="https://zbut.eu/biblioteka/protsedura-po-naredba-15-ot-31-05-1999-g-fiziologichni-rezhimi-na-trud-i-pochivka/"/>
              </a:rPr>
              <a:t>Въвеждане на физиологични режими на труд и почивка</a:t>
            </a:r>
            <a:endParaRPr lang="bg-BG" sz="1800">
              <a:latin typeface="Cambria"/>
              <a:cs typeface="Times New Roman"/>
            </a:endParaRPr>
          </a:p>
          <a:p>
            <a:pPr marL="0" indent="0">
              <a:buNone/>
              <a:defRPr/>
            </a:pPr>
            <a:endParaRPr lang="en-GB" sz="1800">
              <a:latin typeface="Cambria"/>
              <a:cs typeface="Times New Roman"/>
            </a:endParaRPr>
          </a:p>
          <a:p>
            <a:pPr marL="0" lvl="0" indent="0">
              <a:lnSpc>
                <a:spcPct val="107000"/>
              </a:lnSpc>
              <a:buNone/>
              <a:defRPr/>
            </a:pPr>
            <a:r>
              <a:rPr lang="en-GB" sz="1800" u="sng">
                <a:latin typeface="Cambria"/>
                <a:cs typeface="Times New Roman"/>
                <a:hlinkClick r:id="rId3" tooltip="https://zbut.eu/biblioteka/templates/protokol-za-obsazhdane-na-vazmozhnostite-za-vavezhdane-na-frtp/"/>
              </a:rPr>
              <a:t>Протокол на КУТ/ГУТ за обсъждане на възможностите за въвеждане на физиологичен режим на труд и почивка</a:t>
            </a:r>
            <a:endParaRPr lang="en-GB" sz="1800">
              <a:latin typeface="Cambria"/>
              <a:cs typeface="Times New Roman"/>
            </a:endParaRPr>
          </a:p>
          <a:p>
            <a:pPr marL="0" lvl="0" indent="0">
              <a:lnSpc>
                <a:spcPct val="107000"/>
              </a:lnSpc>
              <a:buNone/>
              <a:defRPr/>
            </a:pPr>
            <a:r>
              <a:rPr lang="en-GB" sz="1800" u="sng">
                <a:latin typeface="Cambria"/>
                <a:cs typeface="Times New Roman"/>
                <a:hlinkClick r:id="rId4" tooltip="https://zbut.eu/biblioteka/templates/vazlagatelno-pismo-za-razrabotvane-na-fiziologichen-rezhim-na-trud-i-pochivka/"/>
              </a:rPr>
              <a:t>Възлагателно писмо към СТМ за разработване на физиологичен режим на труд и почивка</a:t>
            </a:r>
            <a:endParaRPr lang="en-GB" sz="1800">
              <a:latin typeface="Cambria"/>
              <a:cs typeface="Times New Roman"/>
            </a:endParaRPr>
          </a:p>
          <a:p>
            <a:pPr marL="0" lvl="0" indent="0">
              <a:lnSpc>
                <a:spcPct val="107000"/>
              </a:lnSpc>
              <a:buNone/>
              <a:defRPr/>
            </a:pPr>
            <a:r>
              <a:rPr lang="en-GB" sz="1800" u="sng">
                <a:latin typeface="Cambria"/>
                <a:cs typeface="Times New Roman"/>
                <a:hlinkClick r:id="rId5" tooltip="https://zbut.eu/biblioteka/templates/sporazumenie-po-chl-18-ot-zzbut-dylgosrochno/"/>
              </a:rPr>
              <a:t>Заповед за актуализация на физиологичен режим на труд и почивка</a:t>
            </a:r>
            <a:endParaRPr lang="en-GB" sz="1800">
              <a:latin typeface="Cambria"/>
              <a:cs typeface="Times New Roman"/>
            </a:endParaRPr>
          </a:p>
          <a:p>
            <a:pPr marL="0" lvl="0" indent="0">
              <a:lnSpc>
                <a:spcPct val="107000"/>
              </a:lnSpc>
              <a:buNone/>
              <a:defRPr/>
            </a:pPr>
            <a:r>
              <a:rPr lang="en-GB" sz="1800" u="sng">
                <a:latin typeface="Cambria"/>
                <a:cs typeface="Times New Roman"/>
                <a:hlinkClick r:id="rId6" tooltip="https://zbut.eu/biblioteka/templates/frtp-videodisplei/"/>
              </a:rPr>
              <a:t>Физиологичен режим на труд и почивка при работа с видеодисплей</a:t>
            </a:r>
            <a:endParaRPr lang="en-GB" sz="1800">
              <a:latin typeface="Cambria"/>
              <a:cs typeface="Times New Roman"/>
            </a:endParaRPr>
          </a:p>
          <a:p>
            <a:pPr marL="0" lvl="0" indent="0">
              <a:lnSpc>
                <a:spcPct val="107000"/>
              </a:lnSpc>
              <a:spcAft>
                <a:spcPts val="800"/>
              </a:spcAft>
              <a:buNone/>
              <a:defRPr/>
            </a:pPr>
            <a:r>
              <a:rPr lang="en-GB" sz="1800" u="sng">
                <a:latin typeface="Cambria"/>
                <a:cs typeface="Times New Roman"/>
                <a:hlinkClick r:id="rId7" tooltip="https://zbut.eu/ergonomia/fiziologichni-rezhimi-na-trud-i-pochivka-v-avtoserviz-i-punkt-za-gtp/"/>
              </a:rPr>
              <a:t>Физиологични режими на труд и почивка в автосервиз и пункт за ГТП</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1.1.9. </a:t>
            </a:r>
            <a:r>
              <a:rPr lang="en-GB" sz="1800" b="1">
                <a:solidFill>
                  <a:srgbClr val="000000"/>
                </a:solidFill>
                <a:latin typeface="Calibri Light"/>
                <a:ea typeface="SimSun"/>
                <a:cs typeface="Times New Roman"/>
              </a:rPr>
              <a:t>Медицински прегледи</a:t>
            </a:r>
          </a:p>
          <a:p>
            <a:pPr marL="0" indent="0">
              <a:lnSpc>
                <a:spcPct val="107000"/>
              </a:lnSpc>
              <a:spcAft>
                <a:spcPts val="800"/>
              </a:spcAft>
              <a:buNone/>
              <a:defRPr/>
            </a:pPr>
            <a:r>
              <a:rPr lang="en-GB" sz="1800">
                <a:latin typeface="Cambria"/>
                <a:ea typeface="Times New Roman"/>
                <a:cs typeface="Times New Roman"/>
              </a:rPr>
              <a:t> </a:t>
            </a:r>
            <a:endParaRPr/>
          </a:p>
          <a:p>
            <a:pPr marL="0" indent="0">
              <a:buNone/>
              <a:defRPr/>
            </a:pPr>
            <a:r>
              <a:rPr lang="en-GB" sz="1800" b="0">
                <a:solidFill>
                  <a:srgbClr val="000000"/>
                </a:solidFill>
                <a:latin typeface="Cambria"/>
                <a:ea typeface="SimSun"/>
                <a:cs typeface="Times New Roman"/>
              </a:rPr>
              <a:t>Процедура: </a:t>
            </a:r>
            <a:r>
              <a:rPr lang="en-GB" sz="1800" u="sng">
                <a:latin typeface="Cambria"/>
                <a:cs typeface="Times New Roman"/>
                <a:hlinkClick r:id="rId2" tooltip="https://zbut.eu/biblioteka/protsedura-periodichni-meditsinski-pregledi/"/>
              </a:rPr>
              <a:t>Организация и провеждане на периодични медицински прегледи</a:t>
            </a:r>
            <a:endParaRPr lang="bg-BG" sz="1800">
              <a:latin typeface="Cambria"/>
              <a:cs typeface="Times New Roman"/>
            </a:endParaRPr>
          </a:p>
          <a:p>
            <a:pPr marL="0" indent="0">
              <a:buNone/>
              <a:defRPr/>
            </a:pPr>
            <a:endParaRPr lang="en-GB" sz="1800">
              <a:latin typeface="Cambria"/>
              <a:cs typeface="Times New Roman"/>
            </a:endParaRPr>
          </a:p>
          <a:p>
            <a:pPr marL="0" lvl="0" indent="0">
              <a:lnSpc>
                <a:spcPct val="107000"/>
              </a:lnSpc>
              <a:buNone/>
              <a:defRPr/>
            </a:pPr>
            <a:r>
              <a:rPr lang="en-GB" sz="1800" u="sng">
                <a:latin typeface="Cambria"/>
                <a:cs typeface="Times New Roman"/>
                <a:hlinkClick r:id="rId3" tooltip="https://zbut.eu/biblioteka/templates/spisak-periodichni-med-pregledi/"/>
              </a:rPr>
              <a:t>Списък на професиите и длъжностите, при които работещите подлежат на задължителни периодични медицински прегледи и изследвания</a:t>
            </a:r>
            <a:endParaRPr lang="en-GB" sz="1800">
              <a:latin typeface="Cambria"/>
              <a:cs typeface="Times New Roman"/>
            </a:endParaRPr>
          </a:p>
          <a:p>
            <a:pPr marL="0" lvl="0" indent="0">
              <a:lnSpc>
                <a:spcPct val="107000"/>
              </a:lnSpc>
              <a:spcAft>
                <a:spcPts val="800"/>
              </a:spcAft>
              <a:buNone/>
              <a:defRPr/>
            </a:pPr>
            <a:r>
              <a:rPr lang="en-GB" sz="1800" u="sng">
                <a:latin typeface="Cambria"/>
                <a:cs typeface="Times New Roman"/>
                <a:hlinkClick r:id="rId4" tooltip="https://zbut.eu/biblioteka/templates/deklaratsiya-za-otkaz-ot-yavyavane-na-periodichen-meditsinski-pregled/"/>
              </a:rPr>
              <a:t>Декларация за отказ от явяване на периодичен медицински преглед</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1.1.10.</a:t>
            </a:r>
            <a:r>
              <a:rPr lang="en-GB" sz="1800" b="1">
                <a:solidFill>
                  <a:srgbClr val="000000"/>
                </a:solidFill>
                <a:latin typeface="Calibri Light"/>
                <a:ea typeface="SimSun"/>
                <a:cs typeface="Times New Roman"/>
              </a:rPr>
              <a:t>Инструктажи</a:t>
            </a:r>
          </a:p>
          <a:p>
            <a:pPr marL="0" indent="0">
              <a:lnSpc>
                <a:spcPct val="107000"/>
              </a:lnSpc>
              <a:spcAft>
                <a:spcPts val="800"/>
              </a:spcAft>
              <a:buNone/>
              <a:defRPr/>
            </a:pPr>
            <a:r>
              <a:rPr lang="en-GB" sz="1800">
                <a:latin typeface="Cambria"/>
                <a:ea typeface="Times New Roman"/>
                <a:cs typeface="Times New Roman"/>
              </a:rPr>
              <a:t> </a:t>
            </a:r>
            <a:r>
              <a:rPr lang="en-GB" sz="1800" u="sng">
                <a:latin typeface="Cambria"/>
                <a:cs typeface="Times New Roman"/>
                <a:hlinkClick r:id="rId2" tooltip="Организация на инструктажите"/>
              </a:rPr>
              <a:t>Процедура "Организация  на инструктажите"</a:t>
            </a:r>
            <a:endParaRPr lang="en-GB" sz="1800">
              <a:latin typeface="Cambria"/>
              <a:cs typeface="Times New Roman"/>
            </a:endParaRPr>
          </a:p>
          <a:p>
            <a:pPr marL="0" indent="0">
              <a:buNone/>
              <a:defRPr/>
            </a:pPr>
            <a:r>
              <a:rPr lang="en-GB" sz="1800" u="sng">
                <a:latin typeface="Cambria"/>
                <a:cs typeface="Times New Roman"/>
                <a:hlinkClick r:id="rId3" tooltip="https://zbut.eu/biblioteka/guides/rakovodstvo-dokumentirane-instruktazhi/"/>
              </a:rPr>
              <a:t>Ръководство за правилно документиране на инструктажите</a:t>
            </a:r>
            <a:endParaRPr lang="en-GB" sz="1800">
              <a:latin typeface="Cambria"/>
              <a:cs typeface="Times New Roman"/>
            </a:endParaRPr>
          </a:p>
          <a:p>
            <a:pPr marL="0" lvl="0" indent="0">
              <a:lnSpc>
                <a:spcPct val="107000"/>
              </a:lnSpc>
              <a:buNone/>
              <a:defRPr/>
            </a:pPr>
            <a:r>
              <a:rPr lang="en-GB" sz="1800" u="sng">
                <a:latin typeface="Cambria"/>
                <a:cs typeface="Times New Roman"/>
                <a:hlinkClick r:id="rId4" tooltip="https://zbut.eu/biblioteka/templates/zapoved-za-organizatsiya-na-instruktazhite-variant-1/"/>
              </a:rPr>
              <a:t>Заповед за организация на инструктажите - малка фирма, без високорискови дейности</a:t>
            </a:r>
            <a:endParaRPr lang="en-GB" sz="1800">
              <a:latin typeface="Cambria"/>
              <a:cs typeface="Times New Roman"/>
            </a:endParaRPr>
          </a:p>
          <a:p>
            <a:pPr marL="0" lvl="0" indent="0">
              <a:lnSpc>
                <a:spcPct val="107000"/>
              </a:lnSpc>
              <a:buNone/>
              <a:defRPr/>
            </a:pPr>
            <a:r>
              <a:rPr lang="en-GB" sz="1800" u="sng">
                <a:latin typeface="Cambria"/>
                <a:cs typeface="Times New Roman"/>
                <a:hlinkClick r:id="rId5" tooltip="https://zbut.eu/biblioteka/templates/zapoved-za-organizatsiya-na-instruktazhite-variant-2/"/>
              </a:rPr>
              <a:t>Заповед за организация на инструктажите - с високорискови дейности</a:t>
            </a:r>
            <a:endParaRPr lang="en-GB" sz="1800">
              <a:latin typeface="Cambria"/>
              <a:cs typeface="Times New Roman"/>
            </a:endParaRPr>
          </a:p>
          <a:p>
            <a:pPr marL="0" lvl="0" indent="0">
              <a:lnSpc>
                <a:spcPct val="107000"/>
              </a:lnSpc>
              <a:buNone/>
              <a:defRPr/>
            </a:pPr>
            <a:r>
              <a:rPr lang="en-GB" sz="1800" u="sng">
                <a:latin typeface="Cambria"/>
                <a:cs typeface="Times New Roman"/>
                <a:hlinkClick r:id="rId6" tooltip="https://zbut.eu/biblioteka/templates/zapoved-dopalvane-s-obuchenie/"/>
              </a:rPr>
              <a:t>Заповед за определяне на работни места, където инструктажът на работното място се допълва с обучение и изпит</a:t>
            </a:r>
            <a:endParaRPr lang="en-GB" sz="1800">
              <a:latin typeface="Cambria"/>
              <a:cs typeface="Times New Roman"/>
            </a:endParaRPr>
          </a:p>
          <a:p>
            <a:pPr marL="0" lvl="0" indent="0">
              <a:lnSpc>
                <a:spcPct val="107000"/>
              </a:lnSpc>
              <a:buNone/>
              <a:defRPr/>
            </a:pPr>
            <a:r>
              <a:rPr lang="en-GB" sz="1800" u="sng">
                <a:latin typeface="Cambria"/>
                <a:cs typeface="Times New Roman"/>
                <a:hlinkClick r:id="rId7" tooltip="https://zbut.eu/biblioteka/templates/narezhdane-opiten-rabotnik/"/>
              </a:rPr>
              <a:t>Нареждане за прикрепване на инструктиран към опитен работник</a:t>
            </a:r>
            <a:endParaRPr lang="en-GB" sz="1800">
              <a:latin typeface="Cambria"/>
              <a:cs typeface="Times New Roman"/>
            </a:endParaRPr>
          </a:p>
          <a:p>
            <a:pPr marL="0" lvl="0" indent="0">
              <a:lnSpc>
                <a:spcPct val="107000"/>
              </a:lnSpc>
              <a:buNone/>
              <a:defRPr/>
            </a:pPr>
            <a:r>
              <a:rPr lang="en-GB" sz="1800" u="sng">
                <a:latin typeface="Cambria"/>
                <a:cs typeface="Times New Roman"/>
                <a:hlinkClick r:id="rId8" tooltip="https://zbut.eu/biblioteka/templates/programa-za-nachalen-instruktazh/"/>
              </a:rPr>
              <a:t>Програма за начален инструктаж</a:t>
            </a:r>
            <a:endParaRPr lang="en-GB" sz="1800">
              <a:latin typeface="Cambria"/>
              <a:cs typeface="Times New Roman"/>
            </a:endParaRPr>
          </a:p>
          <a:p>
            <a:pPr marL="0" lvl="0" indent="0">
              <a:lnSpc>
                <a:spcPct val="107000"/>
              </a:lnSpc>
              <a:buNone/>
              <a:defRPr/>
            </a:pPr>
            <a:r>
              <a:rPr lang="en-GB" sz="1800" u="sng">
                <a:latin typeface="Cambria"/>
                <a:cs typeface="Times New Roman"/>
                <a:hlinkClick r:id="rId9" tooltip="https://zbut.eu/biblioteka/templates/programa-za-instruktazh-na-rabotnoto-myasto/"/>
              </a:rPr>
              <a:t>Програма за инструктаж на работното място</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1.1.10.</a:t>
            </a:r>
            <a:r>
              <a:rPr lang="en-GB" sz="1800" b="1">
                <a:solidFill>
                  <a:srgbClr val="000000"/>
                </a:solidFill>
                <a:latin typeface="Calibri Light"/>
                <a:ea typeface="SimSun"/>
                <a:cs typeface="Times New Roman"/>
              </a:rPr>
              <a:t>Инструктажи</a:t>
            </a:r>
          </a:p>
          <a:p>
            <a:pPr marL="0" indent="0">
              <a:lnSpc>
                <a:spcPct val="107000"/>
              </a:lnSpc>
              <a:spcAft>
                <a:spcPts val="800"/>
              </a:spcAft>
              <a:buNone/>
              <a:defRPr/>
            </a:pPr>
            <a:r>
              <a:rPr lang="en-GB" sz="1800">
                <a:latin typeface="Cambria"/>
                <a:ea typeface="Times New Roman"/>
                <a:cs typeface="Times New Roman"/>
              </a:rPr>
              <a:t> </a:t>
            </a:r>
            <a:r>
              <a:rPr lang="en-GB" sz="1800" u="sng">
                <a:latin typeface="Cambria"/>
                <a:cs typeface="Times New Roman"/>
                <a:hlinkClick r:id="rId2" tooltip="Организация на инструктажите"/>
              </a:rPr>
              <a:t>Процедура "Организация  на инструктажите"</a:t>
            </a:r>
            <a:endParaRPr lang="en-GB" sz="1800">
              <a:latin typeface="Cambria"/>
              <a:cs typeface="Times New Roman"/>
            </a:endParaRPr>
          </a:p>
          <a:p>
            <a:pPr marL="0" lvl="0" indent="0">
              <a:lnSpc>
                <a:spcPct val="107000"/>
              </a:lnSpc>
              <a:buNone/>
              <a:defRPr/>
            </a:pPr>
            <a:r>
              <a:rPr lang="en-GB" sz="1800" u="sng">
                <a:latin typeface="Cambria"/>
                <a:cs typeface="Times New Roman"/>
                <a:hlinkClick r:id="rId3" tooltip="https://zbut.eu/biblioteka/templates/programa-ezhedneven-instruktazh/"/>
              </a:rPr>
              <a:t>Програма за ежедневен инструктаж</a:t>
            </a:r>
            <a:endParaRPr lang="en-GB" sz="1800">
              <a:latin typeface="Cambria"/>
              <a:cs typeface="Times New Roman"/>
            </a:endParaRPr>
          </a:p>
          <a:p>
            <a:pPr marL="0" lvl="0" indent="0">
              <a:lnSpc>
                <a:spcPct val="107000"/>
              </a:lnSpc>
              <a:buNone/>
              <a:defRPr/>
            </a:pPr>
            <a:r>
              <a:rPr lang="en-GB" sz="1800" u="sng">
                <a:latin typeface="Cambria"/>
                <a:cs typeface="Times New Roman"/>
                <a:hlinkClick r:id="rId4" tooltip="https://zbut.eu/biblioteka/templates/programa-za-periodichen-instruktazh/"/>
              </a:rPr>
              <a:t>Програма за периодичен инструктаж</a:t>
            </a:r>
            <a:endParaRPr lang="en-GB" sz="1800">
              <a:latin typeface="Cambria"/>
              <a:cs typeface="Times New Roman"/>
            </a:endParaRPr>
          </a:p>
          <a:p>
            <a:pPr marL="0" lvl="0" indent="0">
              <a:lnSpc>
                <a:spcPct val="107000"/>
              </a:lnSpc>
              <a:buNone/>
              <a:defRPr/>
            </a:pPr>
            <a:r>
              <a:rPr lang="en-GB" sz="1800" u="sng">
                <a:latin typeface="Cambria"/>
                <a:cs typeface="Times New Roman"/>
                <a:hlinkClick r:id="rId5" tooltip="https://zbut.eu/biblioteka/templates/programa-izvanreden-instruktazh-maiki/"/>
              </a:rPr>
              <a:t>Програма за извънреден инструктаж при завръщане от майчинство</a:t>
            </a:r>
            <a:endParaRPr lang="en-GB" sz="1800">
              <a:latin typeface="Cambria"/>
              <a:cs typeface="Times New Roman"/>
            </a:endParaRPr>
          </a:p>
          <a:p>
            <a:pPr marL="0" lvl="0" indent="0">
              <a:lnSpc>
                <a:spcPct val="107000"/>
              </a:lnSpc>
              <a:buNone/>
              <a:defRPr/>
            </a:pPr>
            <a:r>
              <a:rPr lang="en-GB" sz="1800" u="sng">
                <a:latin typeface="Cambria"/>
                <a:cs typeface="Times New Roman"/>
                <a:hlinkClick r:id="rId6" tooltip="https://zbut.eu/biblioteka/templates/zapoved-i-programa-za-izvanreden-instruktazh-pri-trudova-zlopoluka/#comment-383"/>
              </a:rPr>
              <a:t>Заповед и програма за извънреден инструктаж при трудова злополука</a:t>
            </a:r>
            <a:endParaRPr lang="en-GB" sz="1800">
              <a:latin typeface="Cambria"/>
              <a:cs typeface="Times New Roman"/>
            </a:endParaRPr>
          </a:p>
          <a:p>
            <a:pPr marL="0" lvl="0" indent="0">
              <a:lnSpc>
                <a:spcPct val="107000"/>
              </a:lnSpc>
              <a:buNone/>
              <a:defRPr/>
            </a:pPr>
            <a:r>
              <a:rPr lang="en-GB" sz="1800" u="sng">
                <a:latin typeface="Cambria"/>
                <a:cs typeface="Times New Roman"/>
                <a:hlinkClick r:id="rId7" tooltip="https://zbut.eu/biblioteka/templates/protokol-za-proveden-usten-izpit/"/>
              </a:rPr>
              <a:t>Протокол за проведен устен изпит за знания по правилата за осигуряване на безопасни и здравословни условия на труд</a:t>
            </a:r>
            <a:endParaRPr lang="en-GB" sz="1800">
              <a:latin typeface="Cambria"/>
              <a:cs typeface="Times New Roman"/>
            </a:endParaRPr>
          </a:p>
          <a:p>
            <a:pPr marL="0" indent="0">
              <a:lnSpc>
                <a:spcPct val="107000"/>
              </a:lnSpc>
              <a:spcAft>
                <a:spcPts val="800"/>
              </a:spcAft>
              <a:buNone/>
              <a:defRPr/>
            </a:pPr>
            <a:r>
              <a:rPr lang="en-GB" sz="1800" u="sng">
                <a:latin typeface="Cambria"/>
                <a:cs typeface="Times New Roman"/>
                <a:hlinkClick r:id="rId8" tooltip="https://zbut.eu/biblioteka/templates/sluzhebna-belezhka-nachalen-instruktazh/"/>
              </a:rPr>
              <a:t>Служебна бележка за проведен начален инструктаж</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1.1.11. </a:t>
            </a:r>
            <a:r>
              <a:rPr lang="en-GB" sz="1800" b="1">
                <a:solidFill>
                  <a:srgbClr val="000000"/>
                </a:solidFill>
                <a:latin typeface="Calibri Light"/>
                <a:ea typeface="SimSun"/>
                <a:cs typeface="Times New Roman"/>
              </a:rPr>
              <a:t>Обучения</a:t>
            </a:r>
          </a:p>
          <a:p>
            <a:pPr marL="0" indent="0">
              <a:lnSpc>
                <a:spcPct val="107000"/>
              </a:lnSpc>
              <a:spcAft>
                <a:spcPts val="800"/>
              </a:spcAft>
              <a:buNone/>
              <a:defRPr/>
            </a:pPr>
            <a:r>
              <a:rPr lang="en-GB" sz="1800">
                <a:latin typeface="Cambria"/>
                <a:ea typeface="Times New Roman"/>
                <a:cs typeface="Times New Roman"/>
              </a:rPr>
              <a:t> </a:t>
            </a:r>
            <a:endParaRPr/>
          </a:p>
          <a:p>
            <a:pPr marL="0" indent="0">
              <a:lnSpc>
                <a:spcPct val="107000"/>
              </a:lnSpc>
              <a:spcAft>
                <a:spcPts val="800"/>
              </a:spcAft>
              <a:buNone/>
              <a:defRPr/>
            </a:pPr>
            <a:r>
              <a:rPr lang="en-GB" sz="1800">
                <a:latin typeface="Cambria"/>
                <a:cs typeface="Times New Roman"/>
              </a:rPr>
              <a:t>Процедура "Организация на обученията по ЗБУТ"</a:t>
            </a:r>
            <a:endParaRPr/>
          </a:p>
          <a:p>
            <a:pPr marL="0" lvl="0" indent="0">
              <a:lnSpc>
                <a:spcPct val="107000"/>
              </a:lnSpc>
              <a:buNone/>
              <a:defRPr/>
            </a:pPr>
            <a:r>
              <a:rPr lang="en-GB" sz="1800" u="sng">
                <a:latin typeface="Cambria"/>
                <a:cs typeface="Times New Roman"/>
                <a:hlinkClick r:id="rId2" tooltip="https://zbut.eu/biblioteka/templates/zapoved-za-opredelyane-na-vidovete-obucheniya/"/>
              </a:rPr>
              <a:t>Заповед за определяне на видовете обучения; лицата, които ще бъдат обучавани; програми за провеждане на обученията и лицата, които ще провеждат обученията</a:t>
            </a:r>
            <a:r>
              <a:rPr lang="en-GB" sz="1800">
                <a:latin typeface="Cambria"/>
                <a:cs typeface="Times New Roman"/>
              </a:rPr>
              <a:t>.</a:t>
            </a:r>
            <a:endParaRPr/>
          </a:p>
          <a:p>
            <a:pPr marL="0" lvl="0" indent="0">
              <a:lnSpc>
                <a:spcPct val="107000"/>
              </a:lnSpc>
              <a:buNone/>
              <a:defRPr/>
            </a:pPr>
            <a:r>
              <a:rPr lang="en-GB" sz="1800" u="sng">
                <a:latin typeface="Cambria"/>
                <a:cs typeface="Times New Roman"/>
                <a:hlinkClick r:id="rId3" tooltip="https://zbut.eu/biblioteka/templates/spisak-na-dlazhnosti-i-dejnosti-za-koito-se-iziskva-parvonachalno-i-ili-periodichno-obuchenie/"/>
              </a:rPr>
              <a:t>Списък на длъжности и дейности, за които се изисква първоначално и/или периодично обучение</a:t>
            </a:r>
            <a:endParaRPr lang="en-GB" sz="1800">
              <a:latin typeface="Cambria"/>
              <a:cs typeface="Times New Roman"/>
            </a:endParaRPr>
          </a:p>
          <a:p>
            <a:pPr marL="0" lvl="0" indent="0">
              <a:lnSpc>
                <a:spcPct val="107000"/>
              </a:lnSpc>
              <a:spcAft>
                <a:spcPts val="800"/>
              </a:spcAft>
              <a:buNone/>
              <a:defRPr/>
            </a:pPr>
            <a:r>
              <a:rPr lang="en-GB" sz="1800" u="sng">
                <a:latin typeface="Cambria"/>
                <a:cs typeface="Times New Roman"/>
                <a:hlinkClick r:id="rId4" tooltip="https://zbut.eu/biblioteka/templates/spisak-na-dejnosti-za-koito-se-iziskva-pravosposobnost/"/>
              </a:rPr>
              <a:t>Списък на дейности, за които се изисква правоспособност</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buNone/>
              <a:defRPr/>
            </a:pPr>
            <a:r>
              <a:rPr lang="bg-BG" sz="1800" b="1"/>
              <a:t>1.1.12.  </a:t>
            </a:r>
            <a:r>
              <a:rPr lang="en-GB" sz="1800" b="1"/>
              <a:t>Оценяване на риска</a:t>
            </a:r>
            <a:endParaRPr lang="en-GB"/>
          </a:p>
          <a:p>
            <a:pPr marL="0" indent="0">
              <a:buNone/>
              <a:defRPr/>
            </a:pPr>
            <a:r>
              <a:rPr lang="en-GB" sz="1800">
                <a:latin typeface="Cambria"/>
                <a:cs typeface="Times New Roman"/>
              </a:rPr>
              <a:t>Процедура "Оценяване на риска"</a:t>
            </a:r>
            <a:r>
              <a:rPr lang="bg-BG" sz="1800">
                <a:latin typeface="Cambria"/>
                <a:cs typeface="Times New Roman"/>
              </a:rPr>
              <a:t>. </a:t>
            </a:r>
            <a:r>
              <a:rPr lang="en-GB" sz="1800">
                <a:latin typeface="Cambria"/>
                <a:cs typeface="Times New Roman"/>
              </a:rPr>
              <a:t>Периодичност на измервания на фактори на работната среда и по електробезопасност</a:t>
            </a:r>
          </a:p>
          <a:p>
            <a:pPr marL="0" lvl="0" indent="0">
              <a:buNone/>
              <a:defRPr/>
            </a:pPr>
            <a:r>
              <a:rPr lang="en-GB" sz="1800" u="sng">
                <a:latin typeface="Cambria"/>
                <a:cs typeface="Times New Roman"/>
                <a:hlinkClick r:id="rId2" tooltip="https://zbut.eu/biblioteka/templates/programa-za-otsenyavane-na-riska/"/>
              </a:rPr>
              <a:t>Програма за оценяване на риска</a:t>
            </a:r>
            <a:endParaRPr lang="en-GB" sz="1800">
              <a:latin typeface="Cambria"/>
              <a:cs typeface="Times New Roman"/>
            </a:endParaRPr>
          </a:p>
          <a:p>
            <a:pPr marL="0" lvl="0" indent="0">
              <a:buNone/>
              <a:defRPr/>
            </a:pPr>
            <a:r>
              <a:rPr lang="en-GB" sz="1800" u="sng">
                <a:latin typeface="Cambria"/>
                <a:cs typeface="Times New Roman"/>
                <a:hlinkClick r:id="rId3" tooltip="https://zbut.eu/biblioteka/templates/zapoved-za-reda-i-nachina-za-dokumentirane-na-otsenkata-na-riska/"/>
              </a:rPr>
              <a:t>Заповед за определяне на реда и начина за документиране на оценката на риска</a:t>
            </a:r>
            <a:endParaRPr lang="en-GB" sz="1800">
              <a:latin typeface="Cambria"/>
              <a:cs typeface="Times New Roman"/>
            </a:endParaRPr>
          </a:p>
          <a:p>
            <a:pPr marL="0" lvl="0" indent="0">
              <a:buNone/>
              <a:defRPr/>
            </a:pPr>
            <a:r>
              <a:rPr lang="en-GB" sz="1800" u="sng">
                <a:latin typeface="Cambria"/>
                <a:cs typeface="Times New Roman"/>
                <a:hlinkClick r:id="rId4" tooltip="https://zbut.eu/biblioteka/templates/zapoved-za-opredelyane-na-periodichnost-na-otsenkata-na-riska/"/>
              </a:rPr>
              <a:t>Заповед за определяне на периодичността на оценката на риска</a:t>
            </a:r>
            <a:endParaRPr lang="en-GB" sz="1800">
              <a:latin typeface="Cambria"/>
              <a:cs typeface="Times New Roman"/>
            </a:endParaRPr>
          </a:p>
          <a:p>
            <a:pPr marL="0" lvl="0" indent="0">
              <a:buNone/>
              <a:defRPr/>
            </a:pPr>
            <a:r>
              <a:rPr lang="en-GB" sz="1800" u="sng">
                <a:latin typeface="Cambria"/>
                <a:cs typeface="Times New Roman"/>
                <a:hlinkClick r:id="rId5" tooltip="https://zbut.eu/biblioteka/templates/zapoved-i-stanovishte-otsenkata-na-riska-sled-promeni-v-normativnata-uredba/"/>
              </a:rPr>
              <a:t>Заповед и становище относно актуализация на оценката на риска след промени в нормативната уредба</a:t>
            </a:r>
            <a:endParaRPr lang="en-GB" sz="1800">
              <a:latin typeface="Cambria"/>
              <a:cs typeface="Times New Roman"/>
            </a:endParaRPr>
          </a:p>
          <a:p>
            <a:pPr marL="0" lvl="0" indent="0">
              <a:buNone/>
              <a:defRPr/>
            </a:pPr>
            <a:r>
              <a:rPr lang="en-GB" sz="1800" u="sng">
                <a:latin typeface="Cambria"/>
                <a:cs typeface="Times New Roman"/>
                <a:hlinkClick r:id="rId6" tooltip="https://zbut.eu/biblioteka/templates/zapoved-za-otsenka-na-riska/"/>
              </a:rPr>
              <a:t>Заповед за актуализация на оценката на риска поради изтичане на определения от работодателя период</a:t>
            </a:r>
            <a:endParaRPr lang="en-GB" sz="1800">
              <a:latin typeface="Cambria"/>
              <a:cs typeface="Times New Roman"/>
            </a:endParaRPr>
          </a:p>
          <a:p>
            <a:pPr marL="0" lvl="0" indent="0">
              <a:buNone/>
              <a:defRPr/>
            </a:pPr>
            <a:r>
              <a:rPr lang="en-GB" sz="1800" u="sng">
                <a:latin typeface="Cambria"/>
                <a:cs typeface="Times New Roman"/>
                <a:hlinkClick r:id="rId7" tooltip="https://zbut.eu/biblioteka/templates/programa-merki-za-predotvratyavane-namalyavane-i-ogranichavane-na-riska/"/>
              </a:rPr>
              <a:t>Програма мерки за предотвратяване, намаляване и ограничаване на риска</a:t>
            </a:r>
            <a:endParaRPr lang="en-GB" sz="1800">
              <a:latin typeface="Cambria"/>
              <a:cs typeface="Times New Roman"/>
            </a:endParaRPr>
          </a:p>
          <a:p>
            <a:pPr marL="0" lvl="0" indent="0">
              <a:buNone/>
              <a:defRPr/>
            </a:pPr>
            <a:r>
              <a:rPr lang="en-GB" sz="1800" u="sng">
                <a:latin typeface="Cambria"/>
                <a:cs typeface="Times New Roman"/>
                <a:hlinkClick r:id="rId8" tooltip="https://zbut.eu/biblioteka/templates/tool-programa-merki/"/>
              </a:rPr>
              <a:t>Инструмент за планиране на периодични дейности по ЗБУТ </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buNone/>
              <a:defRPr/>
            </a:pPr>
            <a:r>
              <a:rPr lang="en-GB" sz="1800">
                <a:latin typeface="Cambria"/>
                <a:cs typeface="Times New Roman"/>
              </a:rPr>
              <a:t>Процедура "Оценяване на риска при работа от разстояние"</a:t>
            </a:r>
            <a:endParaRPr/>
          </a:p>
          <a:p>
            <a:pPr marL="0" lvl="0" indent="0">
              <a:lnSpc>
                <a:spcPct val="107000"/>
              </a:lnSpc>
              <a:buNone/>
              <a:defRPr/>
            </a:pPr>
            <a:r>
              <a:rPr lang="en-GB" sz="1800" u="sng">
                <a:solidFill>
                  <a:schemeClr val="bg2">
                    <a:lumMod val="25000"/>
                  </a:schemeClr>
                </a:solidFill>
                <a:latin typeface="Cambria"/>
                <a:ea typeface="SimSun"/>
                <a:cs typeface="Times New Roman"/>
              </a:rPr>
              <a:t>Декларация за спазване на условията на труд при работа от разстояние</a:t>
            </a:r>
            <a:endParaRPr lang="en-GB" sz="1800">
              <a:solidFill>
                <a:schemeClr val="bg2">
                  <a:lumMod val="25000"/>
                </a:schemeClr>
              </a:solidFill>
              <a:latin typeface="Cambria"/>
              <a:ea typeface="Times New Roman"/>
              <a:cs typeface="Times New Roman"/>
            </a:endParaRPr>
          </a:p>
          <a:p>
            <a:pPr marL="313200" indent="0">
              <a:lnSpc>
                <a:spcPct val="107000"/>
              </a:lnSpc>
              <a:spcAft>
                <a:spcPts val="800"/>
              </a:spcAft>
              <a:buNone/>
              <a:defRPr/>
            </a:pPr>
            <a:r>
              <a:rPr lang="en-GB" sz="1800" u="none" strike="noStrike">
                <a:solidFill>
                  <a:schemeClr val="bg2">
                    <a:lumMod val="25000"/>
                  </a:schemeClr>
                </a:solidFill>
                <a:latin typeface="Cambria"/>
                <a:ea typeface="SimSun"/>
                <a:cs typeface="Times New Roman"/>
              </a:rPr>
              <a:t> </a:t>
            </a:r>
            <a:endParaRPr lang="en-GB" sz="1800">
              <a:solidFill>
                <a:schemeClr val="bg2">
                  <a:lumMod val="25000"/>
                </a:schemeClr>
              </a:solidFill>
              <a:latin typeface="Cambria"/>
              <a:ea typeface="Times New Roman"/>
              <a:cs typeface="Times New Roman"/>
            </a:endParaRPr>
          </a:p>
          <a:p>
            <a:pPr marL="0" indent="0">
              <a:lnSpc>
                <a:spcPct val="107000"/>
              </a:lnSpc>
              <a:spcBef>
                <a:spcPts val="1000"/>
              </a:spcBef>
              <a:buNone/>
              <a:defRPr/>
            </a:pPr>
            <a:r>
              <a:rPr lang="bg-BG" sz="1800" b="1">
                <a:solidFill>
                  <a:srgbClr val="000000"/>
                </a:solidFill>
                <a:latin typeface="Calibri Light"/>
                <a:ea typeface="SimSun"/>
                <a:cs typeface="Times New Roman"/>
              </a:rPr>
              <a:t>1.1.13. </a:t>
            </a:r>
            <a:r>
              <a:rPr lang="en-GB" sz="1800" b="1">
                <a:solidFill>
                  <a:srgbClr val="000000"/>
                </a:solidFill>
                <a:latin typeface="Calibri Light"/>
                <a:ea typeface="SimSun"/>
                <a:cs typeface="Times New Roman"/>
              </a:rPr>
              <a:t>Лични предпазни средства</a:t>
            </a:r>
          </a:p>
          <a:p>
            <a:pPr marL="0" indent="0">
              <a:buNone/>
              <a:defRPr/>
            </a:pPr>
            <a:r>
              <a:rPr lang="en-GB" sz="1800" u="sng">
                <a:solidFill>
                  <a:schemeClr val="bg2">
                    <a:lumMod val="25000"/>
                  </a:schemeClr>
                </a:solidFill>
                <a:latin typeface="Times New Roman"/>
                <a:ea typeface="SimSun"/>
              </a:rPr>
              <a:t>Процедура "Осигуряване на лични предпазни средства"</a:t>
            </a:r>
            <a:endParaRPr lang="en-GB" sz="1800">
              <a:solidFill>
                <a:schemeClr val="bg2">
                  <a:lumMod val="25000"/>
                </a:schemeClr>
              </a:solidFill>
              <a:latin typeface="Times New Roman"/>
              <a:ea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hlinkClick r:id="rId2" tooltip="https://zbut.eu/biblioteka/templates/protokol-spisak-lps/"/>
              </a:rPr>
              <a:t>Протокол за съгласуване на списъка на личните предпазни</a:t>
            </a:r>
            <a:r>
              <a:rPr lang="en-GB" sz="1800" u="sng">
                <a:solidFill>
                  <a:srgbClr val="2998E3"/>
                </a:solidFill>
                <a:latin typeface="Cambria"/>
                <a:ea typeface="SimSun"/>
                <a:cs typeface="Times New Roman"/>
                <a:hlinkClick r:id="rId2" tooltip="https://zbut.eu/biblioteka/templates/protokol-spisak-lps/"/>
              </a:rPr>
              <a:t> </a:t>
            </a:r>
            <a:r>
              <a:rPr lang="en-GB" sz="1800" u="sng">
                <a:solidFill>
                  <a:schemeClr val="bg2">
                    <a:lumMod val="25000"/>
                  </a:schemeClr>
                </a:solidFill>
                <a:latin typeface="Cambria"/>
                <a:ea typeface="SimSun"/>
                <a:cs typeface="Times New Roman"/>
                <a:hlinkClick r:id="rId2" tooltip="https://zbut.eu/biblioteka/templates/protokol-spisak-lps/"/>
              </a:rPr>
              <a:t>средства</a:t>
            </a:r>
            <a:endParaRPr lang="en-GB" sz="1800">
              <a:solidFill>
                <a:schemeClr val="bg2">
                  <a:lumMod val="25000"/>
                </a:schemeClr>
              </a:solidFill>
              <a:latin typeface="Cambria"/>
              <a:ea typeface="Times New Roman"/>
              <a:cs typeface="Times New Roman"/>
            </a:endParaRPr>
          </a:p>
          <a:p>
            <a:pPr marL="0" lvl="0" indent="0">
              <a:lnSpc>
                <a:spcPct val="107000"/>
              </a:lnSpc>
              <a:spcAft>
                <a:spcPts val="800"/>
              </a:spcAft>
              <a:buNone/>
              <a:defRPr/>
            </a:pPr>
            <a:r>
              <a:rPr lang="en-GB" sz="1800" u="sng">
                <a:solidFill>
                  <a:schemeClr val="bg2">
                    <a:lumMod val="25000"/>
                  </a:schemeClr>
                </a:solidFill>
                <a:latin typeface="Cambria"/>
                <a:ea typeface="SimSun"/>
                <a:cs typeface="Times New Roman"/>
                <a:hlinkClick r:id="rId3" tooltip="https://zbut.eu/biblioteka/templates/spisak-na-lps/"/>
              </a:rPr>
              <a:t>Списък на лични предпазни средства и специално работно облекло</a:t>
            </a:r>
            <a:endParaRPr lang="en-GB" sz="1800">
              <a:solidFill>
                <a:schemeClr val="bg2">
                  <a:lumMod val="25000"/>
                </a:schemeClr>
              </a:solidFill>
              <a:latin typeface="Cambria"/>
              <a:ea typeface="Times New Roma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lvl="0" indent="0">
              <a:lnSpc>
                <a:spcPct val="107000"/>
              </a:lnSpc>
              <a:spcAft>
                <a:spcPts val="800"/>
              </a:spcAft>
              <a:buNone/>
              <a:tabLst>
                <a:tab pos="266700" algn="l"/>
                <a:tab pos="5725160" algn="r"/>
              </a:tabLst>
              <a:defRPr/>
            </a:pPr>
            <a:r>
              <a:rPr lang="bg-BG" sz="1800" b="1" cap="small">
                <a:solidFill>
                  <a:schemeClr val="bg2">
                    <a:lumMod val="25000"/>
                  </a:schemeClr>
                </a:solidFill>
                <a:latin typeface="Calibri Light"/>
                <a:ea typeface="SimSun"/>
                <a:cs typeface="Times New Roman"/>
              </a:rPr>
              <a:t>2. </a:t>
            </a:r>
            <a:r>
              <a:rPr lang="en-GB" sz="1800" b="1" cap="small">
                <a:solidFill>
                  <a:schemeClr val="bg2">
                    <a:lumMod val="25000"/>
                  </a:schemeClr>
                </a:solidFill>
                <a:latin typeface="Calibri Light"/>
                <a:ea typeface="SimSun"/>
                <a:cs typeface="Times New Roman"/>
              </a:rPr>
              <a:t> </a:t>
            </a:r>
            <a:r>
              <a:rPr lang="bg-BG" sz="1800">
                <a:latin typeface="Cambria"/>
                <a:cs typeface="Times New Roman"/>
              </a:rPr>
              <a:t>Разработване на решения за използване на дигиталните устройства по здравословен начин</a:t>
            </a:r>
            <a:endParaRPr/>
          </a:p>
          <a:p>
            <a:pPr marL="0" lvl="0" indent="0">
              <a:lnSpc>
                <a:spcPct val="107000"/>
              </a:lnSpc>
              <a:spcAft>
                <a:spcPts val="800"/>
              </a:spcAft>
              <a:buNone/>
              <a:tabLst>
                <a:tab pos="266700" algn="l"/>
                <a:tab pos="5725160" algn="r"/>
              </a:tabLst>
              <a:defRPr/>
            </a:pPr>
            <a:r>
              <a:rPr lang="bg-BG" sz="1800">
                <a:latin typeface="Cambria"/>
                <a:cs typeface="Times New Roman"/>
              </a:rPr>
              <a:t>Инструктаж за работа.</a:t>
            </a:r>
            <a:endParaRPr/>
          </a:p>
          <a:p>
            <a:pPr marL="0" lvl="0" indent="0">
              <a:lnSpc>
                <a:spcPct val="107000"/>
              </a:lnSpc>
              <a:spcAft>
                <a:spcPts val="800"/>
              </a:spcAft>
              <a:buNone/>
              <a:tabLst>
                <a:tab pos="266700" algn="l"/>
                <a:tab pos="5725160" algn="r"/>
              </a:tabLst>
              <a:defRPr/>
            </a:pPr>
            <a:endParaRPr lang="bg-BG" sz="1800">
              <a:latin typeface="Cambria"/>
              <a:cs typeface="Times New Roman"/>
            </a:endParaRPr>
          </a:p>
          <a:p>
            <a:pPr marL="0" lvl="0" indent="0">
              <a:lnSpc>
                <a:spcPct val="107000"/>
              </a:lnSpc>
              <a:spcAft>
                <a:spcPts val="800"/>
              </a:spcAft>
              <a:buNone/>
              <a:tabLst>
                <a:tab pos="266700" algn="l"/>
                <a:tab pos="5725160" algn="r"/>
              </a:tabLst>
              <a:defRPr/>
            </a:pPr>
            <a:r>
              <a:rPr lang="en-GB" sz="1800">
                <a:latin typeface="Cambria"/>
                <a:cs typeface="Times New Roman"/>
              </a:rPr>
              <a:t>Инструкция за безопасна работа с видеодисплей</a:t>
            </a:r>
          </a:p>
          <a:p>
            <a:pPr marL="0" indent="0">
              <a:buNone/>
              <a:defRPr/>
            </a:pPr>
            <a:endParaRPr lang="en-GB" sz="1800">
              <a:latin typeface="Cambria"/>
              <a:cs typeface="Times New Roman"/>
            </a:endParaRPr>
          </a:p>
          <a:p>
            <a:pPr marL="0" indent="0">
              <a:buNone/>
              <a:defRPr/>
            </a:pPr>
            <a:r>
              <a:rPr lang="en-GB" sz="1800">
                <a:latin typeface="Cambria"/>
                <a:cs typeface="Times New Roman"/>
              </a:rPr>
              <a:t>ПРИ РАБОТА С ВИДЕОДИСПЛЕИ, СПАЗВАЙТЕ СЛЕДНИТЕ ВАЖНИ ПРИНЦИПИ:</a:t>
            </a:r>
            <a:endParaRPr/>
          </a:p>
          <a:p>
            <a:pPr marL="742950" lvl="1" indent="-285750">
              <a:lnSpc>
                <a:spcPct val="107000"/>
              </a:lnSpc>
              <a:spcBef>
                <a:spcPts val="1800"/>
              </a:spcBef>
              <a:buSzPts val="1400"/>
              <a:buFont typeface="+mj-lt"/>
              <a:buAutoNum type="arabicPeriod" startAt="2"/>
              <a:defRPr/>
            </a:pPr>
            <a:endParaRPr lang="en-GB" sz="1800" b="1" cap="small">
              <a:solidFill>
                <a:schemeClr val="bg2">
                  <a:lumMod val="25000"/>
                </a:schemeClr>
              </a:solidFill>
              <a:latin typeface="Calibri Light"/>
              <a:ea typeface="SimSu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92075" indent="0">
              <a:lnSpc>
                <a:spcPct val="107000"/>
              </a:lnSpc>
              <a:spcBef>
                <a:spcPts val="1000"/>
              </a:spcBef>
              <a:buSzPts val="1400"/>
              <a:buNone/>
              <a:tabLst>
                <a:tab pos="176213" algn="l"/>
              </a:tabLst>
              <a:defRPr/>
            </a:pPr>
            <a:r>
              <a:rPr lang="bg-BG" sz="1800">
                <a:latin typeface="Cambria"/>
                <a:cs typeface="Times New Roman"/>
              </a:rPr>
              <a:t>1.2.1. </a:t>
            </a:r>
            <a:r>
              <a:rPr lang="en-GB" sz="1800">
                <a:latin typeface="Cambria"/>
                <a:cs typeface="Times New Roman"/>
              </a:rPr>
              <a:t>ЗА РАБОТНА ПОЗА:</a:t>
            </a:r>
            <a:endParaRPr/>
          </a:p>
          <a:p>
            <a:pPr marL="0" indent="0">
              <a:buNone/>
              <a:defRPr/>
            </a:pPr>
            <a:r>
              <a:rPr lang="en-GB" sz="1800">
                <a:latin typeface="Cambria"/>
                <a:ea typeface="Cambria"/>
              </a:rPr>
              <a:t>1. Намерете своята комфортна работна поза. Това е поредица от положения на тялото, които са комфортни за Вас и подходящи за извършваната от Вас дейност.</a:t>
            </a:r>
            <a:br>
              <a:rPr lang="en-GB" sz="1800">
                <a:latin typeface="Cambria"/>
                <a:ea typeface="Cambria"/>
              </a:rPr>
            </a:br>
            <a:r>
              <a:rPr lang="en-GB" sz="1800">
                <a:latin typeface="Cambria"/>
                <a:ea typeface="Cambria"/>
              </a:rPr>
              <a:t>2. Движете се. Продължителните периоди на седнала работна поза предизвикват дискомфорт и умора в мускулите. Промяната в позата и движенията са добри за всяка част от тялото Ви, включително и за гръбначния стълб, ставите, мускулите и кръвоносната система.</a:t>
            </a:r>
            <a:br>
              <a:rPr lang="en-GB" sz="1800">
                <a:latin typeface="Cambria"/>
                <a:ea typeface="Cambria"/>
              </a:rPr>
            </a:br>
            <a:r>
              <a:rPr lang="en-GB" sz="1800">
                <a:latin typeface="Cambria"/>
                <a:ea typeface="Cambria"/>
              </a:rPr>
              <a:t>Старайте се да променяте работната поза в рамките на комфортната, през целия работен ден като:</a:t>
            </a:r>
            <a:br>
              <a:rPr lang="en-GB" sz="1800">
                <a:latin typeface="Cambria"/>
                <a:ea typeface="Cambria"/>
              </a:rPr>
            </a:br>
            <a:r>
              <a:rPr lang="en-GB" sz="1800">
                <a:latin typeface="Cambria"/>
                <a:ea typeface="Cambria"/>
              </a:rPr>
              <a:t>• Често изпълнявайте краткотрайни други дейности, които изискват ставане от стола, като например отиване до принтера, допълване с хартия, консултации с други колеги.</a:t>
            </a:r>
            <a:br>
              <a:rPr lang="en-GB" sz="1800">
                <a:latin typeface="Cambria"/>
                <a:ea typeface="Cambria"/>
              </a:rPr>
            </a:br>
            <a:r>
              <a:rPr lang="en-GB" sz="1800">
                <a:latin typeface="Cambria"/>
                <a:ea typeface="Cambria"/>
              </a:rPr>
              <a:t>• Планирайте излизане извън офиса, свързано с изпълнение на служебни задължения при възможност в избрано от Вас време.</a:t>
            </a:r>
            <a:br>
              <a:rPr lang="en-GB" sz="1800">
                <a:latin typeface="Cambria"/>
                <a:ea typeface="Cambria"/>
              </a:rPr>
            </a:br>
            <a:r>
              <a:rPr lang="en-GB" sz="1800">
                <a:latin typeface="Cambria"/>
                <a:ea typeface="Cambria"/>
              </a:rPr>
              <a:t>• Ако работната мебел позволява нагласяване, намерете най-благоприятната височина на стола и работната маса</a:t>
            </a:r>
            <a:br>
              <a:rPr lang="en-GB" sz="1800">
                <a:latin typeface="Cambria"/>
                <a:ea typeface="Cambria"/>
              </a:rPr>
            </a:br>
            <a:r>
              <a:rPr lang="en-GB" sz="1800">
                <a:latin typeface="Cambria"/>
                <a:ea typeface="Cambria"/>
              </a:rPr>
              <a:t>• Изборът на поза в зоната на комфорт зависи и от изпълняваната работа. Например по-наклонено положение на тялото, когато работите с компютър или по-изправено положение при работа с документи.</a:t>
            </a:r>
            <a:br>
              <a:rPr lang="en-GB" sz="1800">
                <a:latin typeface="Cambria"/>
                <a:ea typeface="Cambria"/>
              </a:rPr>
            </a:br>
            <a:r>
              <a:rPr lang="en-GB" sz="1800">
                <a:latin typeface="Cambria"/>
                <a:ea typeface="Cambria"/>
              </a:rPr>
              <a:t>• Особено внимание обърнете на позата в следобедните часове, когато настъпва умората.</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Aft>
                <a:spcPts val="800"/>
              </a:spcAft>
              <a:buNone/>
              <a:defRPr/>
            </a:pPr>
            <a:r>
              <a:rPr lang="en-GB" sz="1800">
                <a:latin typeface="Cambria"/>
                <a:ea typeface="Times New Roman"/>
                <a:cs typeface="Times New Roman"/>
              </a:rPr>
              <a:t>В тази тема ще научите:</a:t>
            </a:r>
            <a:endParaRPr/>
          </a:p>
          <a:p>
            <a:pPr marL="0" indent="0" algn="just">
              <a:lnSpc>
                <a:spcPct val="107000"/>
              </a:lnSpc>
              <a:spcAft>
                <a:spcPts val="800"/>
              </a:spcAft>
              <a:buNone/>
              <a:defRPr/>
            </a:pPr>
            <a:r>
              <a:rPr lang="bg-BG" sz="1800">
                <a:latin typeface="Cambria"/>
                <a:ea typeface="SimSun"/>
                <a:cs typeface="Calibri"/>
              </a:rPr>
              <a:t>-как</a:t>
            </a:r>
            <a:r>
              <a:rPr lang="bg-BG" sz="1800">
                <a:latin typeface="Cambria"/>
                <a:ea typeface="Times New Roman"/>
                <a:cs typeface="Calibri"/>
              </a:rPr>
              <a:t> може</a:t>
            </a:r>
            <a:r>
              <a:rPr lang="bg-BG" sz="1800">
                <a:latin typeface="Cambria"/>
                <a:ea typeface="SimSun"/>
                <a:cs typeface="Calibri"/>
              </a:rPr>
              <a:t>те</a:t>
            </a:r>
            <a:r>
              <a:rPr lang="bg-BG" sz="1800">
                <a:latin typeface="Cambria"/>
                <a:ea typeface="Times New Roman"/>
                <a:cs typeface="Calibri"/>
              </a:rPr>
              <a:t> да създаде</a:t>
            </a:r>
            <a:r>
              <a:rPr lang="bg-BG" sz="1800">
                <a:latin typeface="Cambria"/>
                <a:ea typeface="SimSun"/>
                <a:cs typeface="Calibri"/>
              </a:rPr>
              <a:t>те</a:t>
            </a:r>
            <a:r>
              <a:rPr lang="bg-BG" sz="1800">
                <a:latin typeface="Cambria"/>
                <a:ea typeface="Times New Roman"/>
                <a:cs typeface="Calibri"/>
              </a:rPr>
              <a:t> сложни решения за избягване на рискове и заплахи за здравето</a:t>
            </a:r>
            <a:r>
              <a:rPr lang="bg-BG" sz="1800">
                <a:latin typeface="Cambria"/>
                <a:ea typeface="SimSun"/>
                <a:cs typeface="Calibri"/>
              </a:rPr>
              <a:t> </a:t>
            </a:r>
            <a:r>
              <a:rPr lang="bg-BG" sz="1800">
                <a:latin typeface="Cambria"/>
                <a:ea typeface="Times New Roman"/>
                <a:cs typeface="Calibri"/>
              </a:rPr>
              <a:t>за собствена защита и защита на другите в организацията, </a:t>
            </a:r>
            <a:r>
              <a:rPr lang="bg-BG" sz="1800">
                <a:latin typeface="Cambria"/>
                <a:ea typeface="SimSun"/>
                <a:cs typeface="Calibri"/>
              </a:rPr>
              <a:t>като </a:t>
            </a:r>
            <a:r>
              <a:rPr lang="bg-BG" sz="1800">
                <a:latin typeface="Cambria"/>
                <a:ea typeface="Times New Roman"/>
                <a:cs typeface="Calibri"/>
              </a:rPr>
              <a:t>минимизира</a:t>
            </a:r>
            <a:r>
              <a:rPr lang="bg-BG" sz="1800">
                <a:latin typeface="Cambria"/>
                <a:ea typeface="SimSun"/>
                <a:cs typeface="Calibri"/>
              </a:rPr>
              <a:t>те</a:t>
            </a:r>
            <a:r>
              <a:rPr lang="bg-BG" sz="1800">
                <a:latin typeface="Cambria"/>
                <a:ea typeface="Times New Roman"/>
                <a:cs typeface="Calibri"/>
              </a:rPr>
              <a:t> влиянието на технологиите върху физическото и психологичното състояние, насърчава</a:t>
            </a:r>
            <a:r>
              <a:rPr lang="bg-BG" sz="1800">
                <a:latin typeface="Cambria"/>
                <a:ea typeface="SimSun"/>
                <a:cs typeface="Calibri"/>
              </a:rPr>
              <a:t>йки</a:t>
            </a:r>
            <a:r>
              <a:rPr lang="bg-BG" sz="1800">
                <a:latin typeface="Cambria"/>
                <a:ea typeface="Times New Roman"/>
                <a:cs typeface="Calibri"/>
              </a:rPr>
              <a:t> използване на технологии за социално включване</a:t>
            </a:r>
            <a:r>
              <a:rPr lang="bg-BG" sz="1800">
                <a:latin typeface="Cambria"/>
                <a:ea typeface="SimSun"/>
                <a:cs typeface="Calibri"/>
              </a:rPr>
              <a:t>;</a:t>
            </a:r>
            <a:endParaRPr lang="en-GB" sz="1800">
              <a:latin typeface="Cambria"/>
              <a:ea typeface="Times New Roman"/>
              <a:cs typeface="Times New Roman"/>
            </a:endParaRPr>
          </a:p>
          <a:p>
            <a:pPr marL="0" indent="0" algn="just">
              <a:lnSpc>
                <a:spcPct val="107000"/>
              </a:lnSpc>
              <a:spcAft>
                <a:spcPts val="800"/>
              </a:spcAft>
              <a:buNone/>
              <a:defRPr/>
            </a:pPr>
            <a:r>
              <a:rPr lang="bg-BG" sz="1800">
                <a:latin typeface="Cambria"/>
                <a:ea typeface="SimSun"/>
                <a:cs typeface="Calibri"/>
              </a:rPr>
              <a:t>-да</a:t>
            </a:r>
            <a:r>
              <a:rPr lang="bg-BG" sz="1800">
                <a:latin typeface="Cambria"/>
                <a:ea typeface="Times New Roman"/>
                <a:cs typeface="Calibri"/>
              </a:rPr>
              <a:t> разработва</a:t>
            </a:r>
            <a:r>
              <a:rPr lang="bg-BG" sz="1800">
                <a:latin typeface="Cambria"/>
                <a:ea typeface="SimSun"/>
                <a:cs typeface="Calibri"/>
              </a:rPr>
              <a:t>те</a:t>
            </a:r>
            <a:r>
              <a:rPr lang="bg-BG" sz="1800">
                <a:latin typeface="Cambria"/>
                <a:ea typeface="Times New Roman"/>
                <a:cs typeface="Calibri"/>
              </a:rPr>
              <a:t> решения за използване на дигиталните устройства по здравословен начин, при спазване на правила за физическа, психологическа и емоционална безопасност</a:t>
            </a:r>
            <a:r>
              <a:rPr lang="bg-BG" sz="1800">
                <a:latin typeface="Cambria"/>
                <a:ea typeface="SimSun"/>
                <a:cs typeface="Calibri"/>
              </a:rPr>
              <a:t>;</a:t>
            </a:r>
            <a:endParaRPr lang="en-GB" sz="1800">
              <a:latin typeface="Cambria"/>
              <a:ea typeface="Times New Roman"/>
              <a:cs typeface="Times New Roman"/>
            </a:endParaRPr>
          </a:p>
          <a:p>
            <a:pPr marL="0" indent="0">
              <a:buNone/>
              <a:defRPr/>
            </a:pPr>
            <a:r>
              <a:rPr lang="bg-BG" sz="1800">
                <a:latin typeface="Cambria"/>
                <a:ea typeface="SimSun"/>
                <a:cs typeface="Calibri"/>
              </a:rPr>
              <a:t>-да</a:t>
            </a:r>
            <a:r>
              <a:rPr lang="bg-BG" sz="1800">
                <a:latin typeface="Cambria"/>
                <a:ea typeface="Times New Roman"/>
                <a:cs typeface="Calibri"/>
              </a:rPr>
              <a:t> насърчавате безопасно и здравословно използване на дигиталните технологии в различни целеви групи. </a:t>
            </a:r>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buNone/>
              <a:defRPr/>
            </a:pPr>
            <a:r>
              <a:rPr lang="en-GB" sz="1800">
                <a:latin typeface="Times New Roman"/>
                <a:ea typeface="Times New Roman"/>
              </a:rPr>
              <a:t>ИЗБЯГВАЙТЕ</a:t>
            </a:r>
            <a:r>
              <a:rPr lang="en-GB" sz="1800" b="1">
                <a:solidFill>
                  <a:srgbClr val="000000"/>
                </a:solidFill>
                <a:latin typeface="Times New Roman"/>
                <a:ea typeface="Times New Roman"/>
              </a:rPr>
              <a:t>:</a:t>
            </a:r>
            <a:endParaRPr lang="bg-BG" sz="1800" b="1">
              <a:solidFill>
                <a:srgbClr val="000000"/>
              </a:solidFill>
              <a:latin typeface="Times New Roman"/>
              <a:ea typeface="Times New Roman"/>
            </a:endParaRPr>
          </a:p>
          <a:p>
            <a:pPr marL="0" indent="0">
              <a:buNone/>
              <a:defRPr/>
            </a:pPr>
            <a:r>
              <a:rPr lang="en-GB" sz="1800">
                <a:latin typeface="Times New Roman"/>
                <a:ea typeface="Times New Roman"/>
              </a:rPr>
              <a:t/>
            </a:r>
            <a:br>
              <a:rPr lang="en-GB" sz="1800">
                <a:latin typeface="Times New Roman"/>
                <a:ea typeface="Times New Roman"/>
              </a:rPr>
            </a:br>
            <a:r>
              <a:rPr lang="en-GB" sz="1800">
                <a:latin typeface="Times New Roman"/>
                <a:ea typeface="Times New Roman"/>
              </a:rPr>
              <a:t>- седенето на стола през целия работен ден!</a:t>
            </a:r>
            <a:br>
              <a:rPr lang="en-GB" sz="1800">
                <a:latin typeface="Times New Roman"/>
                <a:ea typeface="Times New Roman"/>
              </a:rPr>
            </a:br>
            <a:r>
              <a:rPr lang="en-GB" sz="1800">
                <a:latin typeface="Times New Roman"/>
                <a:ea typeface="Times New Roman"/>
              </a:rPr>
              <a:t>- прегърбването напред!</a:t>
            </a:r>
            <a:br>
              <a:rPr lang="en-GB" sz="1800">
                <a:latin typeface="Times New Roman"/>
                <a:ea typeface="Times New Roman"/>
              </a:rPr>
            </a:br>
            <a:r>
              <a:rPr lang="en-GB" sz="1800">
                <a:latin typeface="Times New Roman"/>
                <a:ea typeface="Times New Roman"/>
              </a:rPr>
              <a:t>- голямо накланяне на тялото назад!</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384175" lvl="2" indent="0">
              <a:buNone/>
              <a:defRPr/>
            </a:pPr>
            <a:r>
              <a:rPr lang="en-GB" b="1"/>
              <a:t>ЗА ХОДИЛА, КОЛЕНА И КРАКА:</a:t>
            </a:r>
            <a:endParaRPr/>
          </a:p>
          <a:p>
            <a:pPr marL="0" indent="0" algn="just">
              <a:buNone/>
              <a:defRPr/>
            </a:pPr>
            <a:r>
              <a:rPr lang="en-GB" sz="1800"/>
              <a:t>1. Използвайте стол, който позволява на ходилата да стъпват здраво на пода или ги поставяйте на подходяща опора за краката. Ако използвате опора, тя трябва да дава възможност на краката да заемат различно положение в рамките на комфортната работна поза осигурете достатъчно място за краката под работната маса.</a:t>
            </a:r>
          </a:p>
          <a:p>
            <a:pPr marL="0" indent="0" algn="just">
              <a:buNone/>
              <a:defRPr/>
            </a:pPr>
            <a:r>
              <a:rPr lang="en-GB" sz="1800"/>
              <a:t/>
            </a:r>
            <a:br>
              <a:rPr lang="en-GB" sz="1800"/>
            </a:br>
            <a:r>
              <a:rPr lang="en-GB" sz="1800"/>
              <a:t>2. Протягайте краката си, ставайте често и правете няколко крачки наоколо.</a:t>
            </a:r>
            <a:endParaRPr lang="bg-BG" sz="1800"/>
          </a:p>
          <a:p>
            <a:pPr marL="0" indent="0">
              <a:buNone/>
              <a:defRPr/>
            </a:pPr>
            <a:endParaRPr lang="en-GB" sz="1800"/>
          </a:p>
          <a:p>
            <a:pPr marL="0" indent="0" algn="l">
              <a:buNone/>
              <a:defRPr/>
            </a:pPr>
            <a:r>
              <a:rPr lang="en-GB" sz="1800"/>
              <a:t>ИЗБЯГВАЙТЕ</a:t>
            </a:r>
            <a:r>
              <a:rPr lang="en-GB" sz="1800" b="1"/>
              <a:t>:</a:t>
            </a:r>
            <a:endParaRPr lang="en-GB" sz="1800"/>
          </a:p>
          <a:p>
            <a:pPr marL="0" indent="0" algn="l">
              <a:buNone/>
              <a:defRPr/>
            </a:pPr>
            <a:r>
              <a:rPr lang="en-GB" sz="1800"/>
              <a:t/>
            </a:r>
            <a:br>
              <a:rPr lang="en-GB" sz="1800"/>
            </a:br>
            <a:r>
              <a:rPr lang="en-GB" sz="1800"/>
              <a:t>- поставянето на кашони и други предмети под работната маса</a:t>
            </a:r>
            <a:br>
              <a:rPr lang="en-GB" sz="1800"/>
            </a:br>
            <a:r>
              <a:rPr lang="en-GB" sz="1800"/>
              <a:t>- продължително заседяване без движения на краката</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438149" indent="0">
              <a:lnSpc>
                <a:spcPct val="107000"/>
              </a:lnSpc>
              <a:spcBef>
                <a:spcPts val="1000"/>
              </a:spcBef>
              <a:buSzPts val="1400"/>
              <a:buNone/>
              <a:defRPr/>
            </a:pPr>
            <a:r>
              <a:rPr lang="en-GB" sz="1800" b="1">
                <a:solidFill>
                  <a:srgbClr val="000000"/>
                </a:solidFill>
                <a:ea typeface="SimSun"/>
                <a:cs typeface="Times New Roman"/>
              </a:rPr>
              <a:t>ЗА ГЪРБА, РЪЦЕТЕ И РАМЕНЕТЕ:</a:t>
            </a:r>
            <a:endParaRPr lang="bg-BG" sz="1800" b="1">
              <a:solidFill>
                <a:srgbClr val="000000"/>
              </a:solidFill>
              <a:ea typeface="SimSun"/>
              <a:cs typeface="Times New Roman"/>
            </a:endParaRPr>
          </a:p>
          <a:p>
            <a:pPr marL="438149" indent="0">
              <a:lnSpc>
                <a:spcPct val="107000"/>
              </a:lnSpc>
              <a:spcBef>
                <a:spcPts val="1000"/>
              </a:spcBef>
              <a:buSzPts val="1400"/>
              <a:buNone/>
              <a:defRPr/>
            </a:pPr>
            <a:endParaRPr lang="en-GB" sz="1800" b="1">
              <a:solidFill>
                <a:srgbClr val="000000"/>
              </a:solidFill>
              <a:ea typeface="SimSun"/>
              <a:cs typeface="Times New Roman"/>
            </a:endParaRPr>
          </a:p>
          <a:p>
            <a:pPr marL="0" indent="0">
              <a:buNone/>
              <a:defRPr/>
            </a:pPr>
            <a:r>
              <a:rPr lang="en-GB" sz="1800">
                <a:ea typeface="Times New Roman"/>
              </a:rPr>
              <a:t>1. Използвайте облегалката на стола за поддържане на целия гръб.</a:t>
            </a:r>
            <a:br>
              <a:rPr lang="en-GB" sz="1800">
                <a:ea typeface="Times New Roman"/>
              </a:rPr>
            </a:br>
            <a:r>
              <a:rPr lang="en-GB" sz="1800">
                <a:ea typeface="Times New Roman"/>
              </a:rPr>
              <a:t>2. Ако столът позволява регулиране на облегалката, тя трябва да следва извивките на гръбначния стълб.</a:t>
            </a:r>
            <a:br>
              <a:rPr lang="en-GB" sz="1800">
                <a:ea typeface="Times New Roman"/>
              </a:rPr>
            </a:br>
            <a:r>
              <a:rPr lang="en-GB" sz="1800">
                <a:ea typeface="Times New Roman"/>
              </a:rPr>
              <a:t>3. Трябва винаги да сте сигурен, че долната част на гърба е добре облегната.</a:t>
            </a:r>
            <a:br>
              <a:rPr lang="en-GB" sz="1800">
                <a:ea typeface="Times New Roman"/>
              </a:rPr>
            </a:br>
            <a:r>
              <a:rPr lang="en-GB" sz="1800">
                <a:ea typeface="Times New Roman"/>
              </a:rPr>
              <a:t>4. Не се навеждайте прекомерно напред.</a:t>
            </a:r>
            <a:br>
              <a:rPr lang="en-GB" sz="1800">
                <a:ea typeface="Times New Roman"/>
              </a:rPr>
            </a:br>
            <a:r>
              <a:rPr lang="en-GB" sz="1800">
                <a:ea typeface="Times New Roman"/>
              </a:rPr>
              <a:t>5. При работа с клавиатура поставете китката в право неутрално положение, не облягайте дланите си на работната маса - това може да направите само когато ръцете Ви почиват</a:t>
            </a:r>
            <a:br>
              <a:rPr lang="en-GB" sz="1800">
                <a:ea typeface="Times New Roman"/>
              </a:rPr>
            </a:br>
            <a:r>
              <a:rPr lang="en-GB" sz="1800">
                <a:ea typeface="Times New Roman"/>
              </a:rPr>
              <a:t>6. Нагласете височината на стола или клавиатурата така, че рамената Ви да са отпуснати, лактите Ви да висят свободно отстрани.</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Aft>
                <a:spcPts val="800"/>
              </a:spcAft>
              <a:buNone/>
              <a:defRPr/>
            </a:pPr>
            <a:r>
              <a:rPr lang="en-GB" sz="1800">
                <a:solidFill>
                  <a:srgbClr val="000000"/>
                </a:solidFill>
                <a:ea typeface="SimSun"/>
                <a:cs typeface="Times New Roman"/>
              </a:rPr>
              <a:t>ЗА</a:t>
            </a:r>
            <a:r>
              <a:rPr lang="en-GB" sz="1800" b="1">
                <a:solidFill>
                  <a:srgbClr val="000000"/>
                </a:solidFill>
                <a:ea typeface="SimSun"/>
                <a:cs typeface="Times New Roman"/>
              </a:rPr>
              <a:t> </a:t>
            </a:r>
            <a:r>
              <a:rPr lang="en-GB" sz="1800">
                <a:solidFill>
                  <a:srgbClr val="000000"/>
                </a:solidFill>
                <a:ea typeface="SimSun"/>
                <a:cs typeface="Times New Roman"/>
              </a:rPr>
              <a:t>ЗРЕНИЕТО</a:t>
            </a:r>
            <a:endParaRPr lang="bg-BG" sz="1800">
              <a:solidFill>
                <a:srgbClr val="000000"/>
              </a:solidFill>
              <a:ea typeface="SimSun"/>
              <a:cs typeface="Times New Roman"/>
            </a:endParaRPr>
          </a:p>
          <a:p>
            <a:pPr marL="0" indent="0">
              <a:lnSpc>
                <a:spcPct val="107000"/>
              </a:lnSpc>
              <a:spcAft>
                <a:spcPts val="800"/>
              </a:spcAft>
              <a:buNone/>
              <a:defRPr/>
            </a:pPr>
            <a:endParaRPr lang="en-GB" sz="1800" b="1">
              <a:solidFill>
                <a:srgbClr val="000000"/>
              </a:solidFill>
              <a:ea typeface="SimSun"/>
              <a:cs typeface="Times New Roman"/>
            </a:endParaRPr>
          </a:p>
          <a:p>
            <a:pPr marL="0" indent="0">
              <a:lnSpc>
                <a:spcPct val="150000"/>
              </a:lnSpc>
              <a:buNone/>
              <a:defRPr/>
            </a:pPr>
            <a:r>
              <a:rPr lang="en-GB" sz="1800">
                <a:latin typeface="Cambria"/>
                <a:cs typeface="Times New Roman"/>
              </a:rPr>
              <a:t>1. Давайте на очите си чести почивки. Периодично гледайте далече и фокусирайте далечна точка</a:t>
            </a:r>
            <a:br>
              <a:rPr lang="en-GB" sz="1800">
                <a:latin typeface="Cambria"/>
                <a:cs typeface="Times New Roman"/>
              </a:rPr>
            </a:br>
            <a:r>
              <a:rPr lang="en-GB" sz="1800">
                <a:latin typeface="Cambria"/>
                <a:cs typeface="Times New Roman"/>
              </a:rPr>
              <a:t>2. Мигайте често. Това предпазва очите Ви и предотвратява чувството на сухота в очите.</a:t>
            </a:r>
            <a:br>
              <a:rPr lang="en-GB" sz="1800">
                <a:latin typeface="Cambria"/>
                <a:cs typeface="Times New Roman"/>
              </a:rPr>
            </a:br>
            <a:r>
              <a:rPr lang="en-GB" sz="1800">
                <a:latin typeface="Cambria"/>
                <a:cs typeface="Times New Roman"/>
              </a:rPr>
              <a:t>3. Почиствайте редовно екрана и филтъра, ако използвате такъв.</a:t>
            </a:r>
            <a:br>
              <a:rPr lang="en-GB" sz="1800">
                <a:latin typeface="Cambria"/>
                <a:cs typeface="Times New Roman"/>
              </a:rPr>
            </a:br>
            <a:r>
              <a:rPr lang="en-GB" sz="1800">
                <a:latin typeface="Cambria"/>
                <a:cs typeface="Times New Roman"/>
              </a:rPr>
              <a:t>4. Бъдете сигурни, че зрението Ви е идеално коригирано, проверявайте често състоянието на очите си.</a:t>
            </a:r>
            <a:br>
              <a:rPr lang="en-GB" sz="1800">
                <a:latin typeface="Cambria"/>
                <a:cs typeface="Times New Roman"/>
              </a:rPr>
            </a:br>
            <a:r>
              <a:rPr lang="en-GB" sz="1800">
                <a:latin typeface="Cambria"/>
                <a:cs typeface="Times New Roman"/>
              </a:rPr>
              <a:t>5. За да намалите очната умора, разположете материалите, с които най-често работите, приблизително на еднакво разстояние от очите.</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Aft>
                <a:spcPts val="800"/>
              </a:spcAft>
              <a:buNone/>
              <a:defRPr/>
            </a:pPr>
            <a:r>
              <a:rPr lang="en-GB" sz="1800">
                <a:latin typeface="Cambria"/>
                <a:cs typeface="Times New Roman"/>
              </a:rPr>
              <a:t>ЗА МОНИТОРА:</a:t>
            </a:r>
            <a:endParaRPr/>
          </a:p>
          <a:p>
            <a:pPr marL="0" indent="0">
              <a:buNone/>
              <a:defRPr/>
            </a:pPr>
            <a:r>
              <a:rPr lang="en-GB" sz="1800">
                <a:latin typeface="Cambria"/>
                <a:cs typeface="Times New Roman"/>
              </a:rPr>
              <a:t>Можете да намалите мускулната и очна умора чрез правилно разполагане на дисплея и нагласяване на наклона му:</a:t>
            </a:r>
            <a:br>
              <a:rPr lang="en-GB" sz="1800">
                <a:latin typeface="Cambria"/>
                <a:cs typeface="Times New Roman"/>
              </a:rPr>
            </a:br>
            <a:r>
              <a:rPr lang="en-GB" sz="1800">
                <a:latin typeface="Cambria"/>
                <a:cs typeface="Times New Roman"/>
              </a:rPr>
              <a:t>- поставете монитора точно пред вас</a:t>
            </a:r>
            <a:br>
              <a:rPr lang="en-GB" sz="1800">
                <a:latin typeface="Cambria"/>
                <a:cs typeface="Times New Roman"/>
              </a:rPr>
            </a:br>
            <a:r>
              <a:rPr lang="en-GB" sz="1800">
                <a:latin typeface="Cambria"/>
                <a:cs typeface="Times New Roman"/>
              </a:rPr>
              <a:t>- за да определите комфортното зрително разстояние, протегнете ръката си към монитора и отбележете мястото на кокалчетата на ръката</a:t>
            </a:r>
            <a:br>
              <a:rPr lang="en-GB" sz="1800">
                <a:latin typeface="Cambria"/>
                <a:cs typeface="Times New Roman"/>
              </a:rPr>
            </a:br>
            <a:r>
              <a:rPr lang="en-GB" sz="1800">
                <a:latin typeface="Cambria"/>
                <a:cs typeface="Times New Roman"/>
              </a:rPr>
              <a:t>- поставете монитора приблизително на това място</a:t>
            </a:r>
          </a:p>
          <a:p>
            <a:pPr marL="0" indent="0">
              <a:buNone/>
              <a:defRPr/>
            </a:pPr>
            <a:r>
              <a:rPr lang="en-GB" sz="1800">
                <a:latin typeface="Cambria"/>
                <a:cs typeface="Times New Roman"/>
              </a:rPr>
              <a:t>Мониторът не трябва да бъде поставен нито много ниско, нито много високо, за да не предизвиква навеждане на врата напред или назад.</a:t>
            </a:r>
            <a:br>
              <a:rPr lang="en-GB" sz="1800">
                <a:latin typeface="Cambria"/>
                <a:cs typeface="Times New Roman"/>
              </a:rPr>
            </a:br>
            <a:r>
              <a:rPr lang="en-GB" sz="1800">
                <a:latin typeface="Cambria"/>
                <a:cs typeface="Times New Roman"/>
              </a:rPr>
              <a:t>Височината и наклона на екрана са особено важни при операторите, които използват</a:t>
            </a:r>
            <a:br>
              <a:rPr lang="en-GB" sz="1800">
                <a:latin typeface="Cambria"/>
                <a:cs typeface="Times New Roman"/>
              </a:rPr>
            </a:br>
            <a:r>
              <a:rPr lang="en-GB" sz="1800">
                <a:latin typeface="Cambria"/>
                <a:cs typeface="Times New Roman"/>
              </a:rPr>
              <a:t>бифокални и трифокални стъкла за очила.</a:t>
            </a:r>
            <a:br>
              <a:rPr lang="en-GB" sz="1800">
                <a:latin typeface="Cambria"/>
                <a:cs typeface="Times New Roman"/>
              </a:rPr>
            </a:br>
            <a:r>
              <a:rPr lang="en-GB" sz="1800">
                <a:latin typeface="Cambria"/>
                <a:cs typeface="Times New Roman"/>
              </a:rPr>
              <a:t>Регулирайте яркостта и контраста на екрана</a:t>
            </a:r>
            <a:br>
              <a:rPr lang="en-GB" sz="1800">
                <a:latin typeface="Cambria"/>
                <a:cs typeface="Times New Roman"/>
              </a:rPr>
            </a:br>
            <a:r>
              <a:rPr lang="en-GB" sz="1800">
                <a:latin typeface="Cambria"/>
                <a:cs typeface="Times New Roman"/>
              </a:rPr>
              <a:t>Използвайте индиректно или намалено осветление, за да се избегнат отраженията върху екрана</a:t>
            </a:r>
            <a:br>
              <a:rPr lang="en-GB" sz="1800">
                <a:latin typeface="Cambria"/>
                <a:cs typeface="Times New Roman"/>
              </a:rPr>
            </a:br>
            <a:r>
              <a:rPr lang="en-GB" sz="1800">
                <a:latin typeface="Cambria"/>
                <a:cs typeface="Times New Roman"/>
              </a:rPr>
              <a:t>За да се намали дневната светлина, използвайте щори, завеси, сенници.</a:t>
            </a:r>
            <a:br>
              <a:rPr lang="en-GB" sz="1800">
                <a:latin typeface="Cambria"/>
                <a:cs typeface="Times New Roman"/>
              </a:rPr>
            </a:br>
            <a:r>
              <a:rPr lang="en-GB" sz="1800">
                <a:latin typeface="Cambria"/>
                <a:cs typeface="Times New Roman"/>
              </a:rPr>
              <a:t>Поставете монитора на място, където няма да има отражения от светлинни източници и лъскави предмети</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438149" indent="0">
              <a:lnSpc>
                <a:spcPct val="107000"/>
              </a:lnSpc>
              <a:spcBef>
                <a:spcPts val="1000"/>
              </a:spcBef>
              <a:buSzPts val="1400"/>
              <a:buNone/>
              <a:defRPr/>
            </a:pPr>
            <a:r>
              <a:rPr lang="en-GB" sz="1600">
                <a:latin typeface="Cambria"/>
                <a:cs typeface="Times New Roman"/>
              </a:rPr>
              <a:t>КЛАВИАТУРА, МИШКА</a:t>
            </a:r>
            <a:endParaRPr/>
          </a:p>
          <a:p>
            <a:pPr marL="0" indent="0">
              <a:buNone/>
              <a:defRPr/>
            </a:pPr>
            <a:endParaRPr lang="bg-BG" sz="1800">
              <a:latin typeface="Cambria"/>
              <a:cs typeface="Times New Roman"/>
            </a:endParaRPr>
          </a:p>
          <a:p>
            <a:pPr marL="0" indent="0">
              <a:buNone/>
              <a:defRPr/>
            </a:pPr>
            <a:r>
              <a:rPr lang="en-GB" sz="1800">
                <a:latin typeface="Cambria"/>
                <a:cs typeface="Times New Roman"/>
              </a:rPr>
              <a:t>Поставете клавиатурата, мишката и други, така че използването им да позволява отпуснато и комфортно положение на тялото.</a:t>
            </a:r>
            <a:br>
              <a:rPr lang="en-GB" sz="1800">
                <a:latin typeface="Cambria"/>
                <a:cs typeface="Times New Roman"/>
              </a:rPr>
            </a:br>
            <a:endParaRPr lang="bg-BG" sz="1800">
              <a:latin typeface="Cambria"/>
              <a:cs typeface="Times New Roman"/>
            </a:endParaRPr>
          </a:p>
          <a:p>
            <a:pPr marL="0" indent="0">
              <a:buNone/>
              <a:defRPr/>
            </a:pPr>
            <a:r>
              <a:rPr lang="en-GB" sz="1800">
                <a:latin typeface="Cambria"/>
                <a:cs typeface="Times New Roman"/>
              </a:rPr>
              <a:t>Поставете клавиатурата и мишката на една и съща височина и разстояние.</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438149" indent="0">
              <a:lnSpc>
                <a:spcPct val="107000"/>
              </a:lnSpc>
              <a:spcBef>
                <a:spcPts val="1000"/>
              </a:spcBef>
              <a:buSzPts val="1400"/>
              <a:buNone/>
              <a:defRPr/>
            </a:pPr>
            <a:r>
              <a:rPr lang="en-GB" sz="1800">
                <a:latin typeface="Cambria"/>
                <a:cs typeface="Times New Roman"/>
              </a:rPr>
              <a:t>ЗА ПОЧИВКИТЕ</a:t>
            </a:r>
            <a:endParaRPr/>
          </a:p>
          <a:p>
            <a:pPr marL="0" indent="0" algn="just">
              <a:buNone/>
              <a:defRPr/>
            </a:pPr>
            <a:endParaRPr lang="bg-BG" sz="1800">
              <a:latin typeface="Cambria"/>
              <a:cs typeface="Times New Roman"/>
            </a:endParaRPr>
          </a:p>
          <a:p>
            <a:pPr marL="0" indent="0" algn="just">
              <a:buNone/>
              <a:defRPr/>
            </a:pPr>
            <a:r>
              <a:rPr lang="en-GB" sz="1800">
                <a:latin typeface="Cambria"/>
                <a:cs typeface="Times New Roman"/>
              </a:rPr>
              <a:t>Когато работата Ви изисква да стоите цял ден пред екрана, почивайте често и за кратко време. </a:t>
            </a:r>
            <a:endParaRPr lang="bg-BG" sz="1800">
              <a:latin typeface="Cambria"/>
              <a:cs typeface="Times New Roman"/>
            </a:endParaRPr>
          </a:p>
          <a:p>
            <a:pPr marL="0" indent="0">
              <a:buNone/>
              <a:defRPr/>
            </a:pPr>
            <a:r>
              <a:rPr lang="en-GB" sz="1800">
                <a:latin typeface="Cambria"/>
                <a:cs typeface="Times New Roman"/>
              </a:rPr>
              <a:t>Кратките и чести почивки са по-полезни от редките и дълги почивки. Ако забравяте да си позволите почивка, използвайте таймер или специализиран софтуер.</a:t>
            </a:r>
            <a:br>
              <a:rPr lang="en-GB" sz="1800">
                <a:latin typeface="Cambria"/>
                <a:cs typeface="Times New Roman"/>
              </a:rPr>
            </a:br>
            <a:endParaRPr lang="bg-BG" sz="1800">
              <a:latin typeface="Cambria"/>
              <a:cs typeface="Times New Roman"/>
            </a:endParaRPr>
          </a:p>
          <a:p>
            <a:pPr marL="0" indent="0" algn="just">
              <a:buNone/>
              <a:defRPr/>
            </a:pPr>
            <a:r>
              <a:rPr lang="en-GB" sz="1800">
                <a:latin typeface="Cambria"/>
                <a:cs typeface="Times New Roman"/>
              </a:rPr>
              <a:t>По време на почивката станете и се протегнете, специално разтегнете тези мускули, които са в постоянно статично напрежение при използването на компютър</a:t>
            </a:r>
            <a:r>
              <a:rPr lang="bg-BG" sz="1800">
                <a:latin typeface="Cambria"/>
                <a:cs typeface="Times New Roman"/>
              </a:rPr>
              <a:t>.</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438149" indent="0">
              <a:lnSpc>
                <a:spcPct val="107000"/>
              </a:lnSpc>
              <a:spcBef>
                <a:spcPts val="1000"/>
              </a:spcBef>
              <a:buSzPts val="1400"/>
              <a:buNone/>
              <a:defRPr/>
            </a:pPr>
            <a:r>
              <a:rPr lang="bg-BG" sz="1800">
                <a:latin typeface="Cambria"/>
                <a:cs typeface="Times New Roman"/>
              </a:rPr>
              <a:t>Използвана литература:</a:t>
            </a:r>
            <a:endParaRPr/>
          </a:p>
          <a:p>
            <a:pPr marL="438149" indent="0">
              <a:lnSpc>
                <a:spcPct val="107000"/>
              </a:lnSpc>
              <a:spcBef>
                <a:spcPts val="1000"/>
              </a:spcBef>
              <a:buSzPts val="1400"/>
              <a:buNone/>
              <a:defRPr/>
            </a:pPr>
            <a:endParaRPr lang="bg-BG" sz="1800">
              <a:latin typeface="Cambria"/>
              <a:cs typeface="Times New Roman"/>
            </a:endParaRPr>
          </a:p>
          <a:p>
            <a:pPr marL="0" indent="0">
              <a:lnSpc>
                <a:spcPct val="107000"/>
              </a:lnSpc>
              <a:spcBef>
                <a:spcPts val="1000"/>
              </a:spcBef>
              <a:buSzPts val="1400"/>
              <a:buNone/>
              <a:defRPr/>
            </a:pPr>
            <a:r>
              <a:rPr lang="en-GB" sz="1800">
                <a:latin typeface="Cambria"/>
                <a:cs typeface="Times New Roman"/>
              </a:rPr>
              <a:t>https://zbut.eu/biblioteka/instruction/instrukcia-computer/</a:t>
            </a:r>
            <a:endParaRPr lang="bg-BG"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6" name="Title 5"/>
          <p:cNvSpPr>
            <a:spLocks noGrp="1"/>
          </p:cNvSpPr>
          <p:nvPr>
            <p:ph type="title"/>
          </p:nvPr>
        </p:nvSpPr>
        <p:spPr bwMode="auto"/>
        <p:txBody>
          <a:bodyPr/>
          <a:lstStyle/>
          <a:p>
            <a:pPr>
              <a:defRPr/>
            </a:pPr>
            <a:r>
              <a:rPr lang="bg-BG"/>
              <a:t>Благодаря</a:t>
            </a:r>
            <a:endParaRPr lang="en-GB"/>
          </a:p>
        </p:txBody>
      </p:sp>
      <p:sp>
        <p:nvSpPr>
          <p:cNvPr id="7" name="Text Placeholder 6"/>
          <p:cNvSpPr>
            <a:spLocks noGrp="1"/>
          </p:cNvSpPr>
          <p:nvPr>
            <p:ph type="body" idx="1"/>
          </p:nvPr>
        </p:nvSpPr>
        <p:spPr bwMode="auto"/>
        <p:txBody>
          <a:bodyPr/>
          <a:lstStyle/>
          <a:p>
            <a:pPr algn="ctr">
              <a:defRPr/>
            </a:pPr>
            <a:r>
              <a:rPr lang="bg-BG"/>
              <a:t>За вашето внимание!</a:t>
            </a:r>
            <a:endParaRPr lang="en-GB"/>
          </a:p>
        </p:txBody>
      </p:sp>
      <p:sp>
        <p:nvSpPr>
          <p:cNvPr id="5" name="Footer Placeholder 4"/>
          <p:cNvSpPr>
            <a:spLocks noGrp="1"/>
          </p:cNvSpPr>
          <p:nvPr>
            <p:ph type="ftr" sz="quarter" idx="10"/>
          </p:nvPr>
        </p:nvSpPr>
        <p:spPr bwMode="auto"/>
        <p:txBody>
          <a:bodyPr/>
          <a:lstStyle/>
          <a:p>
            <a:pPr>
              <a:defRPr/>
            </a:pPr>
            <a:r>
              <a:rPr lang="ru-RU"/>
              <a:t> Европейска Рамка на дигиталните компетентности</a:t>
            </a:r>
            <a:r>
              <a:rPr lang="en-GB"/>
              <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Aft>
                <a:spcPts val="800"/>
              </a:spcAft>
              <a:buNone/>
              <a:defRPr/>
            </a:pPr>
            <a:r>
              <a:rPr lang="en-GB" sz="1800">
                <a:latin typeface="Cambria"/>
                <a:ea typeface="SimSun"/>
                <a:cs typeface="Calibri"/>
              </a:rPr>
              <a:t>Съдържание</a:t>
            </a:r>
            <a:endParaRPr lang="bg-BG" sz="1800">
              <a:latin typeface="Cambria"/>
              <a:ea typeface="SimSun"/>
              <a:cs typeface="Calibri"/>
            </a:endParaRPr>
          </a:p>
          <a:p>
            <a:pPr marL="0" indent="0">
              <a:lnSpc>
                <a:spcPct val="107000"/>
              </a:lnSpc>
              <a:spcAft>
                <a:spcPts val="800"/>
              </a:spcAft>
              <a:buNone/>
              <a:defRPr/>
            </a:pPr>
            <a:endParaRPr lang="en-GB" sz="1800">
              <a:latin typeface="Cambria"/>
              <a:ea typeface="Times New Roman"/>
              <a:cs typeface="Times New Roman"/>
            </a:endParaRPr>
          </a:p>
          <a:p>
            <a:pPr marL="0" indent="0">
              <a:lnSpc>
                <a:spcPct val="107000"/>
              </a:lnSpc>
              <a:spcAft>
                <a:spcPts val="800"/>
              </a:spcAft>
              <a:buNone/>
              <a:defRPr/>
            </a:pPr>
            <a:r>
              <a:rPr lang="en-GB" sz="1800" u="none" strike="noStrike">
                <a:solidFill>
                  <a:schemeClr val="bg2">
                    <a:lumMod val="25000"/>
                  </a:schemeClr>
                </a:solidFill>
                <a:latin typeface="Cambria"/>
                <a:ea typeface="SimSun"/>
                <a:cs typeface="Calibri"/>
              </a:rPr>
              <a:t>1 С</a:t>
            </a:r>
            <a:r>
              <a:rPr lang="bg-BG" sz="1800" u="none" strike="noStrike">
                <a:solidFill>
                  <a:schemeClr val="bg2">
                    <a:lumMod val="25000"/>
                  </a:schemeClr>
                </a:solidFill>
                <a:latin typeface="Cambria"/>
                <a:ea typeface="Times New Roman"/>
                <a:cs typeface="Calibri"/>
              </a:rPr>
              <a:t>ъзда</a:t>
            </a:r>
            <a:r>
              <a:rPr lang="bg-BG" sz="1800" u="none" strike="noStrike">
                <a:solidFill>
                  <a:schemeClr val="bg2">
                    <a:lumMod val="25000"/>
                  </a:schemeClr>
                </a:solidFill>
                <a:latin typeface="Cambria"/>
                <a:ea typeface="SimSun"/>
                <a:cs typeface="Calibri"/>
              </a:rPr>
              <a:t>ване на</a:t>
            </a:r>
            <a:r>
              <a:rPr lang="bg-BG" sz="1800" u="none" strike="noStrike">
                <a:solidFill>
                  <a:schemeClr val="bg2">
                    <a:lumMod val="25000"/>
                  </a:schemeClr>
                </a:solidFill>
                <a:latin typeface="Cambria"/>
                <a:ea typeface="Times New Roman"/>
                <a:cs typeface="Calibri"/>
              </a:rPr>
              <a:t> сложни решения за избягване на рискове и заплахи</a:t>
            </a:r>
            <a:r>
              <a:rPr lang="bg-BG" sz="1800" u="none" strike="noStrike">
                <a:solidFill>
                  <a:schemeClr val="bg2">
                    <a:lumMod val="25000"/>
                  </a:schemeClr>
                </a:solidFill>
                <a:latin typeface="Cambria"/>
                <a:ea typeface="SimSun"/>
                <a:cs typeface="Calibri"/>
              </a:rPr>
              <a:t> 	3</a:t>
            </a:r>
            <a:endParaRPr lang="en-GB" sz="1800">
              <a:solidFill>
                <a:schemeClr val="bg2">
                  <a:lumMod val="25000"/>
                </a:schemeClr>
              </a:solidFill>
              <a:latin typeface="Cambria"/>
              <a:ea typeface="Times New Roman"/>
              <a:cs typeface="Times New Roman"/>
            </a:endParaRPr>
          </a:p>
          <a:p>
            <a:pPr marL="0" indent="0">
              <a:lnSpc>
                <a:spcPct val="107000"/>
              </a:lnSpc>
              <a:spcAft>
                <a:spcPts val="800"/>
              </a:spcAft>
              <a:buNone/>
              <a:defRPr/>
            </a:pPr>
            <a:r>
              <a:rPr lang="bg-BG" sz="1800">
                <a:solidFill>
                  <a:schemeClr val="bg2">
                    <a:lumMod val="25000"/>
                  </a:schemeClr>
                </a:solidFill>
                <a:latin typeface="Cambria"/>
                <a:ea typeface="SimSun"/>
                <a:cs typeface="Calibri"/>
              </a:rPr>
              <a:t>2 </a:t>
            </a:r>
            <a:r>
              <a:rPr lang="bg-BG" sz="1800" u="none" strike="noStrike">
                <a:solidFill>
                  <a:schemeClr val="bg2">
                    <a:lumMod val="25000"/>
                  </a:schemeClr>
                </a:solidFill>
                <a:latin typeface="Cambria"/>
                <a:ea typeface="SimSun"/>
                <a:cs typeface="Calibri"/>
              </a:rPr>
              <a:t>Р</a:t>
            </a:r>
            <a:r>
              <a:rPr lang="bg-BG" sz="1800" u="none" strike="noStrike">
                <a:solidFill>
                  <a:schemeClr val="bg2">
                    <a:lumMod val="25000"/>
                  </a:schemeClr>
                </a:solidFill>
                <a:latin typeface="Cambria"/>
                <a:ea typeface="Times New Roman"/>
                <a:cs typeface="Calibri"/>
              </a:rPr>
              <a:t>азработва</a:t>
            </a:r>
            <a:r>
              <a:rPr lang="bg-BG" sz="1800" u="none" strike="noStrike">
                <a:solidFill>
                  <a:schemeClr val="bg2">
                    <a:lumMod val="25000"/>
                  </a:schemeClr>
                </a:solidFill>
                <a:latin typeface="Cambria"/>
                <a:ea typeface="SimSun"/>
                <a:cs typeface="Calibri"/>
              </a:rPr>
              <a:t>не на</a:t>
            </a:r>
            <a:r>
              <a:rPr lang="bg-BG" sz="1800" u="none" strike="noStrike">
                <a:solidFill>
                  <a:schemeClr val="bg2">
                    <a:lumMod val="25000"/>
                  </a:schemeClr>
                </a:solidFill>
                <a:latin typeface="Cambria"/>
                <a:ea typeface="Times New Roman"/>
                <a:cs typeface="Calibri"/>
              </a:rPr>
              <a:t> решения за използване на дигиталните устройства по здравословен начин</a:t>
            </a:r>
            <a:r>
              <a:rPr lang="bg-BG" sz="1800" u="none" strike="noStrike">
                <a:solidFill>
                  <a:schemeClr val="bg2">
                    <a:lumMod val="25000"/>
                  </a:schemeClr>
                </a:solidFill>
                <a:latin typeface="Cambria"/>
                <a:ea typeface="SimSun"/>
                <a:cs typeface="Calibri"/>
              </a:rPr>
              <a:t>	</a:t>
            </a:r>
            <a:r>
              <a:rPr lang="bg-BG" sz="1800">
                <a:solidFill>
                  <a:schemeClr val="bg2">
                    <a:lumMod val="25000"/>
                  </a:schemeClr>
                </a:solidFill>
                <a:latin typeface="Cambria"/>
                <a:ea typeface="SimSun"/>
                <a:cs typeface="Calibri"/>
              </a:rPr>
              <a:t>5</a:t>
            </a:r>
            <a:endParaRPr lang="en-GB" sz="1800">
              <a:solidFill>
                <a:schemeClr val="bg2">
                  <a:lumMod val="25000"/>
                </a:schemeClr>
              </a:solidFill>
              <a:latin typeface="Cambria"/>
              <a:ea typeface="Times New Roman"/>
              <a:cs typeface="Times New Roman"/>
            </a:endParaRPr>
          </a:p>
          <a:p>
            <a:pPr marL="0" indent="0">
              <a:lnSpc>
                <a:spcPct val="107000"/>
              </a:lnSpc>
              <a:spcAft>
                <a:spcPts val="800"/>
              </a:spcAft>
              <a:buNone/>
              <a:defRPr/>
            </a:pPr>
            <a:r>
              <a:rPr lang="bg-BG" sz="1800" u="none" strike="noStrike">
                <a:solidFill>
                  <a:schemeClr val="bg2">
                    <a:lumMod val="25000"/>
                  </a:schemeClr>
                </a:solidFill>
                <a:latin typeface="Cambria"/>
                <a:ea typeface="SimSun"/>
                <a:cs typeface="Calibri"/>
              </a:rPr>
              <a:t>3 Б</a:t>
            </a:r>
            <a:r>
              <a:rPr lang="bg-BG" sz="1800" u="none" strike="noStrike">
                <a:solidFill>
                  <a:schemeClr val="bg2">
                    <a:lumMod val="25000"/>
                  </a:schemeClr>
                </a:solidFill>
                <a:latin typeface="Cambria"/>
                <a:ea typeface="Times New Roman"/>
                <a:cs typeface="Calibri"/>
              </a:rPr>
              <a:t>езопасно и здравословно използване на дигиталните технологии</a:t>
            </a:r>
            <a:r>
              <a:rPr lang="bg-BG" sz="1800" u="none" strike="noStrike">
                <a:solidFill>
                  <a:schemeClr val="bg2">
                    <a:lumMod val="25000"/>
                  </a:schemeClr>
                </a:solidFill>
                <a:latin typeface="Cambria"/>
                <a:ea typeface="SimSun"/>
                <a:cs typeface="Calibri"/>
              </a:rPr>
              <a:t>	</a:t>
            </a:r>
            <a:r>
              <a:rPr lang="bg-BG" sz="1800">
                <a:solidFill>
                  <a:schemeClr val="bg2">
                    <a:lumMod val="25000"/>
                  </a:schemeClr>
                </a:solidFill>
                <a:latin typeface="Cambria"/>
                <a:ea typeface="SimSun"/>
                <a:cs typeface="Calibri"/>
              </a:rPr>
              <a:t>7</a:t>
            </a:r>
            <a:endParaRPr lang="en-GB" sz="1800">
              <a:solidFill>
                <a:schemeClr val="bg2">
                  <a:lumMod val="25000"/>
                </a:schemeClr>
              </a:solidFill>
              <a:latin typeface="Cambria"/>
              <a:ea typeface="Times New Roma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buNone/>
              <a:defRPr/>
            </a:pPr>
            <a:r>
              <a:rPr lang="bg-BG" sz="1800" i="1">
                <a:solidFill>
                  <a:schemeClr val="bg2">
                    <a:lumMod val="25000"/>
                  </a:schemeClr>
                </a:solidFill>
                <a:latin typeface="Cambria"/>
                <a:ea typeface="SimSun"/>
                <a:cs typeface="Calibri"/>
              </a:rPr>
              <a:t>1. Създаване на решения за избягване на рискове и заплахи за здравето</a:t>
            </a:r>
            <a:endParaRPr lang="en-GB" sz="1800">
              <a:solidFill>
                <a:schemeClr val="bg2">
                  <a:lumMod val="25000"/>
                </a:schemeClr>
              </a:solidFill>
              <a:latin typeface="Cambria"/>
              <a:ea typeface="Times New Roman"/>
              <a:cs typeface="Times New Roman"/>
            </a:endParaRPr>
          </a:p>
          <a:p>
            <a:pPr marL="0" indent="0">
              <a:buNone/>
              <a:defRPr/>
            </a:pPr>
            <a:endParaRPr lang="en-GB" sz="1800">
              <a:solidFill>
                <a:schemeClr val="bg2">
                  <a:lumMod val="25000"/>
                </a:schemeClr>
              </a:solidFill>
              <a:latin typeface="Cambria"/>
              <a:ea typeface="Times New Roman"/>
              <a:cs typeface="Times New Roman"/>
            </a:endParaRPr>
          </a:p>
          <a:p>
            <a:pPr marL="0" indent="0" algn="just">
              <a:buNone/>
              <a:defRPr/>
            </a:pPr>
            <a:r>
              <a:rPr lang="bg-BG" sz="1800">
                <a:solidFill>
                  <a:schemeClr val="bg2">
                    <a:lumMod val="25000"/>
                  </a:schemeClr>
                </a:solidFill>
                <a:latin typeface="Cambria"/>
                <a:ea typeface="SimSun"/>
                <a:cs typeface="Calibri"/>
              </a:rPr>
              <a:t>От темата „</a:t>
            </a:r>
            <a:r>
              <a:rPr lang="bg-BG" sz="1800" u="sng">
                <a:solidFill>
                  <a:schemeClr val="bg2">
                    <a:lumMod val="25000"/>
                  </a:schemeClr>
                </a:solidFill>
                <a:latin typeface="Cambria"/>
                <a:ea typeface="Times New Roman"/>
                <a:cs typeface="Times New Roman"/>
              </a:rPr>
              <a:t>Защита на здравето и благосъстоянието</a:t>
            </a:r>
            <a:r>
              <a:rPr lang="bg-BG" sz="1800">
                <a:solidFill>
                  <a:schemeClr val="bg2">
                    <a:lumMod val="25000"/>
                  </a:schemeClr>
                </a:solidFill>
                <a:latin typeface="Cambria"/>
                <a:ea typeface="SimSun"/>
                <a:cs typeface="Calibri"/>
              </a:rPr>
              <a:t>“ в ниво 5-6 се запознахте с рисковете, съпътстващи употребата на електронни устройства. Те се отнасят до физическото и психично здраве и благосъстояние на ползвателя им. </a:t>
            </a:r>
            <a:endParaRPr lang="en-GB" sz="1800">
              <a:solidFill>
                <a:schemeClr val="bg2">
                  <a:lumMod val="25000"/>
                </a:schemeClr>
              </a:solidFill>
              <a:latin typeface="Cambria"/>
              <a:ea typeface="Times New Roman"/>
              <a:cs typeface="Times New Roman"/>
            </a:endParaRPr>
          </a:p>
          <a:p>
            <a:pPr marL="0" indent="0" algn="just">
              <a:buNone/>
              <a:defRPr/>
            </a:pPr>
            <a:r>
              <a:rPr lang="bg-BG" sz="1800">
                <a:solidFill>
                  <a:schemeClr val="bg2">
                    <a:lumMod val="25000"/>
                  </a:schemeClr>
                </a:solidFill>
                <a:latin typeface="Cambria"/>
                <a:ea typeface="Times New Roman"/>
                <a:cs typeface="Times New Roman"/>
              </a:rPr>
              <a:t>За осигуряване на здравословни и безопасни условия на труд (ЗБУТ) всяка организация трябва да разработи правила и мерки, които са описани в набор от документи, както следва:</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Длъжностно лице по чл. 24 от ЗЗБУТ (ОБЗР)</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a:latin typeface="Cambria"/>
                <a:ea typeface="SimSun"/>
                <a:cs typeface="Times New Roman"/>
              </a:rPr>
              <a:t>Представител</a:t>
            </a:r>
            <a:r>
              <a:rPr lang="en-GB" sz="1800" u="sng">
                <a:solidFill>
                  <a:schemeClr val="bg2">
                    <a:lumMod val="25000"/>
                  </a:schemeClr>
                </a:solidFill>
                <a:latin typeface="Cambria"/>
                <a:ea typeface="SimSun"/>
                <a:cs typeface="Times New Roman"/>
                <a:hlinkClick r:id="rId2" tooltip="Представител по чл. 403а КТ"/>
              </a:rPr>
              <a:t> по чл. 403а КТ</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a:latin typeface="Cambria"/>
                <a:ea typeface="SimSun"/>
                <a:cs typeface="Times New Roman"/>
              </a:rPr>
              <a:t>Група</a:t>
            </a:r>
            <a:r>
              <a:rPr lang="en-GB" sz="1800" u="sng">
                <a:solidFill>
                  <a:schemeClr val="bg2">
                    <a:lumMod val="25000"/>
                  </a:schemeClr>
                </a:solidFill>
                <a:latin typeface="Cambria"/>
                <a:ea typeface="SimSun"/>
                <a:cs typeface="Times New Roman"/>
                <a:hlinkClick r:id="rId3" tooltip="Група по условия на труд"/>
              </a:rPr>
              <a:t> по условия на труд</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Комитет по условия на труд</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Обучение на КУТ/ГУТ</a:t>
            </a:r>
            <a:endParaRPr lang="en-GB" sz="1800">
              <a:solidFill>
                <a:schemeClr val="bg2">
                  <a:lumMod val="25000"/>
                </a:schemeClr>
              </a:solidFill>
              <a:latin typeface="Cambria"/>
              <a:ea typeface="Times New Roma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buNone/>
              <a:defRPr/>
            </a:pPr>
            <a:r>
              <a:rPr lang="bg-BG" sz="1800" i="1">
                <a:solidFill>
                  <a:schemeClr val="bg2">
                    <a:lumMod val="25000"/>
                  </a:schemeClr>
                </a:solidFill>
                <a:latin typeface="Cambria"/>
                <a:ea typeface="SimSun"/>
                <a:cs typeface="Calibri"/>
              </a:rPr>
              <a:t>1. Създаване на решения за избягване на рискове и заплахи за здравето</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Представители на работещите по чл. 7а от Кодекса на труда</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Споразумение по чл. 18 от ЗЗБУТ</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Физиологичен режим на труд и почивка</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Медицински прегледи</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Инструктажи</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Обучения</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Оценяване на риска</a:t>
            </a:r>
            <a:endParaRPr lang="en-GB" sz="1800">
              <a:solidFill>
                <a:schemeClr val="bg2">
                  <a:lumMod val="25000"/>
                </a:schemeClr>
              </a:solidFill>
              <a:latin typeface="Cambria"/>
              <a:ea typeface="Times New Roma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Лични предпазни средства</a:t>
            </a:r>
            <a:endParaRPr lang="en-GB" sz="1800">
              <a:solidFill>
                <a:schemeClr val="bg2">
                  <a:lumMod val="25000"/>
                </a:schemeClr>
              </a:solidFill>
              <a:latin typeface="Cambria"/>
              <a:ea typeface="Times New Roman"/>
              <a:cs typeface="Times New Roman"/>
            </a:endParaRPr>
          </a:p>
          <a:p>
            <a:pPr marL="0" lvl="0" indent="0">
              <a:lnSpc>
                <a:spcPct val="107000"/>
              </a:lnSpc>
              <a:spcAft>
                <a:spcPts val="800"/>
              </a:spcAft>
              <a:buNone/>
              <a:defRPr/>
            </a:pPr>
            <a:r>
              <a:rPr lang="en-GB" sz="1800" u="sng">
                <a:solidFill>
                  <a:schemeClr val="bg2">
                    <a:lumMod val="25000"/>
                  </a:schemeClr>
                </a:solidFill>
                <a:latin typeface="Cambria"/>
                <a:ea typeface="SimSun"/>
                <a:cs typeface="Times New Roman"/>
              </a:rPr>
              <a:t>Работно и униформено облекло </a:t>
            </a:r>
            <a:endParaRPr lang="en-GB" sz="1800">
              <a:solidFill>
                <a:schemeClr val="bg2">
                  <a:lumMod val="25000"/>
                </a:schemeClr>
              </a:solidFill>
              <a:latin typeface="Cambria"/>
              <a:ea typeface="Times New Roma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2000" u="sng">
                <a:solidFill>
                  <a:schemeClr val="bg2">
                    <a:lumMod val="25000"/>
                  </a:schemeClr>
                </a:solidFill>
                <a:latin typeface="Cambria"/>
                <a:ea typeface="SimSun"/>
                <a:cs typeface="Times New Roman"/>
              </a:rPr>
              <a:t>1.1.1.</a:t>
            </a:r>
            <a:r>
              <a:rPr lang="en-GB" sz="2000" u="sng">
                <a:solidFill>
                  <a:schemeClr val="bg2">
                    <a:lumMod val="25000"/>
                  </a:schemeClr>
                </a:solidFill>
                <a:latin typeface="Cambria"/>
                <a:ea typeface="SimSun"/>
                <a:cs typeface="Times New Roman"/>
              </a:rPr>
              <a:t>Длъжностно лице по чл. 24 от ЗЗБУТ (ОБЗР)</a:t>
            </a:r>
            <a:endParaRPr/>
          </a:p>
          <a:p>
            <a:pPr marL="0" indent="0">
              <a:lnSpc>
                <a:spcPct val="107000"/>
              </a:lnSpc>
              <a:spcAft>
                <a:spcPts val="800"/>
              </a:spcAft>
              <a:buNone/>
              <a:defRPr/>
            </a:pPr>
            <a:r>
              <a:rPr lang="en-GB" sz="1400">
                <a:latin typeface="Arial"/>
                <a:ea typeface="Times New Roman"/>
                <a:cs typeface="Arial"/>
              </a:rPr>
              <a:t> </a:t>
            </a:r>
            <a:r>
              <a:rPr lang="en-GB" sz="1800" u="sng">
                <a:solidFill>
                  <a:schemeClr val="bg2">
                    <a:lumMod val="25000"/>
                  </a:schemeClr>
                </a:solidFill>
                <a:latin typeface="Cambria"/>
                <a:ea typeface="SimSun"/>
                <a:cs typeface="Times New Roman"/>
                <a:hlinkClick r:id="rId2" tooltip="https://zbut.eu/biblioteka/protseduri/obzr/"/>
              </a:rPr>
              <a:t>Процедура "Орган по безопасност и здраве при работа"</a:t>
            </a:r>
            <a:r>
              <a:rPr lang="bg-BG" sz="1800" u="sng">
                <a:solidFill>
                  <a:schemeClr val="bg2">
                    <a:lumMod val="25000"/>
                  </a:schemeClr>
                </a:solidFill>
                <a:latin typeface="Cambria"/>
                <a:ea typeface="SimSun"/>
                <a:cs typeface="Times New Roman"/>
              </a:rPr>
              <a:t> предполага разработка на:</a:t>
            </a:r>
            <a:endParaRPr lang="en-GB" sz="1800" u="sng">
              <a:solidFill>
                <a:schemeClr val="bg2">
                  <a:lumMod val="25000"/>
                </a:schemeClr>
              </a:solidFill>
              <a:latin typeface="Cambria"/>
              <a:ea typeface="SimSu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hlinkClick r:id="rId3" tooltip="https://zbut.eu/biblioteka/templates/dlazhnostna-harakteristika-rakovoditel-zdravoslovni-i-bezopasni-usloviya-na-trud/"/>
              </a:rPr>
              <a:t>Длъжностна характеристика на Ръководител, здравословни и безопасни условия на труд</a:t>
            </a:r>
            <a:endParaRPr lang="en-GB" sz="1800" u="sng">
              <a:solidFill>
                <a:schemeClr val="bg2">
                  <a:lumMod val="25000"/>
                </a:schemeClr>
              </a:solidFill>
              <a:latin typeface="Cambria"/>
              <a:ea typeface="SimSu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hlinkClick r:id="rId4" tooltip="Длъжностна характеристика на Експерт, здравословни и безопасни условия на работа"/>
              </a:rPr>
              <a:t>Длъжностна характеристика на Експерт, здравословни и безопасни условия на работа</a:t>
            </a:r>
            <a:endParaRPr lang="en-GB" sz="1800" u="sng">
              <a:solidFill>
                <a:schemeClr val="bg2">
                  <a:lumMod val="25000"/>
                </a:schemeClr>
              </a:solidFill>
              <a:latin typeface="Cambria"/>
              <a:ea typeface="SimSu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hlinkClick r:id="rId5" tooltip="Заповед за възлагане функциите на орган за безопасност и здраве при работа като допълнително задължение на длъжностно лице"/>
              </a:rPr>
              <a:t>Заповед за възлагане функциите на орг</a:t>
            </a:r>
            <a:r>
              <a:rPr lang="bg-BG" sz="1800" u="sng">
                <a:solidFill>
                  <a:schemeClr val="bg2">
                    <a:lumMod val="25000"/>
                  </a:schemeClr>
                </a:solidFill>
                <a:latin typeface="Cambria"/>
                <a:ea typeface="SimSun"/>
                <a:cs typeface="Times New Roman"/>
                <a:hlinkClick r:id="rId5" tooltip="Заповед за възлагане функциите на орган за безопасност и здраве при работа като допълнително задължение на длъжностно лице"/>
              </a:rPr>
              <a:t>.</a:t>
            </a:r>
            <a:r>
              <a:rPr lang="en-GB" sz="1800" u="sng">
                <a:solidFill>
                  <a:schemeClr val="bg2">
                    <a:lumMod val="25000"/>
                  </a:schemeClr>
                </a:solidFill>
                <a:latin typeface="Cambria"/>
                <a:ea typeface="SimSun"/>
                <a:cs typeface="Times New Roman"/>
                <a:hlinkClick r:id="rId5" tooltip="Заповед за възлагане функциите на орган за безопасност и здраве при работа като допълнително задължение на длъжностно лице"/>
              </a:rPr>
              <a:t>н за безопасност и здраве при работа като допълнително задължение на длъжностно лице</a:t>
            </a:r>
            <a:endParaRPr lang="en-GB" sz="1800" u="sng">
              <a:solidFill>
                <a:schemeClr val="bg2">
                  <a:lumMod val="25000"/>
                </a:schemeClr>
              </a:solidFill>
              <a:latin typeface="Cambria"/>
              <a:ea typeface="SimSu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hlinkClick r:id="rId6" tooltip="Анализ на дейността и състоянието на безопасните и здравословни условия на труд"/>
              </a:rPr>
              <a:t>Анализ на дейността и състоянието на безопасните и здравословни условия на труд</a:t>
            </a:r>
            <a:endParaRPr lang="en-GB" sz="1800" u="sng">
              <a:solidFill>
                <a:schemeClr val="bg2">
                  <a:lumMod val="25000"/>
                </a:schemeClr>
              </a:solidFill>
              <a:latin typeface="Cambria"/>
              <a:ea typeface="SimSun"/>
              <a:cs typeface="Times New Roman"/>
            </a:endParaRPr>
          </a:p>
          <a:p>
            <a:pPr marL="0" lvl="0" indent="0">
              <a:lnSpc>
                <a:spcPct val="107000"/>
              </a:lnSpc>
              <a:buNone/>
              <a:defRPr/>
            </a:pPr>
            <a:r>
              <a:rPr lang="en-GB" sz="1800" u="sng">
                <a:solidFill>
                  <a:schemeClr val="bg2">
                    <a:lumMod val="25000"/>
                  </a:schemeClr>
                </a:solidFill>
                <a:latin typeface="Cambria"/>
                <a:ea typeface="SimSun"/>
                <a:cs typeface="Times New Roman"/>
              </a:rPr>
              <a:t>Протокол за извършен контрол от органа по безопасност и здраве при работ</a:t>
            </a:r>
            <a:r>
              <a:rPr lang="bg-BG" sz="1800" u="sng">
                <a:solidFill>
                  <a:schemeClr val="bg2">
                    <a:lumMod val="25000"/>
                  </a:schemeClr>
                </a:solidFill>
                <a:latin typeface="Cambria"/>
                <a:ea typeface="SimSun"/>
                <a:cs typeface="Times New Roman"/>
              </a:rPr>
              <a:t>а</a:t>
            </a:r>
            <a:endParaRPr lang="en-GB" sz="1800" u="sng">
              <a:solidFill>
                <a:schemeClr val="bg2">
                  <a:lumMod val="25000"/>
                </a:schemeClr>
              </a:solidFill>
              <a:latin typeface="Cambria"/>
              <a:ea typeface="SimSun"/>
              <a:cs typeface="Times New Roman"/>
            </a:endParaRPr>
          </a:p>
          <a:p>
            <a:pPr marL="0" indent="0">
              <a:lnSpc>
                <a:spcPct val="107000"/>
              </a:lnSpc>
              <a:spcBef>
                <a:spcPts val="1000"/>
              </a:spcBef>
              <a:buNone/>
              <a:defRPr/>
            </a:pPr>
            <a:r>
              <a:rPr lang="bg-BG" sz="1800" u="sng">
                <a:solidFill>
                  <a:schemeClr val="bg2">
                    <a:lumMod val="25000"/>
                  </a:schemeClr>
                </a:solidFill>
                <a:latin typeface="Cambria"/>
                <a:ea typeface="SimSun"/>
                <a:cs typeface="Times New Roman"/>
              </a:rPr>
              <a:t>1.1.2 </a:t>
            </a:r>
            <a:r>
              <a:rPr lang="en-GB" sz="1800" u="sng">
                <a:solidFill>
                  <a:schemeClr val="bg2">
                    <a:lumMod val="25000"/>
                  </a:schemeClr>
                </a:solidFill>
                <a:latin typeface="Cambria"/>
                <a:ea typeface="SimSun"/>
                <a:cs typeface="Times New Roman"/>
              </a:rPr>
              <a:t>Представител по чл. 403а КТ</a:t>
            </a:r>
            <a:endParaRPr/>
          </a:p>
          <a:p>
            <a:pPr marL="0" indent="0">
              <a:lnSpc>
                <a:spcPct val="107000"/>
              </a:lnSpc>
              <a:spcAft>
                <a:spcPts val="800"/>
              </a:spcAft>
              <a:buNone/>
              <a:defRPr/>
            </a:pPr>
            <a:r>
              <a:rPr lang="bg-BG" sz="1800" u="sng">
                <a:solidFill>
                  <a:schemeClr val="bg2">
                    <a:lumMod val="25000"/>
                  </a:schemeClr>
                </a:solidFill>
                <a:latin typeface="Cambria"/>
                <a:ea typeface="SimSun"/>
                <a:cs typeface="Times New Roman"/>
              </a:rPr>
              <a:t> </a:t>
            </a:r>
            <a:r>
              <a:rPr lang="en-GB" sz="1800" u="sng">
                <a:solidFill>
                  <a:schemeClr val="bg2">
                    <a:lumMod val="25000"/>
                  </a:schemeClr>
                </a:solidFill>
                <a:latin typeface="Cambria"/>
                <a:ea typeface="SimSun"/>
                <a:cs typeface="Times New Roman"/>
                <a:hlinkClick r:id="rId7" tooltip="https://zbut.eu/biblioteka/templates/zapoved-403a/"/>
              </a:rPr>
              <a:t>Заповед за определяне на представители по чл. 403а КТ</a:t>
            </a:r>
            <a:endParaRPr lang="en-GB" sz="1800" u="sng">
              <a:solidFill>
                <a:schemeClr val="bg2">
                  <a:lumMod val="25000"/>
                </a:schemeClr>
              </a:solidFill>
              <a:latin typeface="Cambria"/>
              <a:ea typeface="SimSu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1.1.3. </a:t>
            </a:r>
            <a:r>
              <a:rPr lang="en-GB" sz="1800" b="1">
                <a:solidFill>
                  <a:srgbClr val="000000"/>
                </a:solidFill>
                <a:latin typeface="Calibri Light"/>
                <a:ea typeface="SimSun"/>
                <a:cs typeface="Times New Roman"/>
              </a:rPr>
              <a:t>Група по условия на труд</a:t>
            </a:r>
            <a:r>
              <a:rPr lang="bg-BG" sz="1800" b="1">
                <a:solidFill>
                  <a:srgbClr val="000000"/>
                </a:solidFill>
                <a:latin typeface="Calibri Light"/>
                <a:ea typeface="SimSun"/>
                <a:cs typeface="Times New Roman"/>
              </a:rPr>
              <a:t> (ГУТ)</a:t>
            </a:r>
            <a:endParaRPr lang="en-GB" sz="1800" b="1">
              <a:solidFill>
                <a:srgbClr val="000000"/>
              </a:solidFill>
              <a:latin typeface="Calibri Light"/>
              <a:ea typeface="SimSun"/>
              <a:cs typeface="Times New Roman"/>
            </a:endParaRPr>
          </a:p>
          <a:p>
            <a:pPr marL="0" indent="0">
              <a:buNone/>
              <a:defRPr/>
            </a:pPr>
            <a:r>
              <a:rPr lang="en-GB" sz="1600" b="1" u="sng" strike="noStrike">
                <a:solidFill>
                  <a:schemeClr val="bg2">
                    <a:lumMod val="25000"/>
                  </a:schemeClr>
                </a:solidFill>
                <a:latin typeface="Cambria"/>
                <a:ea typeface="SimSun"/>
                <a:cs typeface="Times New Roman"/>
                <a:hlinkClick r:id="rId2" tooltip="Учредяване на ГУТ в предприятие до 50 човека"/>
              </a:rPr>
              <a:t>Процедура "Учредяване, дейност и обучение на Групата по условия на труд"</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3" tooltip="Заповед за изграждане на ГУТ в предпритие с 5 до 50 работещи включително"/>
              </a:rPr>
              <a:t>Заповед за изграждане на ГУТ в предприятие с 5 до 50 работещи включително</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4" tooltip="Заповед за изграждане на ГУТ в отделните структурни звена на предпритие с повече от 50 работници и служители"/>
              </a:rPr>
              <a:t>Заповед за изграждане на ГУТ в отделните структурни звена на предпритие с повече от 50 работници и служители</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5" tooltip="Покана за свикване на общо събрание за избор на представител в Група по условия на труд"/>
              </a:rPr>
              <a:t>Покана за свикване на общо събрание за избор на представител в Група по условия на труд във фирма до 50 човека</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6" tooltip="Покана за свикване на общо събрание за избор на представител на работещите в ГУТ в структурно звено"/>
              </a:rPr>
              <a:t>Покана за свикване на общо събрание за избор на представител на работещите в ГУТ в структурно звено</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7" tooltip="https://zbut.eu/biblioteka/templates/protokol-ot-obshto-sabranie-za-izbor-na-predstavitel-na-raboteshtite-v-gut/"/>
              </a:rPr>
              <a:t>Протокол от общо събрание на фирма до 50 човека за избор на представител на работещите в ГУТ</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8" tooltip="Протокол от общо събрание на структурно звено за избор на представител на работещите в ГУТ за звеното"/>
              </a:rPr>
              <a:t>Протокол от общо събрание на структурно звено за избор на представител на работещите в ГУТ за звеното</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9" tooltip="Учредителен протокол на ГУТ"/>
              </a:rPr>
              <a:t>Протокол от учредително събрание на ГУТ</a:t>
            </a:r>
            <a:endParaRPr lang="en-GB" sz="1600">
              <a:solidFill>
                <a:schemeClr val="bg2">
                  <a:lumMod val="25000"/>
                </a:schemeClr>
              </a:solidFill>
              <a:latin typeface="Cambria"/>
              <a:ea typeface="Times New Roman"/>
              <a:cs typeface="Times New Roman"/>
            </a:endParaRPr>
          </a:p>
          <a:p>
            <a:pPr marL="0" lvl="0" indent="0">
              <a:lnSpc>
                <a:spcPct val="107000"/>
              </a:lnSpc>
              <a:buNone/>
              <a:defRPr/>
            </a:pPr>
            <a:r>
              <a:rPr lang="en-GB" sz="1600" u="sng">
                <a:solidFill>
                  <a:schemeClr val="bg2">
                    <a:lumMod val="25000"/>
                  </a:schemeClr>
                </a:solidFill>
                <a:latin typeface="Cambria"/>
                <a:ea typeface="SimSun"/>
                <a:cs typeface="Times New Roman"/>
                <a:hlinkClick r:id="rId10" tooltip="https://zbut.eu/biblioteka/templates/protokoli-kut/"/>
              </a:rPr>
              <a:t>Примерни протоколи от заседания</a:t>
            </a:r>
            <a:endParaRPr lang="en-GB" sz="1600">
              <a:solidFill>
                <a:schemeClr val="bg2">
                  <a:lumMod val="25000"/>
                </a:schemeClr>
              </a:solidFill>
              <a:latin typeface="Cambria"/>
              <a:ea typeface="Times New Roman"/>
              <a:cs typeface="Times New Roman"/>
            </a:endParaRPr>
          </a:p>
          <a:p>
            <a:pPr marL="313200" indent="0">
              <a:lnSpc>
                <a:spcPct val="107000"/>
              </a:lnSpc>
              <a:spcAft>
                <a:spcPts val="800"/>
              </a:spcAft>
              <a:buNone/>
              <a:defRPr/>
            </a:pPr>
            <a:r>
              <a:rPr lang="en-GB" sz="1600" u="none" strike="noStrike">
                <a:solidFill>
                  <a:schemeClr val="bg2">
                    <a:lumMod val="25000"/>
                  </a:schemeClr>
                </a:solidFill>
                <a:latin typeface="Cambria"/>
                <a:ea typeface="SimSun"/>
                <a:cs typeface="Times New Roman"/>
              </a:rPr>
              <a:t> </a:t>
            </a:r>
            <a:endParaRPr lang="en-GB" sz="1600">
              <a:solidFill>
                <a:schemeClr val="bg2">
                  <a:lumMod val="25000"/>
                </a:schemeClr>
              </a:solidFill>
              <a:latin typeface="Cambria"/>
              <a:ea typeface="Times New Roman"/>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Aft>
                <a:spcPts val="800"/>
              </a:spcAft>
              <a:buNone/>
              <a:defRPr/>
            </a:pPr>
            <a:r>
              <a:rPr lang="bg-BG" sz="1800" b="1">
                <a:solidFill>
                  <a:srgbClr val="000000"/>
                </a:solidFill>
                <a:latin typeface="Calibri Light"/>
                <a:ea typeface="SimSun"/>
                <a:cs typeface="Times New Roman"/>
              </a:rPr>
              <a:t>1.1.4.</a:t>
            </a:r>
            <a:r>
              <a:rPr lang="en-GB" sz="1800" b="1">
                <a:solidFill>
                  <a:srgbClr val="000000"/>
                </a:solidFill>
                <a:latin typeface="Calibri Light"/>
                <a:ea typeface="SimSun"/>
                <a:cs typeface="Times New Roman"/>
              </a:rPr>
              <a:t>Комитет по условия на труд </a:t>
            </a:r>
            <a:r>
              <a:rPr lang="bg-BG" sz="1800" b="1">
                <a:solidFill>
                  <a:srgbClr val="000000"/>
                </a:solidFill>
                <a:latin typeface="Calibri Light"/>
                <a:ea typeface="SimSun"/>
                <a:cs typeface="Times New Roman"/>
              </a:rPr>
              <a:t>(КУТ/ГУТ)</a:t>
            </a:r>
            <a:r>
              <a:rPr lang="en-GB" sz="1800">
                <a:latin typeface="Cambria"/>
                <a:ea typeface="Times New Roman"/>
                <a:cs typeface="Times New Roman"/>
              </a:rPr>
              <a:t> </a:t>
            </a:r>
            <a:endParaRPr/>
          </a:p>
          <a:p>
            <a:pPr marL="0" indent="0">
              <a:lnSpc>
                <a:spcPct val="107000"/>
              </a:lnSpc>
              <a:spcAft>
                <a:spcPts val="800"/>
              </a:spcAft>
              <a:buNone/>
              <a:defRPr/>
            </a:pPr>
            <a:r>
              <a:rPr lang="en-GB" sz="1800">
                <a:latin typeface="Cambria"/>
                <a:cs typeface="Times New Roman"/>
              </a:rPr>
              <a:t>Процедура: </a:t>
            </a:r>
            <a:r>
              <a:rPr lang="en-GB" sz="1800" u="sng">
                <a:latin typeface="Cambria"/>
                <a:cs typeface="Times New Roman"/>
                <a:hlinkClick r:id="rId2" tooltip="https://zbut.eu/biblioteka/protseduri/kut/"/>
              </a:rPr>
              <a:t>Учредяване, дейност и обучение на Комитета по условия на труд</a:t>
            </a:r>
            <a:endParaRPr lang="en-GB" sz="1800">
              <a:latin typeface="Cambria"/>
              <a:cs typeface="Times New Roman"/>
            </a:endParaRPr>
          </a:p>
          <a:p>
            <a:pPr marL="0" lvl="0" indent="0">
              <a:lnSpc>
                <a:spcPct val="107000"/>
              </a:lnSpc>
              <a:buNone/>
              <a:defRPr/>
            </a:pPr>
            <a:r>
              <a:rPr lang="en-GB" sz="1800" u="sng">
                <a:latin typeface="Cambria"/>
                <a:cs typeface="Times New Roman"/>
                <a:hlinkClick r:id="rId3" tooltip="https://zbut.eu/biblioteka/templates/zapoved-kut/"/>
              </a:rPr>
              <a:t>Заповед за определяне на представители на работодателя в КУТ и свикване на общо събрание за избор на представители на работещите</a:t>
            </a:r>
            <a:endParaRPr lang="en-GB" sz="1800">
              <a:latin typeface="Cambria"/>
              <a:cs typeface="Times New Roman"/>
            </a:endParaRPr>
          </a:p>
          <a:p>
            <a:pPr marL="0" lvl="0" indent="0">
              <a:lnSpc>
                <a:spcPct val="107000"/>
              </a:lnSpc>
              <a:buNone/>
              <a:defRPr/>
            </a:pPr>
            <a:r>
              <a:rPr lang="en-GB" sz="1800" u="sng">
                <a:latin typeface="Cambria"/>
                <a:cs typeface="Times New Roman"/>
                <a:hlinkClick r:id="rId4" tooltip="https://zbut.eu/biblioteka/templates/protokol-ot-obshto-sabranie-kut/"/>
              </a:rPr>
              <a:t>Протокол от общо събрание за избор на представители на работещите в КУТ и заместник-председател</a:t>
            </a:r>
            <a:endParaRPr lang="en-GB" sz="1800">
              <a:latin typeface="Cambria"/>
              <a:cs typeface="Times New Roman"/>
            </a:endParaRPr>
          </a:p>
          <a:p>
            <a:pPr marL="0" lvl="0" indent="0">
              <a:lnSpc>
                <a:spcPct val="107000"/>
              </a:lnSpc>
              <a:buNone/>
              <a:defRPr/>
            </a:pPr>
            <a:r>
              <a:rPr lang="en-GB" sz="1800" u="sng">
                <a:latin typeface="Cambria"/>
                <a:cs typeface="Times New Roman"/>
                <a:hlinkClick r:id="rId5" tooltip="https://zbut.eu/biblioteka/templates/deklaratsiya-za-konfidencialnost-kut/"/>
              </a:rPr>
              <a:t>Примерна декларация за конфиденциалност от заместник-председателя на КУТ</a:t>
            </a:r>
            <a:endParaRPr lang="en-GB" sz="1800">
              <a:latin typeface="Cambria"/>
              <a:cs typeface="Times New Roman"/>
            </a:endParaRPr>
          </a:p>
          <a:p>
            <a:pPr marL="0" lvl="0" indent="0">
              <a:lnSpc>
                <a:spcPct val="107000"/>
              </a:lnSpc>
              <a:buNone/>
              <a:defRPr/>
            </a:pPr>
            <a:r>
              <a:rPr lang="en-GB" sz="1800" u="sng">
                <a:latin typeface="Cambria"/>
                <a:cs typeface="Times New Roman"/>
                <a:hlinkClick r:id="rId6" tooltip="https://zbut.eu/biblioteka/zapoved-za-zamestvane-na-predstavitel-v-kut/"/>
              </a:rPr>
              <a:t>Примерна заповед за заместване на представител на работодателя в КУТ</a:t>
            </a:r>
            <a:endParaRPr lang="en-GB" sz="1800">
              <a:latin typeface="Cambria"/>
              <a:cs typeface="Times New Roman"/>
            </a:endParaRPr>
          </a:p>
          <a:p>
            <a:pPr marL="0" lvl="0" indent="0">
              <a:lnSpc>
                <a:spcPct val="107000"/>
              </a:lnSpc>
              <a:buNone/>
              <a:defRPr/>
            </a:pPr>
            <a:r>
              <a:rPr lang="en-GB" sz="1800" u="sng">
                <a:latin typeface="Cambria"/>
                <a:cs typeface="Times New Roman"/>
                <a:hlinkClick r:id="rId7" tooltip="https://zbut.eu/biblioteka/templates/protokol-ot-uchreditelno-zasedanie-na-kut/"/>
              </a:rPr>
              <a:t>Примерен протокол от първо (учредително) заседание на КУТ</a:t>
            </a:r>
            <a:endParaRPr lang="en-GB" sz="1800">
              <a:latin typeface="Cambria"/>
              <a:cs typeface="Times New Roman"/>
            </a:endParaRPr>
          </a:p>
          <a:p>
            <a:pPr marL="0" lvl="0" indent="0">
              <a:lnSpc>
                <a:spcPct val="107000"/>
              </a:lnSpc>
              <a:spcAft>
                <a:spcPts val="800"/>
              </a:spcAft>
              <a:buNone/>
              <a:defRPr/>
            </a:pPr>
            <a:r>
              <a:rPr lang="en-GB" sz="1800" u="sng">
                <a:latin typeface="Cambria"/>
                <a:cs typeface="Times New Roman"/>
                <a:hlinkClick r:id="rId8" tooltip="https://zbut.eu/biblioteka/templates/protokoli-kut/"/>
              </a:rPr>
              <a:t>Примерни протоколи от заседания на Комитета по условия на труд</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en-GB" sz="4800" b="1">
                <a:solidFill>
                  <a:schemeClr val="bg2">
                    <a:lumMod val="25000"/>
                  </a:schemeClr>
                </a:solidFill>
                <a:latin typeface="Calibri Light"/>
                <a:ea typeface="SimSun"/>
                <a:cs typeface="Times New Roman"/>
              </a:rPr>
              <a:t>Защита на здравето и благосъстоянието</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a:xfrm>
            <a:off x="563419" y="1620838"/>
            <a:ext cx="10815782" cy="4679950"/>
          </a:xfrm>
        </p:spPr>
        <p:txBody>
          <a:bodyPr/>
          <a:lstStyle/>
          <a:p>
            <a:pPr marL="0" indent="0">
              <a:lnSpc>
                <a:spcPct val="107000"/>
              </a:lnSpc>
              <a:spcBef>
                <a:spcPts val="1000"/>
              </a:spcBef>
              <a:buNone/>
              <a:defRPr/>
            </a:pPr>
            <a:r>
              <a:rPr lang="bg-BG" sz="1800" b="1">
                <a:solidFill>
                  <a:srgbClr val="000000"/>
                </a:solidFill>
                <a:latin typeface="Calibri Light"/>
                <a:ea typeface="SimSun"/>
                <a:cs typeface="Times New Roman"/>
              </a:rPr>
              <a:t>1.1.5. </a:t>
            </a:r>
            <a:r>
              <a:rPr lang="en-GB" sz="1800" b="1">
                <a:solidFill>
                  <a:srgbClr val="000000"/>
                </a:solidFill>
                <a:latin typeface="Calibri Light"/>
                <a:ea typeface="SimSun"/>
                <a:cs typeface="Times New Roman"/>
              </a:rPr>
              <a:t>Обучение на КУТ/ГУТ</a:t>
            </a:r>
            <a:endParaRPr lang="en-GB" sz="1800">
              <a:latin typeface="Cambria"/>
              <a:ea typeface="Times New Roman"/>
              <a:cs typeface="Times New Roman"/>
            </a:endParaRPr>
          </a:p>
          <a:p>
            <a:pPr marL="0" lvl="0" indent="0">
              <a:lnSpc>
                <a:spcPct val="107000"/>
              </a:lnSpc>
              <a:buNone/>
              <a:defRPr/>
            </a:pPr>
            <a:r>
              <a:rPr lang="en-GB" sz="1800" u="sng">
                <a:latin typeface="Cambria"/>
                <a:cs typeface="Times New Roman"/>
                <a:hlinkClick r:id="rId2" tooltip="https://zbut.eu/biblioteka/templates/zapoved-za-obuchenie-na-predstavitelite-v-kut-gut/"/>
              </a:rPr>
              <a:t>Примерна заповед за обучение на представителите в КУТ/ГУТ</a:t>
            </a:r>
            <a:endParaRPr lang="en-GB" sz="1800">
              <a:latin typeface="Cambria"/>
              <a:cs typeface="Times New Roman"/>
            </a:endParaRPr>
          </a:p>
          <a:p>
            <a:pPr marL="0" lvl="0" indent="0">
              <a:lnSpc>
                <a:spcPct val="107000"/>
              </a:lnSpc>
              <a:buNone/>
              <a:defRPr/>
            </a:pPr>
            <a:r>
              <a:rPr lang="en-GB" sz="1800" u="sng">
                <a:latin typeface="Cambria"/>
                <a:cs typeface="Times New Roman"/>
                <a:hlinkClick r:id="rId3" tooltip="https://zbut.eu/biblioteka/templates/programa-za-parvonachalno-obuchenie-na-predstavitelite-v-kut-gut/"/>
              </a:rPr>
              <a:t>Примерна програма за първоначално обучение</a:t>
            </a:r>
            <a:endParaRPr lang="en-GB" sz="1800">
              <a:latin typeface="Cambria"/>
              <a:cs typeface="Times New Roman"/>
            </a:endParaRPr>
          </a:p>
          <a:p>
            <a:pPr marL="0" lvl="0" indent="0">
              <a:lnSpc>
                <a:spcPct val="107000"/>
              </a:lnSpc>
              <a:buNone/>
              <a:defRPr/>
            </a:pPr>
            <a:r>
              <a:rPr lang="en-GB" sz="1800" u="sng">
                <a:latin typeface="Cambria"/>
                <a:cs typeface="Times New Roman"/>
                <a:hlinkClick r:id="rId4" tooltip="https://zbut.eu/biblioteka/templates/udostoverenie-za-parvonachalno-obuchenie-na-predstavitelite-v-kut-gut/"/>
              </a:rPr>
              <a:t>Образец на удостоверение за първоначално обучение</a:t>
            </a:r>
            <a:endParaRPr lang="en-GB" sz="1800">
              <a:latin typeface="Cambria"/>
              <a:cs typeface="Times New Roman"/>
            </a:endParaRPr>
          </a:p>
          <a:p>
            <a:pPr marL="0" lvl="0" indent="0">
              <a:lnSpc>
                <a:spcPct val="107000"/>
              </a:lnSpc>
              <a:buNone/>
              <a:defRPr/>
            </a:pPr>
            <a:r>
              <a:rPr lang="en-GB" sz="1800" u="sng">
                <a:latin typeface="Cambria"/>
                <a:cs typeface="Times New Roman"/>
                <a:hlinkClick r:id="rId5" tooltip="https://zbut.eu/biblioteka/templates/primerna-programa-za-ezhegodno-obuchenie-kut-gut/"/>
              </a:rPr>
              <a:t>Примерна програма за ежегодно обучение</a:t>
            </a:r>
            <a:endParaRPr lang="en-GB" sz="1800">
              <a:latin typeface="Cambria"/>
              <a:cs typeface="Times New Roman"/>
            </a:endParaRPr>
          </a:p>
          <a:p>
            <a:pPr marL="0" lvl="0" indent="0">
              <a:lnSpc>
                <a:spcPct val="107000"/>
              </a:lnSpc>
              <a:spcAft>
                <a:spcPts val="800"/>
              </a:spcAft>
              <a:buNone/>
              <a:defRPr/>
            </a:pPr>
            <a:r>
              <a:rPr lang="en-GB" sz="1800" u="sng">
                <a:latin typeface="Cambria"/>
                <a:cs typeface="Times New Roman"/>
                <a:hlinkClick r:id="rId6" tooltip="https://zbut.eu/biblioteka/templates/protokol-za-ezhegodno-obuchenie-na-predstavitelite-v-kut-gut/"/>
              </a:rPr>
              <a:t>Примерен протокол от ежегодно обучение</a:t>
            </a:r>
            <a:endParaRPr lang="en-GB" sz="1800">
              <a:latin typeface="Cambria"/>
              <a:cs typeface="Times New Roman"/>
            </a:endParaRPr>
          </a:p>
          <a:p>
            <a:pPr marL="0" indent="0">
              <a:lnSpc>
                <a:spcPct val="107000"/>
              </a:lnSpc>
              <a:spcBef>
                <a:spcPts val="1000"/>
              </a:spcBef>
              <a:buNone/>
              <a:defRPr/>
            </a:pPr>
            <a:r>
              <a:rPr lang="en-GB" sz="1800" b="1">
                <a:solidFill>
                  <a:srgbClr val="000000"/>
                </a:solidFill>
                <a:latin typeface="Calibri Light"/>
                <a:ea typeface="SimSun"/>
                <a:cs typeface="Times New Roman"/>
              </a:rPr>
              <a:t> </a:t>
            </a:r>
            <a:endParaRPr/>
          </a:p>
          <a:p>
            <a:pPr marL="0" indent="0">
              <a:lnSpc>
                <a:spcPct val="107000"/>
              </a:lnSpc>
              <a:spcBef>
                <a:spcPts val="1000"/>
              </a:spcBef>
              <a:buNone/>
              <a:defRPr/>
            </a:pPr>
            <a:r>
              <a:rPr lang="bg-BG" sz="1800" b="1">
                <a:solidFill>
                  <a:srgbClr val="000000"/>
                </a:solidFill>
                <a:latin typeface="Calibri Light"/>
                <a:ea typeface="SimSun"/>
                <a:cs typeface="Times New Roman"/>
              </a:rPr>
              <a:t>1.1.6. </a:t>
            </a:r>
            <a:r>
              <a:rPr lang="en-GB" sz="1800" b="1">
                <a:solidFill>
                  <a:srgbClr val="000000"/>
                </a:solidFill>
                <a:latin typeface="Calibri Light"/>
                <a:ea typeface="SimSun"/>
                <a:cs typeface="Times New Roman"/>
              </a:rPr>
              <a:t>Представители на работещите по чл. 7а от Кодекса на труда</a:t>
            </a:r>
            <a:endParaRPr lang="en-GB" sz="1800">
              <a:latin typeface="Cambria"/>
              <a:ea typeface="Times New Roman"/>
              <a:cs typeface="Times New Roman"/>
            </a:endParaRPr>
          </a:p>
          <a:p>
            <a:pPr marL="0" indent="0">
              <a:lnSpc>
                <a:spcPct val="107000"/>
              </a:lnSpc>
              <a:spcAft>
                <a:spcPts val="800"/>
              </a:spcAft>
              <a:buNone/>
              <a:defRPr/>
            </a:pPr>
            <a:r>
              <a:rPr lang="en-GB" sz="1800" u="sng">
                <a:latin typeface="Cambria"/>
                <a:cs typeface="Times New Roman"/>
                <a:hlinkClick r:id="rId7" tooltip="Набор от приложни документи по самоорганизиране и осъществяване на функциите по информиране и консултиране по чл. 130в КТ"/>
              </a:rPr>
              <a:t>Набор от приложни документи по самоорганизиране и осъществяване на функциите по информиране и консултиране по чл. 130в КТ</a:t>
            </a:r>
            <a:endParaRPr lang="en-GB" sz="1800">
              <a:latin typeface="Cambria"/>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a:ea typeface="Arial"/>
        <a:cs typeface="Arial"/>
      </a:majorFont>
      <a:minorFont>
        <a:latin typeface="Cambria"/>
        <a:ea typeface="Arial"/>
        <a:cs typeface="Arial"/>
      </a:minorFont>
    </a:fontScheme>
    <a:fmtScheme name="Retrospect">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0</TotalTime>
  <Words>1568</Words>
  <Application>Microsoft Office PowerPoint</Application>
  <DocSecurity>0</DocSecurity>
  <PresentationFormat>Widescreen</PresentationFormat>
  <Paragraphs>218</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SimSun</vt:lpstr>
      <vt:lpstr>Arial</vt:lpstr>
      <vt:lpstr>Calibri</vt:lpstr>
      <vt:lpstr>Calibri Light</vt:lpstr>
      <vt:lpstr>Cambria</vt:lpstr>
      <vt:lpstr>Times New Roman</vt:lpstr>
      <vt:lpstr>Retrospect</vt:lpstr>
      <vt:lpstr>4.3. 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Защита на здравето и благосъстоянието</vt:lpstr>
      <vt:lpstr>Благодаря</vt:lpstr>
    </vt:vector>
  </TitlesOfParts>
  <Manager/>
  <Company>Hewlett-Packard Company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Irena Avdjieva</dc:creator>
  <cp:keywords/>
  <dc:description/>
  <cp:lastModifiedBy>Irena Avdjieva</cp:lastModifiedBy>
  <cp:revision>103</cp:revision>
  <dcterms:created xsi:type="dcterms:W3CDTF">2023-01-03T13:46:11Z</dcterms:created>
  <dcterms:modified xsi:type="dcterms:W3CDTF">2023-09-26T04:20:20Z</dcterms:modified>
  <cp:category/>
  <dc:identifier/>
  <cp:contentStatus/>
  <dc:language/>
  <cp:version/>
</cp:coreProperties>
</file>