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7" r:id="rId3"/>
    <p:sldId id="257" r:id="rId4"/>
    <p:sldId id="259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4" r:id="rId20"/>
    <p:sldId id="285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58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>
        <p:scale>
          <a:sx n="70" d="100"/>
          <a:sy n="70" d="100"/>
        </p:scale>
        <p:origin x="941" y="442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oolbox.google.com/factcheck/explor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com/" TargetMode="External"/><Relationship Id="rId2" Type="http://schemas.openxmlformats.org/officeDocument/2006/relationships/hyperlink" Target="https://images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1.2 Оценяване на данни, информация и дигитално съдържание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Интерактивна демонстрАЦИЯ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4.3 – разпознаване на</a:t>
            </a:r>
            <a:br>
              <a:rPr lang="bg-BG" dirty="0" smtClean="0"/>
            </a:br>
            <a:r>
              <a:rPr lang="bg-BG" dirty="0" smtClean="0"/>
              <a:t> текста в изображение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4711337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Изберете бутона Текст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Маркирайте част от текста</a:t>
            </a:r>
            <a:br>
              <a:rPr lang="bg-BG" dirty="0" smtClean="0"/>
            </a:br>
            <a:r>
              <a:rPr lang="bg-BG" dirty="0" smtClean="0">
                <a:solidFill>
                  <a:schemeClr val="accent1"/>
                </a:solidFill>
              </a:rPr>
              <a:t>ИЛИ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Изберете целия текст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782343" y="1776548"/>
            <a:ext cx="7409657" cy="4111398"/>
            <a:chOff x="3701142" y="1610140"/>
            <a:chExt cx="8254389" cy="45738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3166"/>
            <a:stretch/>
          </p:blipFill>
          <p:spPr>
            <a:xfrm>
              <a:off x="3701142" y="1620838"/>
              <a:ext cx="4981303" cy="456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9227"/>
            <a:stretch/>
          </p:blipFill>
          <p:spPr>
            <a:xfrm>
              <a:off x="8682445" y="1610140"/>
              <a:ext cx="3273086" cy="4563200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 flipH="1">
            <a:off x="7247465" y="5324872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flipH="1">
            <a:off x="11449350" y="4258072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4.3 - резултат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403" y="1620838"/>
            <a:ext cx="9497194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6" name="Right Arrow 5"/>
          <p:cNvSpPr/>
          <p:nvPr/>
        </p:nvSpPr>
        <p:spPr>
          <a:xfrm flipH="1">
            <a:off x="10598332" y="1548763"/>
            <a:ext cx="1071155" cy="56270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текст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328160" y="1939333"/>
            <a:ext cx="2255521" cy="56270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Опции за текста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7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на информация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С </a:t>
            </a:r>
            <a:r>
              <a:rPr lang="en-US" dirty="0" smtClean="0"/>
              <a:t>fact check explorer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Отворете </a:t>
            </a:r>
            <a:r>
              <a:rPr lang="en-US" dirty="0" smtClean="0"/>
              <a:t>Fact </a:t>
            </a:r>
            <a:r>
              <a:rPr lang="en-US" dirty="0"/>
              <a:t>Check Explorer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toolbox.google.com/factcheck/explorer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64" y="2976562"/>
            <a:ext cx="10715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06240" cy="1450975"/>
          </a:xfrm>
        </p:spPr>
        <p:txBody>
          <a:bodyPr/>
          <a:lstStyle/>
          <a:p>
            <a:r>
              <a:rPr lang="bg-BG" dirty="0" smtClean="0"/>
              <a:t>Стъпка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4615543" cy="4679950"/>
          </a:xfrm>
        </p:spPr>
        <p:txBody>
          <a:bodyPr/>
          <a:lstStyle/>
          <a:p>
            <a:r>
              <a:rPr lang="bg-BG" dirty="0" smtClean="0"/>
              <a:t>Последвайте връзката </a:t>
            </a:r>
            <a:r>
              <a:rPr lang="en-US" dirty="0" smtClean="0">
                <a:solidFill>
                  <a:srgbClr val="00B0F0"/>
                </a:solidFill>
                <a:latin typeface="+mj-lt"/>
              </a:rPr>
              <a:t>Recent 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f</a:t>
            </a:r>
            <a:r>
              <a:rPr lang="en-US" dirty="0" smtClean="0">
                <a:solidFill>
                  <a:srgbClr val="00B0F0"/>
                </a:solidFill>
                <a:latin typeface="+mj-lt"/>
              </a:rPr>
              <a:t>act 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c</a:t>
            </a:r>
            <a:r>
              <a:rPr lang="en-US" dirty="0" smtClean="0">
                <a:solidFill>
                  <a:srgbClr val="00B0F0"/>
                </a:solidFill>
                <a:latin typeface="+mj-lt"/>
              </a:rPr>
              <a:t>hecks</a:t>
            </a:r>
            <a:r>
              <a:rPr lang="bg-BG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bg-BG" dirty="0" smtClean="0"/>
              <a:t>за най-скорошните статии за проверка на съдържание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87" y="22065"/>
            <a:ext cx="6653349" cy="62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06240" cy="1450975"/>
          </a:xfrm>
        </p:spPr>
        <p:txBody>
          <a:bodyPr/>
          <a:lstStyle/>
          <a:p>
            <a:r>
              <a:rPr lang="bg-BG" dirty="0" smtClean="0"/>
              <a:t>Стъпка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4589417" cy="4679950"/>
          </a:xfrm>
        </p:spPr>
        <p:txBody>
          <a:bodyPr/>
          <a:lstStyle/>
          <a:p>
            <a:r>
              <a:rPr lang="bg-BG" dirty="0"/>
              <a:t>Изберете език:</a:t>
            </a:r>
          </a:p>
          <a:p>
            <a:pPr lvl="1"/>
            <a:r>
              <a:rPr lang="bg-BG" dirty="0"/>
              <a:t>Български (по подразбиране за региона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Английски</a:t>
            </a:r>
          </a:p>
          <a:p>
            <a:pPr lvl="1"/>
            <a:r>
              <a:rPr lang="bg-BG" dirty="0" smtClean="0"/>
              <a:t>Всички езици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959" y="0"/>
            <a:ext cx="6882041" cy="63007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029337" y="88826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06240" cy="1450975"/>
          </a:xfrm>
        </p:spPr>
        <p:txBody>
          <a:bodyPr/>
          <a:lstStyle/>
          <a:p>
            <a:r>
              <a:rPr lang="bg-BG" dirty="0" smtClean="0"/>
              <a:t>Стъпка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5172891" cy="4679950"/>
          </a:xfrm>
        </p:spPr>
        <p:txBody>
          <a:bodyPr/>
          <a:lstStyle/>
          <a:p>
            <a:r>
              <a:rPr lang="bg-BG" dirty="0" smtClean="0"/>
              <a:t>За да проверите конкретно твърдение, търсете по ключови думи</a:t>
            </a:r>
          </a:p>
          <a:p>
            <a:r>
              <a:rPr lang="bg-BG" dirty="0" smtClean="0"/>
              <a:t>Ако не получавате резултат:</a:t>
            </a:r>
          </a:p>
          <a:p>
            <a:pPr lvl="1"/>
            <a:r>
              <a:rPr lang="bg-BG" dirty="0" smtClean="0"/>
              <a:t>Намалете броя ключови думи</a:t>
            </a:r>
          </a:p>
          <a:p>
            <a:pPr lvl="1"/>
            <a:r>
              <a:rPr lang="bg-BG" dirty="0" smtClean="0"/>
              <a:t>Сменете езика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110" y="0"/>
            <a:ext cx="6634326" cy="62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06240" cy="1450975"/>
          </a:xfrm>
        </p:spPr>
        <p:txBody>
          <a:bodyPr/>
          <a:lstStyle/>
          <a:p>
            <a:r>
              <a:rPr lang="bg-BG" dirty="0" smtClean="0"/>
              <a:t>Стъпка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5172891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Последвайте връзката, за да прочетете статията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Изберете ключова дума от списъка, за да видите всички статии, които отговарят на нея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Изберете източника, за да видите всички статии, които е публикувал</a:t>
            </a:r>
          </a:p>
          <a:p>
            <a:pPr marL="460838" indent="-514350">
              <a:buFont typeface="+mj-lt"/>
              <a:buAutoNum type="arabicPeriod"/>
            </a:pPr>
            <a:endParaRPr lang="bg-B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26" y="0"/>
            <a:ext cx="6634326" cy="62674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439921" y="2264222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en-GB" b="1" dirty="0"/>
          </a:p>
        </p:txBody>
      </p:sp>
      <p:sp>
        <p:nvSpPr>
          <p:cNvPr id="7" name="Right Arrow 6"/>
          <p:cNvSpPr/>
          <p:nvPr/>
        </p:nvSpPr>
        <p:spPr>
          <a:xfrm flipH="1">
            <a:off x="11478672" y="209440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2</a:t>
            </a:r>
            <a:endParaRPr lang="en-GB" b="1" dirty="0"/>
          </a:p>
        </p:txBody>
      </p:sp>
      <p:sp>
        <p:nvSpPr>
          <p:cNvPr id="8" name="Right Arrow 7"/>
          <p:cNvSpPr/>
          <p:nvPr/>
        </p:nvSpPr>
        <p:spPr>
          <a:xfrm>
            <a:off x="10201049" y="235013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23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48"/>
          <a:stretch/>
        </p:blipFill>
        <p:spPr>
          <a:xfrm>
            <a:off x="30480" y="0"/>
            <a:ext cx="12161520" cy="63386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14360" y="3413760"/>
            <a:ext cx="3520440" cy="1722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Стъпка 4.1 - резултат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6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69"/>
            <a:ext cx="84867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14360" y="3413760"/>
            <a:ext cx="3520440" cy="1722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Стъпка 4.2 - резултат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hlinkClick r:id="" action="ppaction://hlinkshowjump?jump=nextslide"/>
              </a:rPr>
              <a:t>Търсене по изображение с </a:t>
            </a:r>
            <a:r>
              <a:rPr lang="en-US" dirty="0" smtClean="0">
                <a:hlinkClick r:id="" action="ppaction://hlinkshowjump?jump=nextslide"/>
              </a:rPr>
              <a:t>Google Lens  - </a:t>
            </a:r>
            <a:r>
              <a:rPr lang="bg-BG" dirty="0" smtClean="0">
                <a:hlinkClick r:id="" action="ppaction://hlinkshowjump?jump=nextslide"/>
              </a:rPr>
              <a:t>слайд 3 - 11</a:t>
            </a:r>
            <a:endParaRPr lang="en-US" dirty="0" smtClean="0"/>
          </a:p>
          <a:p>
            <a:r>
              <a:rPr lang="bg-BG" dirty="0">
                <a:hlinkClick r:id="rId2" action="ppaction://hlinksldjump"/>
              </a:rPr>
              <a:t>Търсене на </a:t>
            </a:r>
            <a:r>
              <a:rPr lang="bg-BG" dirty="0" smtClean="0">
                <a:hlinkClick r:id="rId2" action="ppaction://hlinksldjump"/>
              </a:rPr>
              <a:t>информация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bg-BG" dirty="0" smtClean="0">
                <a:hlinkClick r:id="rId2" action="ppaction://hlinksldjump"/>
              </a:rPr>
              <a:t>с </a:t>
            </a:r>
            <a:r>
              <a:rPr lang="en-US" dirty="0" smtClean="0">
                <a:hlinkClick r:id="rId2" action="ppaction://hlinksldjump"/>
              </a:rPr>
              <a:t>Fact Check Explorer -  </a:t>
            </a:r>
            <a:r>
              <a:rPr lang="bg-BG" dirty="0" smtClean="0">
                <a:hlinkClick r:id="rId2" action="ppaction://hlinksldjump"/>
              </a:rPr>
              <a:t>слайд 12 – 20</a:t>
            </a:r>
            <a:endParaRPr lang="bg-BG" dirty="0" smtClean="0"/>
          </a:p>
          <a:p>
            <a:r>
              <a:rPr lang="bg-BG" dirty="0" smtClean="0">
                <a:hlinkClick r:id="rId3" action="ppaction://hlinksldjump"/>
              </a:rPr>
              <a:t>Подаване на сигнал за фалшива информация във </a:t>
            </a:r>
            <a:r>
              <a:rPr lang="en-US" dirty="0" smtClean="0">
                <a:hlinkClick r:id="rId3" action="ppaction://hlinksldjump"/>
              </a:rPr>
              <a:t>Facebook – </a:t>
            </a:r>
            <a:r>
              <a:rPr lang="bg-BG" dirty="0" smtClean="0">
                <a:hlinkClick r:id="rId3" action="ppaction://hlinksldjump"/>
              </a:rPr>
              <a:t>слайд 21 - 27</a:t>
            </a:r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9721"/>
          <a:stretch/>
        </p:blipFill>
        <p:spPr>
          <a:xfrm>
            <a:off x="87358" y="0"/>
            <a:ext cx="8324850" cy="6270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14360" y="3413760"/>
            <a:ext cx="3520440" cy="1722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Стъпка 4.3 - резултат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1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Подаване на сигнал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фалшива информация във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1621226"/>
            <a:ext cx="3997234" cy="468000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В горния десен ъгъл на публикацията натиснете трите точки, за да отворите менюто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Изберете </a:t>
            </a:r>
            <a:r>
              <a:rPr lang="bg-BG" dirty="0"/>
              <a:t>„</a:t>
            </a:r>
            <a:r>
              <a:rPr lang="en-US" dirty="0"/>
              <a:t>Report post/</a:t>
            </a:r>
            <a:r>
              <a:rPr lang="bg-BG" dirty="0"/>
              <a:t>Докладване на публикацията“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5101" y="1621226"/>
            <a:ext cx="7493700" cy="38564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0671175" y="1774548"/>
            <a:ext cx="631666" cy="56270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6869884" y="4713691"/>
            <a:ext cx="631666" cy="56270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28366" cy="1450757"/>
          </a:xfrm>
        </p:spPr>
        <p:txBody>
          <a:bodyPr/>
          <a:lstStyle/>
          <a:p>
            <a:r>
              <a:rPr lang="bg-BG" dirty="0" smtClean="0"/>
              <a:t>Стъпка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1621226"/>
            <a:ext cx="6392090" cy="4680000"/>
          </a:xfrm>
        </p:spPr>
        <p:txBody>
          <a:bodyPr/>
          <a:lstStyle/>
          <a:p>
            <a:pPr marL="457200" indent="-457200"/>
            <a:r>
              <a:rPr lang="bg-BG" dirty="0" smtClean="0"/>
              <a:t>Изберете причината, за която подавате сигнал – в случая „</a:t>
            </a:r>
            <a:r>
              <a:rPr lang="en-US" dirty="0"/>
              <a:t>False Information</a:t>
            </a:r>
            <a:r>
              <a:rPr lang="en-US" dirty="0" smtClean="0"/>
              <a:t>/</a:t>
            </a:r>
            <a:r>
              <a:rPr lang="bg-BG" dirty="0" smtClean="0"/>
              <a:t> Фалшива </a:t>
            </a:r>
            <a:r>
              <a:rPr lang="bg-BG" dirty="0"/>
              <a:t>информация</a:t>
            </a:r>
            <a:r>
              <a:rPr lang="bg-BG" dirty="0" smtClean="0"/>
              <a:t>“</a:t>
            </a:r>
          </a:p>
          <a:p>
            <a:pPr marL="457200" indent="-457200"/>
            <a:r>
              <a:rPr lang="bg-BG" sz="2400" dirty="0" smtClean="0"/>
              <a:t>Натиснете стрелката, за да изберете категория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798" y="92547"/>
            <a:ext cx="5378156" cy="623993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1110956" y="4333863"/>
            <a:ext cx="631666" cy="56270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3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bg-BG" dirty="0" smtClean="0"/>
              <a:t>Стъпка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21226"/>
            <a:ext cx="5486399" cy="4680000"/>
          </a:xfrm>
        </p:spPr>
        <p:txBody>
          <a:bodyPr/>
          <a:lstStyle/>
          <a:p>
            <a:pPr marL="457200" indent="-457200"/>
            <a:r>
              <a:rPr lang="bg-BG" dirty="0" smtClean="0"/>
              <a:t>Изберете категория, която най-точно определя съдържанието:</a:t>
            </a:r>
          </a:p>
          <a:p>
            <a:pPr marL="749300" lvl="1" indent="-457200"/>
            <a:r>
              <a:rPr lang="bg-BG" sz="2000" dirty="0"/>
              <a:t>З</a:t>
            </a:r>
            <a:r>
              <a:rPr lang="bg-BG" sz="2000" dirty="0" smtClean="0"/>
              <a:t>драве</a:t>
            </a:r>
            <a:r>
              <a:rPr lang="en-US" sz="2000" dirty="0" smtClean="0"/>
              <a:t>/Health</a:t>
            </a:r>
          </a:p>
          <a:p>
            <a:pPr marL="749300" lvl="1" indent="-457200"/>
            <a:r>
              <a:rPr lang="bg-BG" sz="2000" dirty="0" smtClean="0"/>
              <a:t>Политика</a:t>
            </a:r>
            <a:r>
              <a:rPr lang="en-US" sz="2000" dirty="0" smtClean="0"/>
              <a:t>/Politics</a:t>
            </a:r>
          </a:p>
          <a:p>
            <a:pPr marL="749300" lvl="1" indent="-457200"/>
            <a:r>
              <a:rPr lang="bg-BG" sz="2000" dirty="0" smtClean="0"/>
              <a:t>Социален въпрос</a:t>
            </a:r>
            <a:r>
              <a:rPr lang="en-US" sz="2000" dirty="0" smtClean="0"/>
              <a:t>/Social issue</a:t>
            </a:r>
          </a:p>
          <a:p>
            <a:pPr marL="749300" lvl="1" indent="-457200"/>
            <a:r>
              <a:rPr lang="bg-BG" sz="2000" dirty="0" smtClean="0"/>
              <a:t>Нещо друго</a:t>
            </a:r>
            <a:r>
              <a:rPr lang="en-US" sz="2000" dirty="0" smtClean="0"/>
              <a:t>/Something else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0558" y="1621226"/>
            <a:ext cx="5973762" cy="38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bg-BG" dirty="0" smtClean="0"/>
              <a:t>Стъпка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21226"/>
            <a:ext cx="11834949" cy="4680000"/>
          </a:xfrm>
        </p:spPr>
        <p:txBody>
          <a:bodyPr/>
          <a:lstStyle/>
          <a:p>
            <a:pPr marL="457200" indent="-457200"/>
            <a:r>
              <a:rPr lang="bg-BG" dirty="0" smtClean="0"/>
              <a:t>Чрез натискане на бутона ПОДАВАНЕ, вие потвърждаване, че според вас това съдържание нарушава „Стандартите на общността</a:t>
            </a:r>
            <a:r>
              <a:rPr lang="en-US" dirty="0" smtClean="0"/>
              <a:t>/</a:t>
            </a:r>
            <a:r>
              <a:rPr lang="bg-BG" dirty="0" smtClean="0"/>
              <a:t> </a:t>
            </a:r>
            <a:r>
              <a:rPr lang="en-US" dirty="0" smtClean="0"/>
              <a:t>Community Standards</a:t>
            </a:r>
            <a:r>
              <a:rPr lang="bg-BG" dirty="0" smtClean="0"/>
              <a:t>“</a:t>
            </a:r>
            <a:r>
              <a:rPr lang="en-US" dirty="0" smtClean="0"/>
              <a:t> </a:t>
            </a:r>
            <a:r>
              <a:rPr lang="bg-BG" dirty="0" smtClean="0"/>
              <a:t>на </a:t>
            </a:r>
            <a:r>
              <a:rPr lang="en-US" dirty="0" smtClean="0"/>
              <a:t>Facebook</a:t>
            </a:r>
            <a:r>
              <a:rPr lang="bg-BG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09119" y="2942085"/>
            <a:ext cx="5973762" cy="26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bg-BG" dirty="0" smtClean="0"/>
              <a:t>Стъпка </a:t>
            </a:r>
            <a:r>
              <a:rPr lang="bg-BG" dirty="0"/>
              <a:t>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218238" cy="4680000"/>
          </a:xfrm>
        </p:spPr>
        <p:txBody>
          <a:bodyPr/>
          <a:lstStyle/>
          <a:p>
            <a:pPr marL="457200" indent="-457200"/>
            <a:r>
              <a:rPr lang="bg-BG" dirty="0" smtClean="0"/>
              <a:t>С последната стъпка завършвате и излизате от режима на подаване на сигнал</a:t>
            </a:r>
          </a:p>
          <a:p>
            <a:pPr marL="457200" indent="-457200"/>
            <a:r>
              <a:rPr lang="bg-BG" dirty="0" smtClean="0"/>
              <a:t>Имате възможност за:</a:t>
            </a:r>
          </a:p>
          <a:p>
            <a:pPr marL="749300" lvl="1" indent="-457200"/>
            <a:r>
              <a:rPr lang="bg-BG" dirty="0" smtClean="0"/>
              <a:t>Блокиране на страницата/ профила, при което и двете страни не виждат съдържанието, което споделят и не комуникират помежду си.</a:t>
            </a:r>
          </a:p>
          <a:p>
            <a:pPr marL="749300" lvl="1" indent="-457200"/>
            <a:r>
              <a:rPr lang="bg-BG" dirty="0" smtClean="0"/>
              <a:t>Скриване на страницата/ профила, при което няма да виждате техни публикации, освен ако изрично не посетите профила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684232"/>
            <a:ext cx="5973762" cy="45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Обратна връзка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1" indent="0">
              <a:buNone/>
            </a:pPr>
            <a:r>
              <a:rPr lang="bg-BG" sz="2800" dirty="0" smtClean="0"/>
              <a:t>Можете да следите какво се случва с подадения от вас сигнал през пощенската кутия за поддръжка, която се отваря, като натиснете върху профила си в горния десен ъгъл на която и да е страница от </a:t>
            </a:r>
            <a:r>
              <a:rPr lang="en-US" sz="2800" dirty="0" smtClean="0"/>
              <a:t>Facebook</a:t>
            </a:r>
            <a:r>
              <a:rPr lang="bg-BG" sz="2800" dirty="0"/>
              <a:t>: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1" y="3299069"/>
            <a:ext cx="3383280" cy="2455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041" y="3848678"/>
            <a:ext cx="3474720" cy="2028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981" y="3848678"/>
            <a:ext cx="452979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Търсене по изображение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С </a:t>
            </a:r>
            <a:r>
              <a:rPr lang="en-US" dirty="0" smtClean="0"/>
              <a:t>google lens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7350034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Подгответе изображението за проверка: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Запазете изображението локално на вашия компютър (ако не можете да го свалите, направете екранна снимка)</a:t>
            </a:r>
            <a:br>
              <a:rPr lang="bg-BG" dirty="0" smtClean="0"/>
            </a:br>
            <a:r>
              <a:rPr lang="bg-BG" dirty="0" smtClean="0">
                <a:solidFill>
                  <a:schemeClr val="accent1"/>
                </a:solidFill>
              </a:rPr>
              <a:t>ИЛИ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Копирайте </a:t>
            </a:r>
            <a:r>
              <a:rPr lang="en-US" dirty="0" smtClean="0"/>
              <a:t>URL </a:t>
            </a:r>
            <a:r>
              <a:rPr lang="bg-BG" dirty="0" smtClean="0"/>
              <a:t>адреса на изображението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Отворете </a:t>
            </a:r>
            <a:r>
              <a:rPr lang="en-US" dirty="0">
                <a:hlinkClick r:id="rId2"/>
              </a:rPr>
              <a:t>https://images.google.com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bg-BG" dirty="0" smtClean="0"/>
              <a:t>или директно </a:t>
            </a:r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://google.com/</a:t>
            </a:r>
            <a:endParaRPr lang="bg-B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10" y="1753509"/>
            <a:ext cx="3959489" cy="30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Изберете символа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Заредете файла/ поставете връзката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60" y="1728221"/>
            <a:ext cx="371475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8" y="3264201"/>
            <a:ext cx="6052457" cy="214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765" y="1620838"/>
            <a:ext cx="5661235" cy="45479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5827967" y="432727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6961201" y="432727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5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69120" cy="1450757"/>
          </a:xfrm>
        </p:spPr>
        <p:txBody>
          <a:bodyPr/>
          <a:lstStyle/>
          <a:p>
            <a:r>
              <a:rPr lang="bg-BG" dirty="0" smtClean="0"/>
              <a:t>Стъпка 2 – за </a:t>
            </a:r>
            <a:r>
              <a:rPr lang="en-US" dirty="0" smtClean="0"/>
              <a:t>Android </a:t>
            </a:r>
            <a:r>
              <a:rPr lang="bg-BG" dirty="0" smtClean="0"/>
              <a:t>смартфон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21226"/>
            <a:ext cx="7599680" cy="468000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Онлайн изображения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Използвайте </a:t>
            </a:r>
            <a:r>
              <a:rPr lang="en-US" dirty="0" smtClean="0"/>
              <a:t>Chrome </a:t>
            </a:r>
            <a:r>
              <a:rPr lang="bg-BG" dirty="0" smtClean="0"/>
              <a:t>браузъра на смартфона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Натиснете и задръжте върху изображението, за да се появи меню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Изберете </a:t>
            </a:r>
            <a:r>
              <a:rPr lang="en-US" dirty="0" smtClean="0"/>
              <a:t>“Search image with Google Lens”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Локално свалени изображения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Инсталирайте приложението </a:t>
            </a:r>
            <a:r>
              <a:rPr lang="en-US" dirty="0" smtClean="0"/>
              <a:t>Google Lens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Отворете го и заредете изображението в него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1" y="0"/>
            <a:ext cx="2880359" cy="6400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0" name="Bent Arrow 9"/>
          <p:cNvSpPr/>
          <p:nvPr/>
        </p:nvSpPr>
        <p:spPr>
          <a:xfrm flipV="1">
            <a:off x="5913120" y="3637280"/>
            <a:ext cx="3850640" cy="548640"/>
          </a:xfrm>
          <a:prstGeom prst="bentArrow">
            <a:avLst>
              <a:gd name="adj1" fmla="val 25000"/>
              <a:gd name="adj2" fmla="val 28704"/>
              <a:gd name="adj3" fmla="val 49074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3</a:t>
            </a:r>
            <a:r>
              <a:rPr lang="en-US" dirty="0" smtClean="0"/>
              <a:t> – </a:t>
            </a:r>
            <a:r>
              <a:rPr lang="bg-BG" dirty="0" smtClean="0"/>
              <a:t>преглед на резултатите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03"/>
          <a:stretch/>
        </p:blipFill>
        <p:spPr>
          <a:xfrm>
            <a:off x="500139" y="1361440"/>
            <a:ext cx="11191721" cy="49580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4.1 – намиране на източника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87" r="54358"/>
          <a:stretch/>
        </p:blipFill>
        <p:spPr>
          <a:xfrm>
            <a:off x="0" y="1364341"/>
            <a:ext cx="4561840" cy="4962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5839"/>
          <a:stretch/>
        </p:blipFill>
        <p:spPr>
          <a:xfrm>
            <a:off x="5383098" y="1364341"/>
            <a:ext cx="4711165" cy="4665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0275"/>
          <a:stretch/>
        </p:blipFill>
        <p:spPr>
          <a:xfrm>
            <a:off x="10084529" y="1364340"/>
            <a:ext cx="1715835" cy="46657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06081" y="1438589"/>
            <a:ext cx="2075519" cy="5627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341120" y="1541417"/>
            <a:ext cx="1863634" cy="357052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4.2 – търсене по част от изображение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20838"/>
            <a:ext cx="3759200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sz="2400" dirty="0" smtClean="0"/>
              <a:t>Натиснете върху някоя от точките, която автоматично маркира конкретен предмет от изображението</a:t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>
                <a:solidFill>
                  <a:schemeClr val="accent1"/>
                </a:solidFill>
              </a:rPr>
              <a:t>ИЛИ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 smtClean="0"/>
              <a:t>Придвижете плъзгачите, за да изберете сами част от изображението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82" y="1609725"/>
            <a:ext cx="7805826" cy="46799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700000">
            <a:off x="4059642" y="1971039"/>
            <a:ext cx="51104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700000" flipH="1" flipV="1">
            <a:off x="6157663" y="4509589"/>
            <a:ext cx="51104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00000" flipH="1">
            <a:off x="6157663" y="1971038"/>
            <a:ext cx="51104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900000" flipV="1">
            <a:off x="4059643" y="4509589"/>
            <a:ext cx="51104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700000" flipH="1" flipV="1">
            <a:off x="7302840" y="3442789"/>
            <a:ext cx="51104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2115</TotalTime>
  <Words>1118</Words>
  <Application>Microsoft Office PowerPoint</Application>
  <PresentationFormat>Widescreen</PresentationFormat>
  <Paragraphs>122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Retrospect</vt:lpstr>
      <vt:lpstr>1.2 Оценяване на данни, информация и дигитално съдържание</vt:lpstr>
      <vt:lpstr>Съдържание</vt:lpstr>
      <vt:lpstr>Търсене по изображение</vt:lpstr>
      <vt:lpstr>Стъпка 1</vt:lpstr>
      <vt:lpstr>Стъпка 2</vt:lpstr>
      <vt:lpstr>Стъпка 2 – за Android смартфон</vt:lpstr>
      <vt:lpstr>Стъпка 3 – преглед на резултатите</vt:lpstr>
      <vt:lpstr>Стъпка 4.1 – намиране на източника</vt:lpstr>
      <vt:lpstr>Стъпка 4.2 – търсене по част от изображение</vt:lpstr>
      <vt:lpstr>Стъпка 4.3 – разпознаване на  текста в изображение</vt:lpstr>
      <vt:lpstr>Стъпка 4.3 - резултат</vt:lpstr>
      <vt:lpstr>Търсене на информация</vt:lpstr>
      <vt:lpstr>Стъпка 1</vt:lpstr>
      <vt:lpstr>Стъпка 2</vt:lpstr>
      <vt:lpstr>Стъпка 2.1</vt:lpstr>
      <vt:lpstr>Стъпка 3</vt:lpstr>
      <vt:lpstr>Стъпка 4</vt:lpstr>
      <vt:lpstr>Стъпка 4.1 - резултат</vt:lpstr>
      <vt:lpstr>Стъпка 4.2 - резултат</vt:lpstr>
      <vt:lpstr>Стъпка 4.3 - резултат</vt:lpstr>
      <vt:lpstr>Подаване на сигнал</vt:lpstr>
      <vt:lpstr>Стъпка 1</vt:lpstr>
      <vt:lpstr>Стъпка 2</vt:lpstr>
      <vt:lpstr>Стъпка 3</vt:lpstr>
      <vt:lpstr>Стъпка 4</vt:lpstr>
      <vt:lpstr>Стъпка 5</vt:lpstr>
      <vt:lpstr>Обратна връзка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104</cp:revision>
  <dcterms:created xsi:type="dcterms:W3CDTF">2023-01-03T13:46:11Z</dcterms:created>
  <dcterms:modified xsi:type="dcterms:W3CDTF">2023-07-30T02:50:33Z</dcterms:modified>
</cp:coreProperties>
</file>