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12192000" cy="6858000"/>
  <p:notesSz cx="12192000" cy="6858000"/>
  <p:defaultTextStyle>
    <a:defPPr>
      <a:defRPr lang="en-US"/>
    </a:defPPr>
    <a:lvl1pPr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1pPr>
    <a:lvl2pPr marL="457200"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2pPr>
    <a:lvl3pPr marL="914400"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3pPr>
    <a:lvl4pPr marL="1371600"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4pPr>
    <a:lvl5pPr marL="1828800" algn="l">
      <a:spcBef>
        <a:spcPts val="0"/>
      </a:spcBef>
      <a:spcAft>
        <a:spcPts val="0"/>
      </a:spcAft>
      <a:defRPr>
        <a:solidFill>
          <a:schemeClr val="tx1"/>
        </a:solidFill>
        <a:latin typeface="Cambria"/>
        <a:ea typeface="+mn-ea"/>
        <a:cs typeface="+mn-cs"/>
      </a:defRPr>
    </a:lvl5pPr>
    <a:lvl6pPr marL="2286000" algn="l" defTabSz="914400">
      <a:defRPr>
        <a:solidFill>
          <a:schemeClr val="tx1"/>
        </a:solidFill>
        <a:latin typeface="Cambria"/>
        <a:ea typeface="+mn-ea"/>
        <a:cs typeface="+mn-cs"/>
      </a:defRPr>
    </a:lvl6pPr>
    <a:lvl7pPr marL="2743200" algn="l" defTabSz="914400">
      <a:defRPr>
        <a:solidFill>
          <a:schemeClr val="tx1"/>
        </a:solidFill>
        <a:latin typeface="Cambria"/>
        <a:ea typeface="+mn-ea"/>
        <a:cs typeface="+mn-cs"/>
      </a:defRPr>
    </a:lvl7pPr>
    <a:lvl8pPr marL="3200400" algn="l" defTabSz="914400">
      <a:defRPr>
        <a:solidFill>
          <a:schemeClr val="tx1"/>
        </a:solidFill>
        <a:latin typeface="Cambria"/>
        <a:ea typeface="+mn-ea"/>
        <a:cs typeface="+mn-cs"/>
      </a:defRPr>
    </a:lvl8pPr>
    <a:lvl9pPr marL="3657600" algn="l" defTabSz="914400">
      <a:defRPr>
        <a:solidFill>
          <a:schemeClr val="tx1"/>
        </a:solidFill>
        <a:latin typeface="Cambria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A8B131F7-753E-7E0A-7911-841F8AE774E3}">
  <a:tblStyle styleId="{A8B131F7-753E-7E0A-7911-841F8AE774E3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presProps" Target="presProps.xml" /><Relationship Id="rId22" Type="http://schemas.openxmlformats.org/officeDocument/2006/relationships/tableStyles" Target="tableStyles.xml" /><Relationship Id="rId23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title" userDrawn="1">
  <p:cSld name="Title Slide">
    <p:bg>
      <p:bgPr shadeToTitle="0">
        <a:blipFill>
          <a:blip r:embed="rId2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45473" y="1567928"/>
            <a:ext cx="8363516" cy="3536087"/>
          </a:xfrm>
          <a:prstGeom prst="rect">
            <a:avLst/>
          </a:prstGeom>
          <a:noFill/>
        </p:spPr>
        <p:txBody>
          <a:bodyPr/>
          <a:lstStyle>
            <a:lvl1pPr algn="l">
              <a:lnSpc>
                <a:spcPct val="85000"/>
              </a:lnSpc>
              <a:defRPr sz="8000" spc="-5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45473" y="5294046"/>
            <a:ext cx="8363516" cy="533175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BA972B-9114-4DFD-A101-1E7C39001227}" type="slidenum">
              <a:rPr lang="en-GB"/>
              <a:t/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146050" y="6269038"/>
            <a:ext cx="8362950" cy="577849"/>
          </a:xfrm>
        </p:spPr>
        <p:txBody>
          <a:bodyPr/>
          <a:lstStyle>
            <a:lvl1pPr algn="l">
              <a:defRPr sz="1000" cap="all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Европейска Рамка на дигиталните компетентности с петте области на </a:t>
            </a:r>
            <a:br>
              <a:rPr lang="en-GB"/>
            </a:br>
            <a:r>
              <a:rPr lang="ru-RU"/>
              <a:t>дигитална компетентност</a:t>
            </a:r>
            <a:r>
              <a:rPr lang="en-GB"/>
              <a:t> </a:t>
            </a:r>
            <a:r>
              <a:rPr lang="ru-RU"/>
              <a:t>и 21 дигитални умения/ компетентности (DigComp 2.1)</a:t>
            </a:r>
            <a:endParaRPr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52400" y="114300"/>
            <a:ext cx="4724809" cy="71329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 lIns="45720" tIns="0" rIns="45720" bIns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532B6D5A-FD99-45B9-8F92-AA3556DC841A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175" y="6400800"/>
            <a:ext cx="12188825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 bwMode="auto"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414778"/>
            <a:ext cx="2628900" cy="5757421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0505851-F816-4066-9C2F-C484256778D0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 marL="0">
              <a:defRPr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9E8D0D6E-C96A-4D0D-B632-A3E513AD158C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-34925" y="6400800"/>
            <a:ext cx="12188825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 bwMode="auto"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>
            <a:cxnSpLocks/>
          </p:cNvCxnSpPr>
          <p:nvPr/>
        </p:nvCxnSpPr>
        <p:spPr bwMode="auto"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614963E-56B1-4CF9-A4B2-C3D1F4E45739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 bwMode="auto">
          <a:xfrm>
            <a:off x="0" y="6400800"/>
            <a:ext cx="12192000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 bwMode="auto"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450757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0" y="1621226"/>
            <a:ext cx="6035039" cy="4680000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217920" y="1621226"/>
            <a:ext cx="5974080" cy="4680001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89175F5-876B-4C76-886E-FC91E159C587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450757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-19050" y="1638232"/>
            <a:ext cx="6035039" cy="736282"/>
          </a:xfrm>
          <a:prstGeom prst="rect">
            <a:avLst/>
          </a:prstGeom>
          <a:solidFill>
            <a:srgbClr val="256C8D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0" y="2391520"/>
            <a:ext cx="6035039" cy="3909706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98870" y="1638232"/>
            <a:ext cx="5974080" cy="736282"/>
          </a:xfrm>
          <a:prstGeom prst="rect">
            <a:avLst/>
          </a:prstGeom>
          <a:solidFill>
            <a:srgbClr val="256C8D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217920" y="2391520"/>
            <a:ext cx="5974080" cy="3909706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791A1CA5-5825-49F4-BE01-F37C492DFB0D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FADC77A9-B014-4641-96CC-178D8B23B2B7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-6350" y="6400800"/>
            <a:ext cx="12188825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 bwMode="auto"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E24A3BB-6B2B-4F1D-987A-25B3D744AAF3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0" y="0"/>
            <a:ext cx="4051300" cy="68580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 bwMode="auto"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218209" y="594358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4320295" y="594358"/>
            <a:ext cx="7577296" cy="5710845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B4C072F-CBA2-45F6-95CB-89F7CA44F4B1}" type="slidenum">
              <a:rPr lang="en-GB"/>
              <a:t/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0" y="4953000"/>
            <a:ext cx="12188825" cy="19050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 bwMode="auto"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15" y="0"/>
            <a:ext cx="12191985" cy="4915076"/>
          </a:xfrm>
          <a:prstGeom prst="rect">
            <a:avLst/>
          </a:prstGeom>
          <a:blipFill>
            <a:blip r:embed="rId2"/>
            <a:stretch/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>
            <a:lvl1pPr algn="ctr">
              <a:defRPr sz="1000" cap="all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 bwMode="auto"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E4BD8AB-2F22-4CB9-94B9-3B7251888219}" type="slidenum">
              <a:rPr lang="en-GB"/>
              <a:t/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6400800"/>
            <a:ext cx="12192000" cy="457200"/>
          </a:xfrm>
          <a:prstGeom prst="rect">
            <a:avLst/>
          </a:prstGeom>
          <a:solidFill>
            <a:srgbClr val="25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 bwMode="auto"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</p:spPr>
        <p:txBody>
          <a:bodyPr vert="horz" wrap="square" lIns="72000" tIns="72000" rIns="72000" bIns="72000" numCol="1" anchor="t" anchorCtr="0" compatLnSpc="1">
            <a:prstTxWarp prst="textNoShape"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>
              <a:spcBef>
                <a:spcPts val="0"/>
              </a:spcBef>
              <a:spcAft>
                <a:spcPts val="0"/>
              </a:spcAft>
              <a:defRPr sz="1000" cap="all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spcBef>
                <a:spcPts val="0"/>
              </a:spcBef>
              <a:spcAft>
                <a:spcPts val="0"/>
              </a:spcAft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9BE8E2A1-9E2A-44C8-B01C-B7C500DBAB30}" type="slidenum">
              <a:rPr lang="en-GB"/>
              <a:t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1" hdr="0" sldNum="0"/>
  <p:txStyles>
    <p:titleStyle>
      <a:lvl1pPr algn="ctr">
        <a:lnSpc>
          <a:spcPct val="85000"/>
        </a:lnSpc>
        <a:spcBef>
          <a:spcPts val="0"/>
        </a:spcBef>
        <a:spcAft>
          <a:spcPts val="0"/>
        </a:spcAft>
        <a:defRPr sz="4800" spc="-50">
          <a:solidFill>
            <a:schemeClr val="tx1"/>
          </a:solidFill>
          <a:latin typeface="+mj-lt"/>
          <a:ea typeface="+mj-ea"/>
          <a:cs typeface="+mj-cs"/>
        </a:defRPr>
      </a:lvl1pPr>
      <a:lvl2pPr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2pPr>
      <a:lvl3pPr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3pPr>
      <a:lvl4pPr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4pPr>
      <a:lvl5pPr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5pPr>
      <a:lvl6pPr marL="457200"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6pPr>
      <a:lvl7pPr marL="914400"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7pPr>
      <a:lvl8pPr marL="1371600"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8pPr>
      <a:lvl9pPr marL="1828800" algn="ctr">
        <a:lnSpc>
          <a:spcPct val="85000"/>
        </a:lnSpc>
        <a:spcBef>
          <a:spcPts val="0"/>
        </a:spcBef>
        <a:spcAft>
          <a:spcPts val="0"/>
        </a:spcAft>
        <a:defRPr sz="4800">
          <a:solidFill>
            <a:schemeClr val="tx1"/>
          </a:solidFill>
          <a:latin typeface="Calibri"/>
        </a:defRPr>
      </a:lvl9pPr>
    </p:titleStyle>
    <p:bodyStyle>
      <a:lvl1pPr marL="90488" indent="-144000" algn="l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/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/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/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hrsg.ca/competency-toolkit-resources?submissionGuid=a660657c-27b8-4a0e-8a4a-db5d7c1c9692" TargetMode="External"/><Relationship Id="rId3" Type="http://schemas.openxmlformats.org/officeDocument/2006/relationships/hyperlink" Target="https://ai.hrsg.ca/" TargetMode="Externa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bg-BG" sz="4800" b="1">
                <a:solidFill>
                  <a:srgbClr val="256C8D"/>
                </a:solidFill>
                <a:latin typeface="Times New Roman"/>
                <a:ea typeface="Times New Roman"/>
              </a:rPr>
              <a:t>Идентифициране на пропуски в дигиталната компетентност</a:t>
            </a:r>
            <a:endParaRPr lang="en-US" sz="28700" b="1">
              <a:solidFill>
                <a:srgbClr val="256C8D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r>
              <a:rPr lang="bg-BG"/>
              <a:t>Мултимедийна презентация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br>
              <a:rPr lang="en-GB"/>
            </a:br>
            <a:r>
              <a:rPr lang="ru-RU"/>
              <a:t>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089891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  <a:defRPr/>
            </a:pPr>
            <a:r>
              <a:rPr lang="bg-BG" sz="3200" b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Подходи за определяне на собствените и организационните дигитални компетентности</a:t>
            </a:r>
            <a:endParaRPr lang="en-GB" sz="7200" b="1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563418" y="1403927"/>
            <a:ext cx="11000509" cy="4896861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endParaRPr lang="bg-BG" sz="1800">
              <a:latin typeface="Cambria"/>
              <a:ea typeface="Times New Roman"/>
              <a:cs typeface="Times New Roman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>
                <a:latin typeface="Cambria"/>
                <a:ea typeface="Times New Roman"/>
                <a:cs typeface="Times New Roman"/>
              </a:rPr>
              <a:t>В този раздел ще предствим няколко от най-приложимите подходи, когато възниква необходимост от определяне на дигиталните компетентности на отделен служител или на екипа.</a:t>
            </a:r>
            <a:endParaRPr lang="en-GB" sz="1800">
              <a:latin typeface="Cambria"/>
              <a:ea typeface="Times New Roman"/>
              <a:cs typeface="Times New Roman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en-GB" sz="1800">
                <a:latin typeface="Cambria"/>
                <a:ea typeface="Times New Roman"/>
                <a:cs typeface="Times New Roman"/>
              </a:rPr>
              <a:t>Учебните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цели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съществуват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в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описанието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различните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компетентности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техните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нива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което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улеснява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учащият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да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извади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таблицата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с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описанието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компетентността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съответните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изисквания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за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резултати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.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Необходимо ли е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периодично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да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оценявате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учебните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нужди</a:t>
            </a:r>
            <a:r>
              <a:rPr lang="bg-BG" sz="1800">
                <a:latin typeface="Cambria"/>
                <a:ea typeface="Times New Roman"/>
                <a:cs typeface="Times New Roman"/>
              </a:rPr>
              <a:t> 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потребностите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обучение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?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Отговор</a:t>
            </a:r>
            <a:r>
              <a:rPr lang="bg-BG" sz="1800">
                <a:latin typeface="Cambria"/>
                <a:ea typeface="Times New Roman"/>
                <a:cs typeface="Times New Roman"/>
              </a:rPr>
              <a:t>ът е категорично „ДА“,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за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да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в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крак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с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изискванията на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професи</a:t>
            </a:r>
            <a:r>
              <a:rPr lang="bg-BG" sz="1800">
                <a:latin typeface="Cambria"/>
                <a:ea typeface="Times New Roman"/>
                <a:cs typeface="Times New Roman"/>
              </a:rPr>
              <a:t>оналната област,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интересите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си</a:t>
            </a:r>
            <a:r>
              <a:rPr lang="bg-BG" sz="1800">
                <a:latin typeface="Cambria"/>
                <a:ea typeface="Times New Roman"/>
                <a:cs typeface="Times New Roman"/>
              </a:rPr>
              <a:t> и да осигурите собственото си кариерно израстване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. </a:t>
            </a:r>
            <a:endParaRPr/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>
                <a:latin typeface="Cambria"/>
                <a:ea typeface="Times New Roman"/>
                <a:cs typeface="Times New Roman"/>
              </a:rPr>
              <a:t>За 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дентифициране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собствените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и организационните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нужди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капацитет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за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учене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въз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основа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профили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професионална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компетентност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са на разположение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много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инструменти.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</a:t>
            </a:r>
            <a:r>
              <a:rPr lang="bg-BG" sz="1800">
                <a:latin typeface="Cambria"/>
                <a:ea typeface="Times New Roman"/>
                <a:cs typeface="Times New Roman"/>
              </a:rPr>
              <a:t>ай-приложимите и леки за употреба са: </a:t>
            </a:r>
            <a:endParaRPr lang="en-GB" sz="1800">
              <a:latin typeface="Cambria"/>
              <a:ea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089891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  <a:defRPr/>
            </a:pPr>
            <a:r>
              <a:rPr lang="bg-BG" sz="3200" b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Подходи за определяне на собствените и организационните дигитални компетентности</a:t>
            </a:r>
            <a:endParaRPr lang="en-GB" sz="7200" b="1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563418" y="1403927"/>
            <a:ext cx="11000509" cy="4896861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endParaRPr lang="bg-BG" sz="1800">
              <a:latin typeface="Cambria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defRPr/>
            </a:pPr>
            <a:r>
              <a:rPr lang="en-GB" sz="1800" i="1">
                <a:latin typeface="Cambria"/>
                <a:ea typeface="Times New Roman"/>
                <a:cs typeface="Times New Roman"/>
              </a:rPr>
              <a:t>Преглед</a:t>
            </a:r>
            <a:r>
              <a:rPr lang="en-GB" sz="1800" i="1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i="1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 i="1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i="1">
                <a:latin typeface="Cambria"/>
                <a:ea typeface="Times New Roman"/>
                <a:cs typeface="Times New Roman"/>
              </a:rPr>
              <a:t>желания</a:t>
            </a:r>
            <a:r>
              <a:rPr lang="en-GB" sz="1800" i="1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i="1">
                <a:latin typeface="Cambria"/>
                <a:ea typeface="Times New Roman"/>
                <a:cs typeface="Times New Roman"/>
              </a:rPr>
              <a:t>профил</a:t>
            </a:r>
            <a:r>
              <a:rPr lang="en-GB" sz="1800" i="1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i="1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 i="1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i="1">
                <a:latin typeface="Cambria"/>
                <a:ea typeface="Times New Roman"/>
                <a:cs typeface="Times New Roman"/>
              </a:rPr>
              <a:t>професионална</a:t>
            </a:r>
            <a:r>
              <a:rPr lang="en-GB" sz="1800" i="1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i="1">
                <a:latin typeface="Cambria"/>
                <a:ea typeface="Times New Roman"/>
                <a:cs typeface="Times New Roman"/>
              </a:rPr>
              <a:t>компетентност</a:t>
            </a:r>
            <a:r>
              <a:rPr lang="en-GB" sz="1800" i="1">
                <a:latin typeface="Cambria"/>
                <a:ea typeface="Times New Roman"/>
                <a:cs typeface="Times New Roman"/>
              </a:rPr>
              <a:t> </a:t>
            </a:r>
            <a:endParaRPr lang="en-GB" sz="1800">
              <a:latin typeface="Cambria"/>
              <a:ea typeface="Times New Roman"/>
              <a:cs typeface="Times New Roman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>
                <a:latin typeface="Cambria"/>
                <a:ea typeface="Times New Roman"/>
                <a:cs typeface="Times New Roman"/>
              </a:rPr>
              <a:t>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ова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е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най-ясния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най-лес</a:t>
            </a:r>
            <a:r>
              <a:rPr lang="bg-BG" sz="1800">
                <a:latin typeface="Cambria"/>
                <a:ea typeface="Times New Roman"/>
                <a:cs typeface="Times New Roman"/>
              </a:rPr>
              <a:t>ен подход. Р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азгле</a:t>
            </a:r>
            <a:r>
              <a:rPr lang="bg-BG" sz="1800">
                <a:latin typeface="Cambria"/>
                <a:ea typeface="Times New Roman"/>
                <a:cs typeface="Times New Roman"/>
              </a:rPr>
              <a:t>ждайки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внимателно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добре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развит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профил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професионална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компетентност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който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интересува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, и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отбележете на най-съществените моменти в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описанието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резултатите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обучението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компетентностите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в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профила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.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След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това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анализирайте собствените си възможности, сравнявайки ги с компетентностния профил и отбележете кои от тях Ви липсват или са на ниво по-ниско от посоченото в профила. </a:t>
            </a:r>
            <a:endParaRPr lang="en-GB" sz="1800">
              <a:latin typeface="Cambria"/>
              <a:ea typeface="Times New Roman"/>
              <a:cs typeface="Times New Roman"/>
            </a:endParaRPr>
          </a:p>
          <a:p>
            <a:pPr marL="0" lv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 i="1">
                <a:latin typeface="Cambria"/>
                <a:cs typeface="Times New Roman"/>
              </a:rPr>
              <a:t>2. </a:t>
            </a:r>
            <a:r>
              <a:rPr lang="en-GB" sz="1800" i="1">
                <a:latin typeface="Cambria"/>
                <a:cs typeface="Times New Roman"/>
              </a:rPr>
              <a:t>360° </a:t>
            </a:r>
            <a:r>
              <a:rPr lang="en-GB" sz="1800" i="1">
                <a:latin typeface="Cambria"/>
                <a:cs typeface="Times New Roman"/>
              </a:rPr>
              <a:t>оценка</a:t>
            </a:r>
            <a:r>
              <a:rPr lang="en-GB" sz="1800" i="1">
                <a:latin typeface="Cambria"/>
                <a:cs typeface="Times New Roman"/>
              </a:rPr>
              <a:t> </a:t>
            </a:r>
            <a:endParaRPr/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en-GB" sz="1800">
                <a:latin typeface="Cambria"/>
                <a:ea typeface="Times New Roman"/>
                <a:cs typeface="Times New Roman"/>
              </a:rPr>
              <a:t>Този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метод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е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възможен</a:t>
            </a:r>
            <a:r>
              <a:rPr lang="en-GB" sz="180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ако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работите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в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екип</a:t>
            </a:r>
            <a:r>
              <a:rPr lang="en-GB" sz="1800">
                <a:latin typeface="Cambria"/>
                <a:ea typeface="Times New Roman"/>
                <a:cs typeface="Times New Roman"/>
              </a:rPr>
              <a:t>.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Можете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да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поискате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колегите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да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дадат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обратна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връзка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за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вашите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професионални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лични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силни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слаби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страни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отношение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знания</a:t>
            </a:r>
            <a:r>
              <a:rPr lang="en-GB" sz="180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умения</a:t>
            </a:r>
            <a:r>
              <a:rPr lang="en-GB" sz="180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отношения</a:t>
            </a:r>
            <a:r>
              <a:rPr lang="bg-BG" sz="180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нагласи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или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способности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.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Основно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правило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е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обратната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връзка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да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бъде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балансирана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описателна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обективна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конструктивна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.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089891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  <a:defRPr/>
            </a:pPr>
            <a:r>
              <a:rPr lang="bg-BG" sz="3200" b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Подходи за определяне на собствените и организационните дигитални компетентности</a:t>
            </a:r>
            <a:endParaRPr lang="en-GB" sz="7200" b="1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563418" y="1403927"/>
            <a:ext cx="11000509" cy="4896861"/>
          </a:xfrm>
        </p:spPr>
        <p:txBody>
          <a:bodyPr/>
          <a:lstStyle/>
          <a:p>
            <a:pPr marL="0" lv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endParaRPr lang="bg-BG" sz="1800" i="1">
              <a:latin typeface="Cambria"/>
              <a:ea typeface="Times New Roman"/>
              <a:cs typeface="Times New Roman"/>
            </a:endParaRPr>
          </a:p>
          <a:p>
            <a:pPr marL="0" lv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 i="1">
                <a:latin typeface="Cambria"/>
                <a:ea typeface="Times New Roman"/>
                <a:cs typeface="Times New Roman"/>
              </a:rPr>
              <a:t>3. </a:t>
            </a:r>
            <a:r>
              <a:rPr lang="en-GB" sz="1800" i="1">
                <a:latin typeface="Cambria"/>
                <a:ea typeface="Times New Roman"/>
                <a:cs typeface="Times New Roman"/>
              </a:rPr>
              <a:t>Прегледи</a:t>
            </a:r>
            <a:r>
              <a:rPr lang="en-GB" sz="1800" i="1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i="1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 i="1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i="1">
                <a:latin typeface="Cambria"/>
                <a:ea typeface="Times New Roman"/>
                <a:cs typeface="Times New Roman"/>
              </a:rPr>
              <a:t>критични</a:t>
            </a:r>
            <a:r>
              <a:rPr lang="en-GB" sz="1800" i="1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i="1">
                <a:latin typeface="Cambria"/>
                <a:ea typeface="Times New Roman"/>
                <a:cs typeface="Times New Roman"/>
              </a:rPr>
              <a:t>инциденти</a:t>
            </a:r>
            <a:r>
              <a:rPr lang="en-GB" sz="1800" i="1">
                <a:latin typeface="Cambria"/>
                <a:ea typeface="Times New Roman"/>
                <a:cs typeface="Times New Roman"/>
              </a:rPr>
              <a:t> </a:t>
            </a:r>
            <a:endParaRPr lang="bg-BG" sz="1800" i="1">
              <a:latin typeface="Cambria"/>
              <a:ea typeface="Times New Roman"/>
              <a:cs typeface="Times New Roman"/>
            </a:endParaRPr>
          </a:p>
          <a:p>
            <a:pPr marL="0" lv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>
                <a:latin typeface="Cambria"/>
                <a:ea typeface="Times New Roman"/>
                <a:cs typeface="Times New Roman"/>
              </a:rPr>
              <a:t>Анализ на критични ситуации има за цел да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установи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какво</a:t>
            </a:r>
            <a:r>
              <a:rPr lang="bg-BG" sz="1800">
                <a:latin typeface="Cambria"/>
                <a:ea typeface="Times New Roman"/>
                <a:cs typeface="Times New Roman"/>
              </a:rPr>
              <a:t>,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как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защо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е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объркало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във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Вашата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или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екипа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работа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как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да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предотврати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повтарянето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тези ситуации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.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Критичният анализ може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да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използва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като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образователен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инструмент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.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Реална практическа ситуация</a:t>
            </a:r>
            <a:r>
              <a:rPr lang="en-GB" sz="180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който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с</a:t>
            </a:r>
            <a:r>
              <a:rPr lang="bg-BG" sz="1800">
                <a:latin typeface="Cambria"/>
                <a:ea typeface="Times New Roman"/>
                <a:cs typeface="Times New Roman"/>
              </a:rPr>
              <a:t>те преживели самостоятелно или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Вашия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екип</a:t>
            </a:r>
            <a:r>
              <a:rPr lang="en-GB" sz="180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ще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фокусира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умовете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много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по-ефективно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научната литература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.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Анализът включва ситуациите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които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били критични, и в същото време поставя фокуса върху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събитията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които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имали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положителен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резултат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.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Прегледите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критичните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инциденти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трябва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да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бъдат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структурирани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начин</a:t>
            </a:r>
            <a:r>
              <a:rPr lang="en-GB" sz="180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който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първо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ясно да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идентифицира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инцидента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/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ите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който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искате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да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разгледате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след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това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да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осигурите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време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за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подготовка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обмисляне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мнения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за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инцидента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трето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място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да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организирате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обсъждане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за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инцидента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/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ите</a:t>
            </a:r>
            <a:r>
              <a:rPr lang="bg-BG" sz="1800">
                <a:latin typeface="Cambria"/>
                <a:ea typeface="Times New Roman"/>
                <a:cs typeface="Times New Roman"/>
              </a:rPr>
              <a:t> върху причините за възникването им. Търсенинят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резултат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обсъждането с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екипа</a:t>
            </a:r>
            <a:r>
              <a:rPr lang="bg-BG" sz="1800">
                <a:latin typeface="Cambria"/>
                <a:ea typeface="Times New Roman"/>
                <a:cs typeface="Times New Roman"/>
              </a:rPr>
              <a:t> или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колегата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е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откриването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причините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пропуски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в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обучението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който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може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да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сочи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към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някои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вашите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конкретни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нужди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обучение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. </a:t>
            </a:r>
            <a:endParaRPr lang="bg-BG" sz="1800">
              <a:latin typeface="Cambria"/>
              <a:ea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089891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  <a:defRPr/>
            </a:pPr>
            <a:r>
              <a:rPr lang="bg-BG" sz="3200" b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Подходи за определяне на собствените и организационните дигитални компетентности</a:t>
            </a:r>
            <a:endParaRPr lang="en-GB" sz="7200" b="1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563418" y="1403927"/>
            <a:ext cx="11000509" cy="4896861"/>
          </a:xfrm>
        </p:spPr>
        <p:txBody>
          <a:bodyPr/>
          <a:lstStyle/>
          <a:p>
            <a:pPr marL="0" lv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endParaRPr lang="bg-BG" sz="1800" i="1">
              <a:latin typeface="Cambria"/>
              <a:ea typeface="Times New Roman"/>
              <a:cs typeface="Times New Roman"/>
            </a:endParaRPr>
          </a:p>
          <a:p>
            <a:pPr marL="0" lv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 i="1">
                <a:latin typeface="Cambria"/>
                <a:ea typeface="Times New Roman"/>
                <a:cs typeface="Times New Roman"/>
              </a:rPr>
              <a:t>4. </a:t>
            </a:r>
            <a:r>
              <a:rPr lang="en-GB" sz="1800" i="1">
                <a:latin typeface="Cambria"/>
                <a:ea typeface="Times New Roman"/>
                <a:cs typeface="Times New Roman"/>
              </a:rPr>
              <a:t>Самооценяване</a:t>
            </a:r>
            <a:r>
              <a:rPr lang="en-GB" sz="1800" i="1">
                <a:latin typeface="Cambria"/>
                <a:ea typeface="Times New Roman"/>
                <a:cs typeface="Times New Roman"/>
              </a:rPr>
              <a:t> </a:t>
            </a:r>
            <a:endParaRPr lang="en-GB" sz="1800">
              <a:latin typeface="Cambria"/>
              <a:ea typeface="Times New Roman"/>
              <a:cs typeface="Times New Roman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en-GB" sz="1800">
                <a:latin typeface="Cambria"/>
                <a:ea typeface="Times New Roman"/>
                <a:cs typeface="Times New Roman"/>
              </a:rPr>
              <a:t>За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подхода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самооценка</a:t>
            </a:r>
            <a:r>
              <a:rPr lang="bg-BG" sz="1800">
                <a:latin typeface="Cambria"/>
                <a:ea typeface="Times New Roman"/>
                <a:cs typeface="Times New Roman"/>
              </a:rPr>
              <a:t> е необходимо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да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отразявате в собствени записки какви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потребностите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обучение</a:t>
            </a:r>
            <a:r>
              <a:rPr lang="bg-BG" sz="1800">
                <a:latin typeface="Cambria"/>
                <a:ea typeface="Times New Roman"/>
                <a:cs typeface="Times New Roman"/>
              </a:rPr>
              <a:t> са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възник</a:t>
            </a:r>
            <a:r>
              <a:rPr lang="bg-BG" sz="1800">
                <a:latin typeface="Cambria"/>
                <a:ea typeface="Times New Roman"/>
                <a:cs typeface="Times New Roman"/>
              </a:rPr>
              <a:t>нали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през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работния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ден</a:t>
            </a:r>
            <a:r>
              <a:rPr lang="en-GB" sz="1800">
                <a:latin typeface="Cambria"/>
                <a:ea typeface="Times New Roman"/>
                <a:cs typeface="Times New Roman"/>
              </a:rPr>
              <a:t>.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Всички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професионални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въпроси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или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ситуации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които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изисквали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отговори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Вас</a:t>
            </a:r>
            <a:r>
              <a:rPr lang="en-GB" sz="1800">
                <a:latin typeface="Cambria"/>
                <a:ea typeface="Times New Roman"/>
                <a:cs typeface="Times New Roman"/>
              </a:rPr>
              <a:t>, а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Вие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притежавате уменията да отговорите на тях</a:t>
            </a:r>
            <a:r>
              <a:rPr lang="en-GB" sz="1800">
                <a:latin typeface="Cambria"/>
                <a:ea typeface="Times New Roman"/>
                <a:cs typeface="Times New Roman"/>
              </a:rPr>
              <a:t>.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Тази дейност се прилага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ежедневно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.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При преглед на личните ви записки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можете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да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идентифицирате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пропуските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в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обучението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.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Пропуските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може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да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единични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могат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да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бъдат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системни</a:t>
            </a:r>
            <a:r>
              <a:rPr lang="bg-BG" sz="1800">
                <a:latin typeface="Cambria"/>
                <a:ea typeface="Times New Roman"/>
                <a:cs typeface="Times New Roman"/>
              </a:rPr>
              <a:t>,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насочвайки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към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цяла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област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знания</a:t>
            </a:r>
            <a:r>
              <a:rPr lang="bg-BG" sz="180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умения</a:t>
            </a:r>
            <a:r>
              <a:rPr lang="bg-BG" sz="180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компетентности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които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изискват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Вашето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внимание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действия</a:t>
            </a:r>
            <a:r>
              <a:rPr lang="en-GB" sz="1800">
                <a:latin typeface="Cambria"/>
                <a:ea typeface="Times New Roman"/>
                <a:cs typeface="Times New Roman"/>
              </a:rPr>
              <a:t>.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089891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  <a:defRPr/>
            </a:pPr>
            <a:r>
              <a:rPr lang="bg-BG" sz="3200" b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Подходи за определяне на собствените и организационните дигитални компетентности</a:t>
            </a:r>
            <a:endParaRPr lang="en-GB" sz="7200" b="1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563418" y="1403927"/>
            <a:ext cx="11000509" cy="4896861"/>
          </a:xfrm>
        </p:spPr>
        <p:txBody>
          <a:bodyPr/>
          <a:lstStyle/>
          <a:p>
            <a:pPr marL="0" lv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 i="1">
                <a:latin typeface="Cambria"/>
                <a:ea typeface="Times New Roman"/>
                <a:cs typeface="Times New Roman"/>
              </a:rPr>
              <a:t>5. </a:t>
            </a:r>
            <a:r>
              <a:rPr lang="en-GB" sz="1800" i="1">
                <a:latin typeface="Cambria"/>
                <a:ea typeface="Times New Roman"/>
                <a:cs typeface="Times New Roman"/>
              </a:rPr>
              <a:t>Преглед</a:t>
            </a:r>
            <a:r>
              <a:rPr lang="en-GB" sz="1800" i="1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i="1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 i="1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i="1">
                <a:latin typeface="Cambria"/>
                <a:ea typeface="Times New Roman"/>
                <a:cs typeface="Times New Roman"/>
              </a:rPr>
              <a:t>практиката</a:t>
            </a:r>
            <a:r>
              <a:rPr lang="en-GB" sz="1800" i="1">
                <a:latin typeface="Cambria"/>
                <a:ea typeface="Times New Roman"/>
                <a:cs typeface="Times New Roman"/>
              </a:rPr>
              <a:t> </a:t>
            </a:r>
            <a:endParaRPr lang="en-GB" sz="1800">
              <a:latin typeface="Cambria"/>
              <a:ea typeface="Times New Roman"/>
              <a:cs typeface="Times New Roman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en-GB" sz="1800">
                <a:latin typeface="Cambria"/>
                <a:ea typeface="Times New Roman"/>
                <a:cs typeface="Times New Roman"/>
              </a:rPr>
              <a:t>Този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подход е базиран на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преглед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формални</a:t>
            </a:r>
            <a:r>
              <a:rPr lang="bg-BG" sz="1800">
                <a:latin typeface="Cambria"/>
                <a:ea typeface="Times New Roman"/>
                <a:cs typeface="Times New Roman"/>
              </a:rPr>
              <a:t> 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официални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данни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които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вече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съществуват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или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администриране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официален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въпросник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за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удовлетвореност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клиентите</a:t>
            </a:r>
            <a:r>
              <a:rPr lang="bg-BG" sz="1800">
                <a:latin typeface="Cambria"/>
                <a:ea typeface="Times New Roman"/>
                <a:cs typeface="Times New Roman"/>
              </a:rPr>
              <a:t> Ви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.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Анализът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въпросниците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ще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покаже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пропуските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в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обучението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които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може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да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имате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. </a:t>
            </a:r>
            <a:endParaRPr lang="bg-BG" sz="1800">
              <a:latin typeface="Cambria"/>
              <a:ea typeface="Times New Roman"/>
              <a:cs typeface="Times New Roman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 i="1">
                <a:latin typeface="Cambria"/>
                <a:ea typeface="Times New Roman"/>
                <a:cs typeface="Times New Roman"/>
              </a:rPr>
              <a:t>6. </a:t>
            </a:r>
            <a:r>
              <a:rPr lang="en-GB" sz="1800" i="1">
                <a:latin typeface="Cambria"/>
                <a:ea typeface="Times New Roman"/>
                <a:cs typeface="Times New Roman"/>
              </a:rPr>
              <a:t>Наблюдение</a:t>
            </a:r>
            <a:r>
              <a:rPr lang="en-GB" sz="1800" i="1">
                <a:latin typeface="Cambria"/>
                <a:ea typeface="Times New Roman"/>
                <a:cs typeface="Times New Roman"/>
              </a:rPr>
              <a:t> </a:t>
            </a:r>
            <a:endParaRPr lang="en-GB" sz="1800">
              <a:latin typeface="Cambria"/>
              <a:ea typeface="Times New Roman"/>
              <a:cs typeface="Times New Roman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en-GB" sz="1800">
                <a:latin typeface="Cambria"/>
                <a:ea typeface="Times New Roman"/>
                <a:cs typeface="Times New Roman"/>
              </a:rPr>
              <a:t>При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този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метод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можете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да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помолите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колегите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да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наблюдават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Вашето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представяне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професионална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практика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да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дадат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обратна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връзка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какво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бихте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могли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да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направите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по-добре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.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Това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може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да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стане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чрез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записване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Вашето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изпълнение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видео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последващ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анализ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видеото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Вас 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Вашите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колеги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да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даде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обратна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връзка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съвети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относно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текущите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потребности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обучение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. </a:t>
            </a:r>
            <a:endParaRPr lang="bg-BG" sz="1800">
              <a:latin typeface="Cambria"/>
              <a:ea typeface="Times New Roman"/>
              <a:cs typeface="Times New Roman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>
                <a:latin typeface="Cambria"/>
                <a:ea typeface="Times New Roman"/>
                <a:cs typeface="Times New Roman"/>
              </a:rPr>
              <a:t>Добра практика 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да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използвате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повече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един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метод</a:t>
            </a:r>
            <a:r>
              <a:rPr lang="bg-BG" sz="1800">
                <a:latin typeface="Cambria"/>
                <a:ea typeface="Times New Roman"/>
                <a:cs typeface="Times New Roman"/>
              </a:rPr>
              <a:t>,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както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субективен</a:t>
            </a:r>
            <a:r>
              <a:rPr lang="en-GB" sz="180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така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обективен</a:t>
            </a:r>
            <a:r>
              <a:rPr lang="en-GB" sz="180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за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по-добро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по-точно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идентифициране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Вашите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потребности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обучение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089891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  <a:defRPr/>
            </a:pPr>
            <a:r>
              <a:rPr lang="bg-BG" sz="3200" b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Подходи за </a:t>
            </a:r>
            <a:r>
              <a:rPr lang="en-GB" sz="3200" b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придобиване</a:t>
            </a:r>
            <a:r>
              <a:rPr lang="en-GB" sz="3200" b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GB" sz="3200" b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на</a:t>
            </a:r>
            <a:r>
              <a:rPr lang="en-GB" sz="3200" b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GB" sz="3200" b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нови</a:t>
            </a:r>
            <a:r>
              <a:rPr lang="en-GB" sz="3200" b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GB" sz="3200" b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знания</a:t>
            </a:r>
            <a:r>
              <a:rPr lang="en-GB" sz="3200" b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 и </a:t>
            </a:r>
            <a:r>
              <a:rPr lang="en-GB" sz="3200" b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умения</a:t>
            </a:r>
            <a:endParaRPr lang="en-GB" sz="3200" b="1">
              <a:solidFill>
                <a:schemeClr val="bg2">
                  <a:lumMod val="50000"/>
                </a:schemeClr>
              </a:solidFill>
              <a:latin typeface="Times New Roman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563418" y="1403927"/>
            <a:ext cx="11000509" cy="4896861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600">
                <a:latin typeface="Cambria"/>
                <a:ea typeface="Times New Roman"/>
                <a:cs typeface="Times New Roman"/>
              </a:rPr>
              <a:t>Придобиването на нови знания и умения преминава през няколко етапа, след като е осъщесвена най-важната стъпка- осъзнаването на необходимостта от повишаване на индивидуалната професионална или екипна квалификация.</a:t>
            </a:r>
            <a:endParaRPr lang="en-GB" sz="1600">
              <a:latin typeface="Cambria"/>
              <a:ea typeface="Times New Roman"/>
              <a:cs typeface="Times New Roman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bg-BG" sz="1600">
                <a:latin typeface="Cambria"/>
                <a:ea typeface="Times New Roman"/>
                <a:cs typeface="Times New Roman"/>
              </a:rPr>
              <a:t>Етапи:</a:t>
            </a:r>
            <a:endParaRPr lang="en-GB" sz="1600">
              <a:latin typeface="Cambria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/>
              <a:buChar char=""/>
              <a:defRPr/>
            </a:pPr>
            <a:r>
              <a:rPr lang="bg-BG" sz="1600">
                <a:latin typeface="Cambria"/>
                <a:ea typeface="Times New Roman"/>
                <a:cs typeface="Times New Roman"/>
              </a:rPr>
              <a:t>Идентифицира собствените си обучителни нужди и капацитет на базата на профили на професионални компетентности</a:t>
            </a:r>
            <a:endParaRPr lang="en-GB" sz="1600">
              <a:latin typeface="Cambria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/>
              <a:buChar char=""/>
              <a:defRPr/>
            </a:pPr>
            <a:r>
              <a:rPr lang="bg-BG" sz="1600">
                <a:latin typeface="Cambria"/>
                <a:ea typeface="Times New Roman"/>
                <a:cs typeface="Times New Roman"/>
              </a:rPr>
              <a:t>Избира индивидуални или екипни стратегии за учене</a:t>
            </a:r>
            <a:endParaRPr lang="en-GB" sz="1600">
              <a:latin typeface="Cambria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/>
              <a:buChar char=""/>
              <a:defRPr/>
            </a:pPr>
            <a:r>
              <a:rPr lang="bg-BG" sz="1600">
                <a:latin typeface="Cambria"/>
                <a:ea typeface="Times New Roman"/>
                <a:cs typeface="Times New Roman"/>
              </a:rPr>
              <a:t>Открива и разпознава възможности за дигитално учене </a:t>
            </a:r>
            <a:endParaRPr lang="en-GB" sz="1600">
              <a:latin typeface="Cambria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/>
              <a:buChar char=""/>
              <a:defRPr/>
            </a:pPr>
            <a:r>
              <a:rPr lang="bg-BG" sz="1600">
                <a:latin typeface="Cambria"/>
                <a:ea typeface="Times New Roman"/>
                <a:cs typeface="Times New Roman"/>
              </a:rPr>
              <a:t>Използва дигитални средства за търсене на възможности за учене и кариера. </a:t>
            </a:r>
            <a:endParaRPr lang="en-GB" sz="1600">
              <a:latin typeface="Cambria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/>
              <a:buChar char=""/>
              <a:defRPr/>
            </a:pPr>
            <a:r>
              <a:rPr lang="bg-BG" sz="1600">
                <a:latin typeface="Cambria"/>
                <a:ea typeface="Times New Roman"/>
                <a:cs typeface="Times New Roman"/>
              </a:rPr>
              <a:t>Определят своето собствено ниво или нивото на ръководеният от него екип в съответствие с  Рамката за дигитална компетентност 2.1 (DigComp 2.1) </a:t>
            </a:r>
            <a:endParaRPr lang="en-GB" sz="1600">
              <a:latin typeface="Cambria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/>
              <a:buChar char=""/>
              <a:defRPr/>
            </a:pPr>
            <a:r>
              <a:rPr lang="bg-BG" sz="1600">
                <a:latin typeface="Cambria"/>
                <a:ea typeface="Times New Roman"/>
                <a:cs typeface="Times New Roman"/>
              </a:rPr>
              <a:t>Създава индивидуални или екипни планове за обучение </a:t>
            </a:r>
            <a:endParaRPr lang="en-GB" sz="1600">
              <a:latin typeface="Cambria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/>
              <a:buChar char=""/>
              <a:defRPr/>
            </a:pPr>
            <a:r>
              <a:rPr lang="bg-BG" sz="1600">
                <a:latin typeface="Cambria"/>
                <a:ea typeface="Times New Roman"/>
                <a:cs typeface="Times New Roman"/>
              </a:rPr>
              <a:t>Разпознава и използва дигитални среди и инструменти за учене </a:t>
            </a:r>
            <a:endParaRPr lang="en-GB" sz="1600">
              <a:latin typeface="Cambria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/>
              <a:buChar char=""/>
              <a:defRPr/>
            </a:pPr>
            <a:r>
              <a:rPr lang="bg-BG" sz="1600">
                <a:latin typeface="Cambria"/>
                <a:ea typeface="Times New Roman"/>
                <a:cs typeface="Times New Roman"/>
              </a:rPr>
              <a:t>Разпознава и използва дигитални средства за мониторинг, проследяване и оценяване на процеса на учене </a:t>
            </a:r>
            <a:endParaRPr lang="en-GB" sz="1600">
              <a:latin typeface="Cambria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mbol"/>
              <a:buChar char=""/>
              <a:defRPr/>
            </a:pPr>
            <a:r>
              <a:rPr lang="bg-BG" sz="1600">
                <a:latin typeface="Cambria"/>
                <a:ea typeface="Times New Roman"/>
                <a:cs typeface="Times New Roman"/>
              </a:rPr>
              <a:t>Използва дигитална среда за прилагане на план за учене и провеждане на обучение</a:t>
            </a:r>
            <a:endParaRPr lang="en-GB" sz="1600">
              <a:latin typeface="Cambria"/>
              <a:ea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089891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  <a:defRPr/>
            </a:pPr>
            <a:r>
              <a:rPr lang="bg-BG" sz="3200" b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Подходи за </a:t>
            </a:r>
            <a:r>
              <a:rPr lang="en-GB" sz="3200" b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придобиване</a:t>
            </a:r>
            <a:r>
              <a:rPr lang="en-GB" sz="3200" b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GB" sz="3200" b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на</a:t>
            </a:r>
            <a:r>
              <a:rPr lang="en-GB" sz="3200" b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GB" sz="3200" b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нови</a:t>
            </a:r>
            <a:r>
              <a:rPr lang="en-GB" sz="3200" b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GB" sz="3200" b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знания</a:t>
            </a:r>
            <a:r>
              <a:rPr lang="en-GB" sz="3200" b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 и </a:t>
            </a:r>
            <a:r>
              <a:rPr lang="en-GB" sz="3200" b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умения</a:t>
            </a:r>
            <a:endParaRPr lang="en-GB" sz="3200" b="1">
              <a:solidFill>
                <a:schemeClr val="bg2">
                  <a:lumMod val="50000"/>
                </a:schemeClr>
              </a:solidFill>
              <a:latin typeface="Times New Roman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563418" y="1403927"/>
            <a:ext cx="11000509" cy="4896861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>
                <a:latin typeface="Cambria"/>
                <a:ea typeface="Times New Roman"/>
                <a:cs typeface="Times New Roman"/>
              </a:rPr>
              <a:t>Общ модел на план за идивидуално или екипно/групово обучение</a:t>
            </a:r>
            <a:endParaRPr lang="en-GB" sz="1800">
              <a:latin typeface="Cambria"/>
              <a:ea typeface="Times New Roman"/>
              <a:cs typeface="Times New Roman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rcRect l="21804" t="17964" r="25726" b="17903"/>
          <a:stretch/>
        </p:blipFill>
        <p:spPr bwMode="auto">
          <a:xfrm>
            <a:off x="1366982" y="1844387"/>
            <a:ext cx="6938818" cy="4770437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089891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  <a:defRPr/>
            </a:pPr>
            <a:r>
              <a:rPr lang="bg-BG" sz="3200" b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Подходи за </a:t>
            </a:r>
            <a:r>
              <a:rPr lang="en-GB" sz="3200" b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придобиване</a:t>
            </a:r>
            <a:r>
              <a:rPr lang="en-GB" sz="3200" b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GB" sz="3200" b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на</a:t>
            </a:r>
            <a:r>
              <a:rPr lang="en-GB" sz="3200" b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GB" sz="3200" b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нови</a:t>
            </a:r>
            <a:r>
              <a:rPr lang="en-GB" sz="3200" b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 </a:t>
            </a:r>
            <a:r>
              <a:rPr lang="en-GB" sz="3200" b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знания</a:t>
            </a:r>
            <a:r>
              <a:rPr lang="en-GB" sz="3200" b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 и </a:t>
            </a:r>
            <a:r>
              <a:rPr lang="en-GB" sz="3200" b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умения</a:t>
            </a:r>
            <a:endParaRPr lang="en-GB" sz="3200" b="1">
              <a:solidFill>
                <a:schemeClr val="bg2">
                  <a:lumMod val="50000"/>
                </a:schemeClr>
              </a:solidFill>
              <a:latin typeface="Times New Roman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563418" y="1403927"/>
            <a:ext cx="11000509" cy="4896861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 b="1">
                <a:latin typeface="Cambria"/>
                <a:ea typeface="Times New Roman"/>
                <a:cs typeface="Times New Roman"/>
              </a:rPr>
              <a:t>Източници</a:t>
            </a:r>
            <a:r>
              <a:rPr lang="bg-BG" sz="1800">
                <a:latin typeface="Cambria"/>
                <a:ea typeface="Times New Roman"/>
                <a:cs typeface="Times New Roman"/>
              </a:rPr>
              <a:t>:</a:t>
            </a:r>
            <a:endParaRPr lang="en-GB" sz="1800">
              <a:latin typeface="Cambria"/>
              <a:ea typeface="Times New Roman"/>
              <a:cs typeface="Times New Roman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en-GB"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endParaRPr lang="en-GB" sz="1800">
              <a:latin typeface="Cambria"/>
              <a:ea typeface="Times New Roman"/>
              <a:cs typeface="Times New Roman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>
                <a:latin typeface="Cambria"/>
                <a:ea typeface="Times New Roman"/>
                <a:cs typeface="Times New Roman"/>
              </a:rPr>
              <a:t>https://www.ecompetences.eu/ </a:t>
            </a:r>
            <a:endParaRPr lang="en-GB" sz="1800">
              <a:latin typeface="Cambria"/>
              <a:ea typeface="Times New Roman"/>
              <a:cs typeface="Times New Roman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 u="sng" strike="noStrike">
                <a:solidFill>
                  <a:srgbClr val="0563C1"/>
                </a:solidFill>
                <a:latin typeface="Cambria"/>
                <a:ea typeface="Times New Roman"/>
                <a:cs typeface="Times New Roman"/>
                <a:hlinkClick r:id="rId2" tooltip="https://www.hrsg.ca/competency-toolkit-resources?submissionGuid=a660657c-27b8-4a0e-8a4a-db5d7c1c9692"/>
              </a:rPr>
              <a:t>https://www.hrsg.ca/competency-toolkit-resources?submissionGuid=a660657c-27b8-4a0e-8a4a-db5d7c1c9692</a:t>
            </a:r>
            <a:endParaRPr lang="en-GB" sz="1800">
              <a:latin typeface="Cambria"/>
              <a:ea typeface="Times New Roman"/>
              <a:cs typeface="Times New Roman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 u="sng" strike="noStrike">
                <a:solidFill>
                  <a:srgbClr val="0563C1"/>
                </a:solidFill>
                <a:latin typeface="Cambria"/>
                <a:ea typeface="Times New Roman"/>
                <a:cs typeface="Times New Roman"/>
                <a:hlinkClick r:id="rId3" tooltip="https://ai.hrsg.ca/"/>
              </a:rPr>
              <a:t>https://ai.hrsg.ca/</a:t>
            </a:r>
            <a:r>
              <a:rPr lang="bg-BG" sz="1800">
                <a:latin typeface="Cambria"/>
                <a:ea typeface="Times New Roman"/>
                <a:cs typeface="Times New Roman"/>
              </a:rPr>
              <a:t> </a:t>
            </a:r>
            <a:endParaRPr lang="en-GB" sz="1800">
              <a:latin typeface="Cambria"/>
              <a:ea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bg-BG"/>
              <a:t>Благодаря</a:t>
            </a:r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algn="ctr">
              <a:defRPr/>
            </a:pPr>
            <a:r>
              <a:rPr lang="bg-BG"/>
              <a:t>За вашето внимание!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089891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  <a:defRPr/>
            </a:pPr>
            <a:r>
              <a:rPr lang="bg-BG" sz="3200" b="1">
                <a:solidFill>
                  <a:schemeClr val="bg2">
                    <a:lumMod val="50000"/>
                  </a:schemeClr>
                </a:solidFill>
                <a:latin typeface="Times New Roman"/>
                <a:ea typeface="Times New Roman"/>
              </a:rPr>
              <a:t>Идентифициране на пропуски в дигиталната компетентност</a:t>
            </a:r>
            <a:endParaRPr lang="en-GB" sz="7200" b="1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877455" y="1620838"/>
            <a:ext cx="10492510" cy="4679950"/>
          </a:xfrm>
        </p:spPr>
        <p:txBody>
          <a:bodyPr/>
          <a:lstStyle/>
          <a:p>
            <a:pPr marL="0" indent="0" algn="just">
              <a:buNone/>
              <a:defRPr/>
            </a:pPr>
            <a:endParaRPr lang="bg-BG" sz="1800">
              <a:latin typeface="Cambria"/>
              <a:ea typeface="SimSun"/>
              <a:cs typeface="Calibri"/>
            </a:endParaRPr>
          </a:p>
          <a:p>
            <a:pPr marL="0" indent="0" algn="just">
              <a:buNone/>
              <a:defRPr/>
            </a:pPr>
            <a:r>
              <a:rPr lang="bg-BG" sz="1800">
                <a:latin typeface="Cambria"/>
                <a:ea typeface="SimSun"/>
                <a:cs typeface="Calibri"/>
              </a:rPr>
              <a:t>В тази тема ще научите:</a:t>
            </a:r>
            <a:endParaRPr/>
          </a:p>
          <a:p>
            <a:pPr marL="0" indent="0" algn="just">
              <a:buNone/>
              <a:defRPr/>
            </a:pPr>
            <a:endParaRPr lang="bg-BG" sz="1800">
              <a:latin typeface="Cambria"/>
              <a:ea typeface="SimSun"/>
              <a:cs typeface="Calibri"/>
            </a:endParaRPr>
          </a:p>
          <a:p>
            <a:pPr marL="0" indent="0" algn="just">
              <a:buNone/>
              <a:defRPr/>
            </a:pPr>
            <a:r>
              <a:rPr lang="bg-BG" sz="1800">
                <a:latin typeface="Cambria"/>
                <a:ea typeface="SimSun"/>
                <a:cs typeface="Calibri"/>
              </a:rPr>
              <a:t>Какви са </a:t>
            </a:r>
            <a:r>
              <a:rPr lang="bg-BG" sz="1800">
                <a:latin typeface="Cambria"/>
                <a:ea typeface="Times New Roman"/>
                <a:cs typeface="Calibri"/>
              </a:rPr>
              <a:t>възможностите </a:t>
            </a:r>
            <a:r>
              <a:rPr lang="bg-BG" sz="1800">
                <a:latin typeface="Cambria"/>
                <a:ea typeface="SimSun"/>
                <a:cs typeface="Calibri"/>
              </a:rPr>
              <a:t>за</a:t>
            </a:r>
            <a:r>
              <a:rPr lang="bg-BG" sz="1800">
                <a:latin typeface="Cambria"/>
                <a:ea typeface="Times New Roman"/>
                <a:cs typeface="Calibri"/>
              </a:rPr>
              <a:t> иновативни решения, свързани с определяне на собствените и организационните дигитални компетенции и способности за работа с дигитални технологии</a:t>
            </a:r>
            <a:r>
              <a:rPr lang="bg-BG" sz="1800">
                <a:latin typeface="Cambria"/>
                <a:ea typeface="SimSun"/>
                <a:cs typeface="Calibri"/>
              </a:rPr>
              <a:t>. Какви са </a:t>
            </a:r>
            <a:r>
              <a:rPr lang="bg-BG" sz="1800">
                <a:latin typeface="Cambria"/>
                <a:ea typeface="Times New Roman"/>
                <a:cs typeface="Calibri"/>
              </a:rPr>
              <a:t>подходи</a:t>
            </a:r>
            <a:r>
              <a:rPr lang="bg-BG" sz="1800">
                <a:latin typeface="Cambria"/>
                <a:ea typeface="SimSun"/>
                <a:cs typeface="Calibri"/>
              </a:rPr>
              <a:t>те</a:t>
            </a:r>
            <a:r>
              <a:rPr lang="bg-BG" sz="1800">
                <a:latin typeface="Cambria"/>
                <a:ea typeface="Times New Roman"/>
                <a:cs typeface="Calibri"/>
              </a:rPr>
              <a:t> за разпознаване на пропуските </a:t>
            </a:r>
            <a:r>
              <a:rPr lang="bg-BG" sz="1800">
                <a:latin typeface="Cambria"/>
                <a:ea typeface="SimSun"/>
                <a:cs typeface="Calibri"/>
              </a:rPr>
              <a:t>в </a:t>
            </a:r>
            <a:r>
              <a:rPr lang="bg-BG" sz="1800">
                <a:latin typeface="Cambria"/>
                <a:ea typeface="Times New Roman"/>
                <a:cs typeface="Calibri"/>
              </a:rPr>
              <a:t>дигитални компетенции и </a:t>
            </a:r>
            <a:r>
              <a:rPr lang="bg-BG" sz="1800">
                <a:latin typeface="Cambria"/>
                <a:ea typeface="SimSun"/>
                <a:cs typeface="Calibri"/>
              </a:rPr>
              <a:t>възможните</a:t>
            </a:r>
            <a:r>
              <a:rPr lang="bg-BG" sz="1800">
                <a:latin typeface="Cambria"/>
                <a:ea typeface="Times New Roman"/>
                <a:cs typeface="Calibri"/>
              </a:rPr>
              <a:t> подходи за самооценка</a:t>
            </a:r>
            <a:r>
              <a:rPr lang="bg-BG" sz="1800">
                <a:latin typeface="Cambria"/>
                <a:ea typeface="SimSun"/>
                <a:cs typeface="Calibri"/>
              </a:rPr>
              <a:t>. Какви подходи можете да използвате</a:t>
            </a:r>
            <a:r>
              <a:rPr lang="bg-BG" sz="1800">
                <a:latin typeface="Cambria"/>
                <a:ea typeface="Times New Roman"/>
                <a:cs typeface="Calibri"/>
              </a:rPr>
              <a:t> за придобиване на нови знания и умения.   </a:t>
            </a:r>
            <a:endParaRPr lang="en-GB" sz="1800">
              <a:latin typeface="Cambria"/>
              <a:ea typeface="Times New Roman"/>
              <a:cs typeface="Times New Roman"/>
            </a:endParaRPr>
          </a:p>
          <a:p>
            <a:pPr marL="0" indent="0">
              <a:buNone/>
              <a:defRPr/>
            </a:pPr>
            <a:endParaRPr lang="en-GB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089891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  <a:defRPr/>
            </a:pPr>
            <a:r>
              <a:rPr lang="bg-BG" sz="3200" b="1">
                <a:solidFill>
                  <a:schemeClr val="bg2">
                    <a:lumMod val="50000"/>
                  </a:schemeClr>
                </a:solidFill>
                <a:latin typeface="Times New Roman"/>
                <a:ea typeface="Times New Roman"/>
              </a:rPr>
              <a:t>Идентифициране на пропуски в дигиталната компетентност</a:t>
            </a:r>
            <a:endParaRPr lang="en-GB" sz="7200" b="1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877455" y="1620838"/>
            <a:ext cx="10492510" cy="467995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bg-BG"/>
              <a:t>Съдържание</a:t>
            </a:r>
            <a:endParaRPr/>
          </a:p>
          <a:p>
            <a:pPr marL="0" indent="0">
              <a:buNone/>
              <a:defRPr/>
            </a:pPr>
            <a:endParaRPr lang="bg-BG"/>
          </a:p>
          <a:p>
            <a:pPr marL="457200" indent="-457200">
              <a:buFont typeface="+mj-lt"/>
              <a:buAutoNum type="arabicPeriod"/>
              <a:defRPr/>
            </a:pPr>
            <a:r>
              <a:rPr lang="en-GB" sz="2000">
                <a:latin typeface="Cambria"/>
                <a:ea typeface="Times New Roman"/>
                <a:cs typeface="Times New Roman"/>
              </a:rPr>
              <a:t>Подходи</a:t>
            </a:r>
            <a:r>
              <a:rPr lang="en-GB" sz="2000">
                <a:latin typeface="Cambria"/>
                <a:ea typeface="Times New Roman"/>
                <a:cs typeface="Times New Roman"/>
              </a:rPr>
              <a:t> </a:t>
            </a:r>
            <a:r>
              <a:rPr lang="en-GB" sz="2000">
                <a:latin typeface="Cambria"/>
                <a:ea typeface="Times New Roman"/>
                <a:cs typeface="Times New Roman"/>
              </a:rPr>
              <a:t>за</a:t>
            </a:r>
            <a:r>
              <a:rPr lang="en-GB" sz="2000">
                <a:latin typeface="Cambria"/>
                <a:ea typeface="Times New Roman"/>
                <a:cs typeface="Times New Roman"/>
              </a:rPr>
              <a:t> </a:t>
            </a:r>
            <a:r>
              <a:rPr lang="en-GB" sz="2000">
                <a:latin typeface="Cambria"/>
                <a:ea typeface="Times New Roman"/>
                <a:cs typeface="Times New Roman"/>
              </a:rPr>
              <a:t>определяне</a:t>
            </a:r>
            <a:r>
              <a:rPr lang="en-GB" sz="2000">
                <a:latin typeface="Cambria"/>
                <a:ea typeface="Times New Roman"/>
                <a:cs typeface="Times New Roman"/>
              </a:rPr>
              <a:t> </a:t>
            </a:r>
            <a:r>
              <a:rPr lang="en-GB" sz="20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2000">
                <a:latin typeface="Cambria"/>
                <a:ea typeface="Times New Roman"/>
                <a:cs typeface="Times New Roman"/>
              </a:rPr>
              <a:t> </a:t>
            </a:r>
            <a:r>
              <a:rPr lang="en-GB" sz="2000">
                <a:latin typeface="Cambria"/>
                <a:ea typeface="Times New Roman"/>
                <a:cs typeface="Times New Roman"/>
              </a:rPr>
              <a:t>собствените</a:t>
            </a:r>
            <a:r>
              <a:rPr lang="en-GB" sz="2000">
                <a:latin typeface="Cambria"/>
                <a:ea typeface="Times New Roman"/>
                <a:cs typeface="Times New Roman"/>
              </a:rPr>
              <a:t> и </a:t>
            </a:r>
            <a:r>
              <a:rPr lang="en-GB" sz="2000">
                <a:latin typeface="Cambria"/>
                <a:ea typeface="Times New Roman"/>
                <a:cs typeface="Times New Roman"/>
              </a:rPr>
              <a:t>организационните</a:t>
            </a:r>
            <a:r>
              <a:rPr lang="en-GB" sz="2000">
                <a:latin typeface="Cambria"/>
                <a:ea typeface="Times New Roman"/>
                <a:cs typeface="Times New Roman"/>
              </a:rPr>
              <a:t> </a:t>
            </a:r>
            <a:r>
              <a:rPr lang="en-GB" sz="2000">
                <a:latin typeface="Cambria"/>
                <a:ea typeface="Times New Roman"/>
                <a:cs typeface="Times New Roman"/>
              </a:rPr>
              <a:t>дигитални</a:t>
            </a:r>
            <a:r>
              <a:rPr lang="en-GB" sz="2000">
                <a:latin typeface="Cambria"/>
                <a:ea typeface="Times New Roman"/>
                <a:cs typeface="Times New Roman"/>
              </a:rPr>
              <a:t> </a:t>
            </a:r>
            <a:r>
              <a:rPr lang="en-GB" sz="2000">
                <a:latin typeface="Cambria"/>
                <a:ea typeface="Times New Roman"/>
                <a:cs typeface="Times New Roman"/>
              </a:rPr>
              <a:t>компетенции</a:t>
            </a:r>
            <a:endParaRPr lang="bg-BG" sz="2000">
              <a:latin typeface="Cambria"/>
              <a:ea typeface="Times New Roman"/>
              <a:cs typeface="Times New Roman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en-GB" sz="2000">
                <a:latin typeface="Cambria"/>
                <a:ea typeface="SimSun"/>
                <a:cs typeface="Calibri"/>
              </a:rPr>
              <a:t>Подходи</a:t>
            </a:r>
            <a:r>
              <a:rPr lang="en-GB" sz="2000">
                <a:latin typeface="Cambria"/>
                <a:ea typeface="SimSun"/>
                <a:cs typeface="Calibri"/>
              </a:rPr>
              <a:t> </a:t>
            </a:r>
            <a:r>
              <a:rPr lang="en-GB" sz="2000">
                <a:latin typeface="Cambria"/>
                <a:ea typeface="SimSun"/>
                <a:cs typeface="Calibri"/>
              </a:rPr>
              <a:t>за</a:t>
            </a:r>
            <a:r>
              <a:rPr lang="en-GB" sz="2000">
                <a:latin typeface="Cambria"/>
                <a:ea typeface="SimSun"/>
                <a:cs typeface="Calibri"/>
              </a:rPr>
              <a:t> </a:t>
            </a:r>
            <a:r>
              <a:rPr lang="en-GB" sz="2000">
                <a:latin typeface="Cambria"/>
                <a:ea typeface="SimSun"/>
                <a:cs typeface="Calibri"/>
              </a:rPr>
              <a:t>самооценка</a:t>
            </a:r>
            <a:endParaRPr lang="bg-BG" sz="2000">
              <a:latin typeface="Cambria"/>
              <a:ea typeface="SimSun"/>
              <a:cs typeface="Times New Roman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bg-BG" sz="2000">
                <a:latin typeface="Cambria"/>
                <a:ea typeface="Times New Roman"/>
                <a:cs typeface="Times New Roman"/>
              </a:rPr>
              <a:t>Подходи за </a:t>
            </a:r>
            <a:r>
              <a:rPr lang="bg-BG" sz="2000">
                <a:latin typeface="Cambria"/>
                <a:ea typeface="Times New Roman"/>
                <a:cs typeface="Calibri"/>
              </a:rPr>
              <a:t>придобиване на нови знания и умения</a:t>
            </a:r>
            <a:r>
              <a:rPr lang="bg-BG" sz="2000">
                <a:latin typeface="Cambria"/>
                <a:ea typeface="SimSun"/>
                <a:cs typeface="Calibri"/>
              </a:rPr>
              <a:t> </a:t>
            </a:r>
            <a:endParaRPr lang="en-GB" sz="32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089891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  <a:defRPr/>
            </a:pPr>
            <a:r>
              <a:rPr lang="bg-BG" sz="3200" b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Подходи за определяне на собствените и организационните дигитални компетентности</a:t>
            </a:r>
            <a:endParaRPr lang="en-GB" sz="7200" b="1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563418" y="1403927"/>
            <a:ext cx="11000509" cy="4896861"/>
          </a:xfrm>
        </p:spPr>
        <p:txBody>
          <a:bodyPr/>
          <a:lstStyle/>
          <a:p>
            <a:pPr marL="0" indent="0" algn="just">
              <a:buNone/>
              <a:defRPr/>
            </a:pPr>
            <a:endParaRPr lang="bg-BG" sz="2000">
              <a:latin typeface="Cambria"/>
              <a:ea typeface="Times New Roman"/>
              <a:cs typeface="Times New Roman"/>
            </a:endParaRPr>
          </a:p>
          <a:p>
            <a:pPr marL="0" indent="0" algn="just">
              <a:buNone/>
              <a:defRPr/>
            </a:pPr>
            <a:endParaRPr lang="bg-BG" sz="2000">
              <a:latin typeface="Cambria"/>
              <a:ea typeface="Times New Roman"/>
              <a:cs typeface="Times New Roman"/>
            </a:endParaRPr>
          </a:p>
          <a:p>
            <a:pPr marL="0" indent="0" algn="just">
              <a:buNone/>
              <a:defRPr/>
            </a:pPr>
            <a:r>
              <a:rPr lang="bg-BG" sz="2000">
                <a:latin typeface="Cambria"/>
                <a:ea typeface="Times New Roman"/>
                <a:cs typeface="Times New Roman"/>
              </a:rPr>
              <a:t>В дейността на организациите са включени различни специалисти, изпълняващи специализирани и в много случай високотехнологични дейности и процеси. В термините на бизнеса всяка длъжност има своя специфика по отношение на трудовото представяне на работното място която е отразена в длъжностната характериситика. В последните години се появи термина „компетентностен профил“, който разширява значението на длъжностната характеристика, като освен знанията и уменията, които служителя трябва да притежава за успешно изпълнение на задълженията си на даденото работно място се включват и индивидуални характеристики, като нагласи, отношения и мотивация за изпълнение на професионалните дейности. </a:t>
            </a:r>
            <a:endParaRPr lang="en-GB" sz="2000">
              <a:latin typeface="Cambria"/>
              <a:ea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089891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  <a:defRPr/>
            </a:pPr>
            <a:r>
              <a:rPr lang="bg-BG" sz="3200" b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Подходи за определяне на собствените и организационните дигитални компетентности</a:t>
            </a:r>
            <a:endParaRPr lang="en-GB" sz="7200" b="1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563418" y="1403927"/>
            <a:ext cx="11000509" cy="4896861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>
                <a:latin typeface="Cambria"/>
                <a:ea typeface="Times New Roman"/>
                <a:cs typeface="Times New Roman"/>
              </a:rPr>
              <a:t>П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онятието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„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компетентност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“</a:t>
            </a:r>
            <a:r>
              <a:rPr lang="bg-BG" sz="1800">
                <a:latin typeface="Cambria"/>
                <a:ea typeface="Times New Roman"/>
                <a:cs typeface="Times New Roman"/>
              </a:rPr>
              <a:t> е многокомпонентно и включва знания, умения, нагласи и отношения, приложими в ежедневните дейности на индивида.</a:t>
            </a:r>
            <a:endParaRPr lang="en-GB" sz="1800">
              <a:latin typeface="Cambria"/>
              <a:ea typeface="Times New Roman"/>
              <a:cs typeface="Times New Roman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>
                <a:latin typeface="Cambria"/>
                <a:ea typeface="Times New Roman"/>
                <a:cs typeface="Times New Roman"/>
              </a:rPr>
              <a:t>Термините:</a:t>
            </a:r>
            <a:endParaRPr lang="en-GB" sz="1800">
              <a:latin typeface="Cambria"/>
              <a:ea typeface="Times New Roman"/>
              <a:cs typeface="Times New Roman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>
                <a:latin typeface="Cambria"/>
                <a:ea typeface="Times New Roman"/>
                <a:cs typeface="Times New Roman"/>
              </a:rPr>
              <a:t>-„знания“ означава резултатът от усвояване на информация в процеса на учене. Знанията са съвкупност от факти, принципи, теории и практики, които са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свързани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с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определена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сфера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работа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или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обучение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.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З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нанията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описват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като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теоретични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и/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или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фактологични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; </a:t>
            </a:r>
            <a:endParaRPr/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>
                <a:latin typeface="Cambria"/>
                <a:ea typeface="Times New Roman"/>
                <a:cs typeface="Times New Roman"/>
              </a:rPr>
              <a:t>-</a:t>
            </a:r>
            <a:r>
              <a:rPr lang="en-GB" sz="1800">
                <a:latin typeface="Cambria"/>
                <a:ea typeface="Times New Roman"/>
                <a:cs typeface="Times New Roman"/>
              </a:rPr>
              <a:t>„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умения</a:t>
            </a:r>
            <a:r>
              <a:rPr lang="en-GB" sz="1800">
                <a:latin typeface="Cambria"/>
                <a:ea typeface="Times New Roman"/>
                <a:cs typeface="Times New Roman"/>
              </a:rPr>
              <a:t>“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означава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способността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за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прилагане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знания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използване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нововъведения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при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изпълнение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задачи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решаване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проблеми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.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У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менията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описват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като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познавателни</a:t>
            </a:r>
            <a:r>
              <a:rPr lang="bg-BG" sz="180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включващи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използване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логическо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интуитивно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творческо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мислене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или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практически</a:t>
            </a:r>
            <a:r>
              <a:rPr lang="bg-BG" sz="180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включващи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сръчност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употреба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методи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материали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уреди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инструменти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; </a:t>
            </a:r>
            <a:endParaRPr/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>
                <a:latin typeface="Cambria"/>
                <a:ea typeface="Times New Roman"/>
                <a:cs typeface="Times New Roman"/>
              </a:rPr>
              <a:t>-</a:t>
            </a:r>
            <a:r>
              <a:rPr lang="en-GB" sz="1800">
                <a:latin typeface="Cambria"/>
                <a:ea typeface="Times New Roman"/>
                <a:cs typeface="Times New Roman"/>
              </a:rPr>
              <a:t>„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отговорност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самостоятелност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“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означава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способността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учещия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да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прилага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знания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умения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самостоятелно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отговорно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;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089891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  <a:defRPr/>
            </a:pPr>
            <a:r>
              <a:rPr lang="bg-BG" sz="3200" b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Подходи за определяне на собствените и организационните дигитални компетентности</a:t>
            </a:r>
            <a:endParaRPr lang="en-GB" sz="7200" b="1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563418" y="1403927"/>
            <a:ext cx="11000509" cy="4896861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endParaRPr lang="bg-BG" sz="1800">
              <a:latin typeface="Cambria"/>
              <a:ea typeface="Times New Roman"/>
              <a:cs typeface="Times New Roman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>
                <a:latin typeface="Cambria"/>
                <a:ea typeface="Times New Roman"/>
                <a:cs typeface="Times New Roman"/>
              </a:rPr>
              <a:t>-</a:t>
            </a:r>
            <a:r>
              <a:rPr lang="en-GB" sz="1800">
                <a:latin typeface="Cambria"/>
                <a:ea typeface="Times New Roman"/>
                <a:cs typeface="Times New Roman"/>
              </a:rPr>
              <a:t>„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компетентност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“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означава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доказаната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способност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за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използване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знания</a:t>
            </a:r>
            <a:r>
              <a:rPr lang="en-GB" sz="180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умения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личностни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социални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и/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или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методологични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способности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в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работни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или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учебни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ситуации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и в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професионалното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личностното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развитие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; </a:t>
            </a:r>
            <a:endParaRPr/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en-GB" sz="1800">
                <a:latin typeface="Cambria"/>
                <a:ea typeface="Times New Roman"/>
                <a:cs typeface="Times New Roman"/>
              </a:rPr>
              <a:t>- „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квалификация</a:t>
            </a:r>
            <a:r>
              <a:rPr lang="en-GB" sz="1800">
                <a:latin typeface="Cambria"/>
                <a:ea typeface="Times New Roman"/>
                <a:cs typeface="Times New Roman"/>
              </a:rPr>
              <a:t>“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означава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официален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резултат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процес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оценяване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валидиране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получен</a:t>
            </a:r>
            <a:r>
              <a:rPr lang="en-GB" sz="180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когато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компетентен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орган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определи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че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дадено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лице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е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постигнало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резултати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ученето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съответстващи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определени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стандарти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; </a:t>
            </a:r>
            <a:endParaRPr/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en-GB" sz="1800">
                <a:latin typeface="Cambria"/>
                <a:ea typeface="Times New Roman"/>
                <a:cs typeface="Times New Roman"/>
              </a:rPr>
              <a:t>Европейската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квалификационна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рамка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(ЕКР)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за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учене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през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целия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живот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е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всеобхватна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образователна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конструкция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разработена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за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страните-членки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ЕС,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която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със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своята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структура</a:t>
            </a:r>
            <a:r>
              <a:rPr lang="bg-BG" sz="1800">
                <a:latin typeface="Cambria"/>
                <a:ea typeface="Times New Roman"/>
                <a:cs typeface="Times New Roman"/>
              </a:rPr>
              <a:t>, представена в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таблица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с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осем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нива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постижения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три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области, включващи 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знания</a:t>
            </a:r>
            <a:r>
              <a:rPr lang="en-GB" sz="180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умения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компетентности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прави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съвместими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всички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нива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образование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във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всички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образователни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системи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ЕС</a:t>
            </a:r>
            <a:r>
              <a:rPr lang="bg-BG" sz="1800">
                <a:latin typeface="Cambria"/>
                <a:ea typeface="Times New Roman"/>
                <a:cs typeface="Times New Roman"/>
              </a:rPr>
              <a:t>.</a:t>
            </a:r>
            <a:endParaRPr lang="en-GB" sz="1800">
              <a:latin typeface="Cambria"/>
              <a:ea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089891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  <a:defRPr/>
            </a:pPr>
            <a:r>
              <a:rPr lang="bg-BG" sz="3200" b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Подходи за определяне на собствените и организационните дигитални компетентности</a:t>
            </a:r>
            <a:endParaRPr lang="en-GB" sz="7200" b="1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563418" y="1403927"/>
            <a:ext cx="11000509" cy="4896861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endParaRPr lang="bg-BG" sz="1800">
              <a:latin typeface="Cambria"/>
              <a:ea typeface="Times New Roman"/>
              <a:cs typeface="Times New Roman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en-GB" sz="1800">
                <a:latin typeface="Cambria"/>
                <a:ea typeface="Times New Roman"/>
                <a:cs typeface="Times New Roman"/>
              </a:rPr>
              <a:t>Всеки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резултат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обучението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в ЕКР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определя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от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това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което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учещият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знае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разбира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и е в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състояние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да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направи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след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завършване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учебния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процес</a:t>
            </a:r>
            <a:r>
              <a:rPr lang="en-GB" sz="1800">
                <a:latin typeface="Cambria"/>
                <a:ea typeface="Times New Roman"/>
                <a:cs typeface="Times New Roman"/>
              </a:rPr>
              <a:t>. ЕКР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набляга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резултатите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обучението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вместо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да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фокусира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върху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данни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като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продължителност</a:t>
            </a:r>
            <a:r>
              <a:rPr lang="bg-BG" sz="1800">
                <a:latin typeface="Cambria"/>
                <a:ea typeface="Times New Roman"/>
                <a:cs typeface="Times New Roman"/>
              </a:rPr>
              <a:t>, степен, вид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обучението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др</a:t>
            </a:r>
            <a:r>
              <a:rPr lang="bg-BG" sz="1800">
                <a:latin typeface="Cambria"/>
                <a:ea typeface="Times New Roman"/>
                <a:cs typeface="Times New Roman"/>
              </a:rPr>
              <a:t>уги характеристики на образователния процес.</a:t>
            </a:r>
            <a:endParaRPr lang="en-GB" sz="1800">
              <a:latin typeface="Cambria"/>
              <a:ea typeface="Times New Roman"/>
              <a:cs typeface="Times New Roman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>
                <a:latin typeface="Cambria"/>
                <a:ea typeface="Times New Roman"/>
                <a:cs typeface="Times New Roman"/>
              </a:rPr>
              <a:t>ЕКР използва четири нива за компетентности-базово, средно напреднал, напреднал, професионално. Всяко от тези нива е структурирано в две поднива по отношение на възможностите на обучаемия за самостоятелно търсене на информация, създаване на решение на даден проблем и изпълнение на възможното решение на проблема. Професионална квалификация с документ, удостоверяващ висше образование (ВО) попада в нивата както следва: „Професионален бакалавър“ (Ниво 5), „Бакалавър“ (Ниво 6), Магистър (Ниво 7) и Доктор (Ниво 8). В обсега на нашето разглеждане са нива 7 и 8, удостоверяващи най-висока степен на самостоятелност на обучаемия с възможности за самостоятелно създаванена сложни решения на комплексни проблеми. </a:t>
            </a:r>
            <a:endParaRPr lang="en-GB" sz="1800">
              <a:latin typeface="Cambria"/>
              <a:ea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089891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  <a:defRPr/>
            </a:pPr>
            <a:r>
              <a:rPr lang="bg-BG" sz="3200" b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Подходи за определяне на собствените и организационните дигитални компетентности</a:t>
            </a:r>
            <a:endParaRPr lang="en-GB" sz="7200" b="1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graphicFrame>
        <p:nvGraphicFramePr>
          <p:cNvPr id="2" name="Table 1"/>
          <p:cNvGraphicFramePr>
            <a:graphicFrameLocks xmlns:a="http://schemas.openxmlformats.org/drawingml/2006/main" noGrp="1"/>
          </p:cNvGraphicFramePr>
          <p:nvPr/>
        </p:nvGraphicFramePr>
        <p:xfrm>
          <a:off x="471055" y="1246909"/>
          <a:ext cx="11148290" cy="5254661"/>
        </p:xfrm>
        <a:graphic>
          <a:graphicData uri="http://schemas.openxmlformats.org/drawingml/2006/table">
            <a:tbl>
              <a:tblPr firstRow="0" firstCol="0" lastRow="0" lastCol="0" bandRow="0" bandCol="0">
                <a:tableStyleId>{A8B131F7-753E-7E0A-7911-841F8AE774E3}</a:tableStyleId>
              </a:tblPr>
              <a:tblGrid>
                <a:gridCol w="2292811"/>
                <a:gridCol w="2874565"/>
                <a:gridCol w="2836540"/>
                <a:gridCol w="3144374"/>
              </a:tblGrid>
              <a:tr h="285811">
                <a:tc>
                  <a:txBody>
                    <a:bodyPr/>
                    <a:p>
                      <a:pPr>
                        <a:defRPr/>
                      </a:pPr>
                      <a:r>
                        <a:rPr lang="bg-BG" sz="1400"/>
                        <a:t>Ниво </a:t>
                      </a:r>
                      <a:endParaRPr lang="en-GB" sz="1400">
                        <a:solidFill>
                          <a:srgbClr val="000000"/>
                        </a:solidFill>
                        <a:latin typeface="Corbel"/>
                        <a:ea typeface="Times New Roman"/>
                        <a:cs typeface="Corbel"/>
                      </a:endParaRPr>
                    </a:p>
                  </a:txBody>
                  <a:tcPr marL="36818" marR="36818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en-GB" sz="1400"/>
                        <a:t>Знания</a:t>
                      </a:r>
                      <a:endParaRPr lang="en-GB" sz="1400">
                        <a:solidFill>
                          <a:srgbClr val="000000"/>
                        </a:solidFill>
                        <a:latin typeface="Corbel"/>
                        <a:ea typeface="Times New Roman"/>
                        <a:cs typeface="Corbel"/>
                      </a:endParaRPr>
                    </a:p>
                  </a:txBody>
                  <a:tcPr marL="36818" marR="36818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en-GB" sz="1400"/>
                        <a:t>Умения</a:t>
                      </a:r>
                      <a:endParaRPr lang="en-GB" sz="1400">
                        <a:solidFill>
                          <a:srgbClr val="000000"/>
                        </a:solidFill>
                        <a:latin typeface="Corbel"/>
                        <a:ea typeface="Times New Roman"/>
                        <a:cs typeface="Corbel"/>
                      </a:endParaRPr>
                    </a:p>
                  </a:txBody>
                  <a:tcPr marL="36818" marR="36818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en-GB" sz="1400"/>
                        <a:t>Отговорност</a:t>
                      </a:r>
                      <a:r>
                        <a:rPr lang="en-GB" sz="1400"/>
                        <a:t> и </a:t>
                      </a:r>
                      <a:r>
                        <a:rPr lang="en-GB" sz="1400"/>
                        <a:t>самостоятелност</a:t>
                      </a:r>
                      <a:r>
                        <a:rPr lang="en-GB" sz="1400"/>
                        <a:t> </a:t>
                      </a:r>
                      <a:endParaRPr lang="en-GB"/>
                    </a:p>
                  </a:txBody>
                  <a:tcPr marL="36818" marR="36818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484425">
                <a:tc>
                  <a:txBody>
                    <a:bodyPr/>
                    <a:p>
                      <a:pPr>
                        <a:defRPr/>
                      </a:pPr>
                      <a:r>
                        <a:rPr lang="en-GB" sz="1400"/>
                        <a:t>Ниво 7 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en-GB" sz="1400"/>
                        <a:t> 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en-GB" sz="1400"/>
                        <a:t>Резултати от ученето, отговарящи на 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en-GB" sz="1400"/>
                        <a:t>Ниво 7 </a:t>
                      </a:r>
                      <a:endParaRPr lang="en-GB" sz="1400">
                        <a:solidFill>
                          <a:srgbClr val="000000"/>
                        </a:solidFill>
                        <a:latin typeface="Corbel"/>
                        <a:ea typeface="Times New Roman"/>
                        <a:cs typeface="Corbel"/>
                      </a:endParaRPr>
                    </a:p>
                  </a:txBody>
                  <a:tcPr marL="36818" marR="36818" marT="0" marB="0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en-GB" sz="1400"/>
                        <a:t>Високо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специализирани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знания</a:t>
                      </a:r>
                      <a:r>
                        <a:rPr lang="en-GB" sz="1400"/>
                        <a:t>, </a:t>
                      </a:r>
                      <a:r>
                        <a:rPr lang="en-GB" sz="1400"/>
                        <a:t>някои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от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които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представляват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най-новите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познания</a:t>
                      </a:r>
                      <a:r>
                        <a:rPr lang="en-GB" sz="1400"/>
                        <a:t> в </a:t>
                      </a:r>
                      <a:r>
                        <a:rPr lang="en-GB" sz="1400"/>
                        <a:t>дадена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сфера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на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работа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или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обучение</a:t>
                      </a:r>
                      <a:r>
                        <a:rPr lang="en-GB" sz="1400"/>
                        <a:t>, </a:t>
                      </a:r>
                      <a:r>
                        <a:rPr lang="en-GB" sz="1400"/>
                        <a:t>като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основа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за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оригинално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мислене</a:t>
                      </a:r>
                      <a:r>
                        <a:rPr lang="en-GB" sz="1400"/>
                        <a:t> и/</a:t>
                      </a:r>
                      <a:r>
                        <a:rPr lang="en-GB" sz="1400"/>
                        <a:t>или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изследователска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дейност</a:t>
                      </a:r>
                      <a:r>
                        <a:rPr lang="bg-BG" sz="1400"/>
                        <a:t>.</a:t>
                      </a:r>
                      <a:r>
                        <a:rPr lang="en-GB" sz="1400"/>
                        <a:t> </a:t>
                      </a:r>
                      <a:r>
                        <a:rPr lang="bg-BG" sz="1400"/>
                        <a:t> </a:t>
                      </a:r>
                      <a:r>
                        <a:rPr lang="en-GB" sz="1400"/>
                        <a:t>Критич</a:t>
                      </a:r>
                      <a:r>
                        <a:rPr lang="bg-BG" sz="1400"/>
                        <a:t>н</a:t>
                      </a:r>
                      <a:r>
                        <a:rPr lang="en-GB" sz="1400"/>
                        <a:t>о </a:t>
                      </a:r>
                      <a:r>
                        <a:rPr lang="en-GB" sz="1400"/>
                        <a:t>осмисляне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на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въпроси</a:t>
                      </a:r>
                      <a:r>
                        <a:rPr lang="en-GB" sz="1400"/>
                        <a:t>, </a:t>
                      </a:r>
                      <a:r>
                        <a:rPr lang="en-GB" sz="1400"/>
                        <a:t>свързани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със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знанията</a:t>
                      </a:r>
                      <a:r>
                        <a:rPr lang="en-GB" sz="1400"/>
                        <a:t> в </a:t>
                      </a:r>
                      <a:r>
                        <a:rPr lang="en-GB" sz="1400"/>
                        <a:t>определена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сфера</a:t>
                      </a:r>
                      <a:r>
                        <a:rPr lang="en-GB" sz="1400"/>
                        <a:t> и </a:t>
                      </a:r>
                      <a:r>
                        <a:rPr lang="en-GB" sz="1400"/>
                        <a:t>допирните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точки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между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различни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сфери</a:t>
                      </a:r>
                      <a:r>
                        <a:rPr lang="bg-BG" sz="1400"/>
                        <a:t>.</a:t>
                      </a:r>
                      <a:endParaRPr lang="en-GB" sz="1400">
                        <a:solidFill>
                          <a:srgbClr val="000000"/>
                        </a:solidFill>
                        <a:latin typeface="Corbel"/>
                        <a:ea typeface="Times New Roman"/>
                        <a:cs typeface="Corbel"/>
                      </a:endParaRPr>
                    </a:p>
                  </a:txBody>
                  <a:tcPr marL="36818" marR="36818" marT="0" marB="0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en-GB" sz="1400"/>
                        <a:t>Специализирани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умения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за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решаване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на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проблеми</a:t>
                      </a:r>
                      <a:r>
                        <a:rPr lang="en-GB" sz="1400"/>
                        <a:t>, </a:t>
                      </a:r>
                      <a:r>
                        <a:rPr lang="en-GB" sz="1400"/>
                        <a:t>необходими</a:t>
                      </a:r>
                      <a:r>
                        <a:rPr lang="en-GB" sz="1400"/>
                        <a:t> в </a:t>
                      </a:r>
                      <a:r>
                        <a:rPr lang="en-GB" sz="1400"/>
                        <a:t>областта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на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научните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изследвания</a:t>
                      </a:r>
                      <a:r>
                        <a:rPr lang="en-GB" sz="1400"/>
                        <a:t> и/</a:t>
                      </a:r>
                      <a:r>
                        <a:rPr lang="en-GB" sz="1400"/>
                        <a:t>или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иновациите</a:t>
                      </a:r>
                      <a:r>
                        <a:rPr lang="en-GB" sz="1400"/>
                        <a:t> с </a:t>
                      </a:r>
                      <a:r>
                        <a:rPr lang="en-GB" sz="1400"/>
                        <a:t>цел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да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се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развият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нови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знания</a:t>
                      </a:r>
                      <a:r>
                        <a:rPr lang="en-GB" sz="1400"/>
                        <a:t> и </a:t>
                      </a:r>
                      <a:r>
                        <a:rPr lang="en-GB" sz="1400"/>
                        <a:t>процедури</a:t>
                      </a:r>
                      <a:r>
                        <a:rPr lang="en-GB" sz="1400"/>
                        <a:t> и </a:t>
                      </a:r>
                      <a:r>
                        <a:rPr lang="en-GB" sz="1400"/>
                        <a:t>да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се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включат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знания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от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различни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сфери</a:t>
                      </a:r>
                      <a:r>
                        <a:rPr lang="bg-BG" sz="1400"/>
                        <a:t>.</a:t>
                      </a:r>
                      <a:endParaRPr lang="en-GB" sz="1400">
                        <a:solidFill>
                          <a:srgbClr val="000000"/>
                        </a:solidFill>
                        <a:latin typeface="Corbel"/>
                        <a:ea typeface="Times New Roman"/>
                        <a:cs typeface="Corbel"/>
                      </a:endParaRPr>
                    </a:p>
                  </a:txBody>
                  <a:tcPr marL="36818" marR="36818" marT="0" marB="0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en-GB" sz="1400"/>
                        <a:t>Управление</a:t>
                      </a:r>
                      <a:r>
                        <a:rPr lang="en-GB" sz="1400"/>
                        <a:t> и </a:t>
                      </a:r>
                      <a:r>
                        <a:rPr lang="en-GB" sz="1400"/>
                        <a:t>трансформиране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на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работен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или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учебен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контекст</a:t>
                      </a:r>
                      <a:r>
                        <a:rPr lang="en-GB" sz="1400"/>
                        <a:t>, </a:t>
                      </a:r>
                      <a:r>
                        <a:rPr lang="en-GB" sz="1400"/>
                        <a:t>който</a:t>
                      </a:r>
                      <a:r>
                        <a:rPr lang="en-GB" sz="1400"/>
                        <a:t> е </a:t>
                      </a:r>
                      <a:r>
                        <a:rPr lang="en-GB" sz="1400"/>
                        <a:t>сложен</a:t>
                      </a:r>
                      <a:r>
                        <a:rPr lang="en-GB" sz="1400"/>
                        <a:t>, </a:t>
                      </a:r>
                      <a:r>
                        <a:rPr lang="en-GB" sz="1400"/>
                        <a:t>непредвидим</a:t>
                      </a:r>
                      <a:r>
                        <a:rPr lang="en-GB" sz="1400"/>
                        <a:t> и </a:t>
                      </a:r>
                      <a:r>
                        <a:rPr lang="en-GB" sz="1400"/>
                        <a:t>изисква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нови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стратегически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подходи</a:t>
                      </a:r>
                      <a:r>
                        <a:rPr lang="en-GB" sz="1400"/>
                        <a:t> 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en-GB" sz="1400"/>
                        <a:t>Поемане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на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отговорност</a:t>
                      </a:r>
                      <a:r>
                        <a:rPr lang="en-GB" sz="1400"/>
                        <a:t> с </a:t>
                      </a:r>
                      <a:r>
                        <a:rPr lang="en-GB" sz="1400"/>
                        <a:t>цел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осигуряване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на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принос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към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професионални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познания</a:t>
                      </a:r>
                      <a:r>
                        <a:rPr lang="en-GB" sz="1400"/>
                        <a:t> и </a:t>
                      </a:r>
                      <a:r>
                        <a:rPr lang="en-GB" sz="1400"/>
                        <a:t>практики</a:t>
                      </a:r>
                      <a:r>
                        <a:rPr lang="en-GB" sz="1400"/>
                        <a:t> и/</a:t>
                      </a:r>
                      <a:r>
                        <a:rPr lang="en-GB" sz="1400"/>
                        <a:t>или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за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анализ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на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стратегическите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постижения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на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екипи</a:t>
                      </a:r>
                      <a:r>
                        <a:rPr lang="bg-BG" sz="1400"/>
                        <a:t>.</a:t>
                      </a:r>
                      <a:endParaRPr lang="en-GB" sz="1400">
                        <a:solidFill>
                          <a:srgbClr val="000000"/>
                        </a:solidFill>
                        <a:latin typeface="Corbel"/>
                        <a:ea typeface="Times New Roman"/>
                        <a:cs typeface="Corbel"/>
                      </a:endParaRPr>
                    </a:p>
                  </a:txBody>
                  <a:tcPr marL="36818" marR="36818" marT="0" marB="0"/>
                </a:tc>
              </a:tr>
              <a:tr h="2484425">
                <a:tc>
                  <a:txBody>
                    <a:bodyPr/>
                    <a:p>
                      <a:pPr>
                        <a:defRPr/>
                      </a:pPr>
                      <a:r>
                        <a:rPr lang="en-GB" sz="1400"/>
                        <a:t>Ниво 8 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en-GB" sz="1400"/>
                        <a:t>Резултати от ученето, отговарящи на 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en-GB" sz="1400"/>
                        <a:t>Ниво 8 </a:t>
                      </a:r>
                      <a:endParaRPr lang="en-GB" sz="1400">
                        <a:solidFill>
                          <a:srgbClr val="000000"/>
                        </a:solidFill>
                        <a:latin typeface="Corbel"/>
                        <a:ea typeface="Times New Roman"/>
                        <a:cs typeface="Corbel"/>
                      </a:endParaRPr>
                    </a:p>
                  </a:txBody>
                  <a:tcPr marL="36818" marR="36818" marT="0" marB="0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en-GB" sz="1400"/>
                        <a:t>Най-нови знания в определена сфера на работа или обучение и в допирните точки между сфери 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en-GB" sz="1400"/>
                        <a:t> </a:t>
                      </a:r>
                      <a:endParaRPr lang="en-GB" sz="1400">
                        <a:solidFill>
                          <a:srgbClr val="000000"/>
                        </a:solidFill>
                        <a:latin typeface="Corbel"/>
                        <a:ea typeface="Times New Roman"/>
                        <a:cs typeface="Corbel"/>
                      </a:endParaRPr>
                    </a:p>
                  </a:txBody>
                  <a:tcPr marL="36818" marR="36818" marT="0" marB="0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en-GB" sz="1400"/>
                        <a:t>Усъвършенствани и специализирани в най-висока степен умения и техники, включително синтез и оценка, необходими за решаване на ключови проблеми в сферата на научните изследвания и/или иновациите и за разширяване и дефиниране наново на съществуващи знания или професионални практики </a:t>
                      </a:r>
                      <a:endParaRPr lang="en-GB" sz="1400">
                        <a:solidFill>
                          <a:srgbClr val="000000"/>
                        </a:solidFill>
                        <a:latin typeface="Corbel"/>
                        <a:ea typeface="Times New Roman"/>
                        <a:cs typeface="Corbel"/>
                      </a:endParaRPr>
                    </a:p>
                  </a:txBody>
                  <a:tcPr marL="36818" marR="36818" marT="0" marB="0"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en-GB" sz="1400"/>
                        <a:t>Наличие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на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значителен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авторитет</a:t>
                      </a:r>
                      <a:r>
                        <a:rPr lang="en-GB" sz="1400"/>
                        <a:t>, </a:t>
                      </a:r>
                      <a:r>
                        <a:rPr lang="en-GB" sz="1400"/>
                        <a:t>новаторство</a:t>
                      </a:r>
                      <a:r>
                        <a:rPr lang="en-GB" sz="1400"/>
                        <a:t>, </a:t>
                      </a:r>
                      <a:r>
                        <a:rPr lang="en-GB" sz="1400"/>
                        <a:t>самостоятелност</a:t>
                      </a:r>
                      <a:r>
                        <a:rPr lang="en-GB" sz="1400"/>
                        <a:t>, </a:t>
                      </a:r>
                      <a:r>
                        <a:rPr lang="en-GB" sz="1400"/>
                        <a:t>научна</a:t>
                      </a:r>
                      <a:r>
                        <a:rPr lang="en-GB" sz="1400"/>
                        <a:t> и </a:t>
                      </a:r>
                      <a:r>
                        <a:rPr lang="en-GB" sz="1400"/>
                        <a:t>професионална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почтеност</a:t>
                      </a:r>
                      <a:r>
                        <a:rPr lang="en-GB" sz="1400"/>
                        <a:t> и </a:t>
                      </a:r>
                      <a:r>
                        <a:rPr lang="en-GB" sz="1400"/>
                        <a:t>непрекъсната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ангажираност</a:t>
                      </a:r>
                      <a:r>
                        <a:rPr lang="en-GB" sz="1400"/>
                        <a:t> с </a:t>
                      </a:r>
                      <a:r>
                        <a:rPr lang="en-GB" sz="1400"/>
                        <a:t>разработването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на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нови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идеи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или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процеси</a:t>
                      </a:r>
                      <a:r>
                        <a:rPr lang="en-GB" sz="1400"/>
                        <a:t> в </a:t>
                      </a:r>
                      <a:r>
                        <a:rPr lang="en-GB" sz="1400"/>
                        <a:t>авангарден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работен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или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учебен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контекст</a:t>
                      </a:r>
                      <a:r>
                        <a:rPr lang="en-GB" sz="1400"/>
                        <a:t>, </a:t>
                      </a:r>
                      <a:r>
                        <a:rPr lang="en-GB" sz="1400"/>
                        <a:t>включително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научни</a:t>
                      </a:r>
                      <a:r>
                        <a:rPr lang="en-GB" sz="1400"/>
                        <a:t> </a:t>
                      </a:r>
                      <a:r>
                        <a:rPr lang="en-GB" sz="1400"/>
                        <a:t>изследвания</a:t>
                      </a:r>
                      <a:r>
                        <a:rPr lang="en-GB" sz="1400"/>
                        <a:t> 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en-GB" sz="1400"/>
                        <a:t> </a:t>
                      </a:r>
                      <a:endParaRPr lang="en-GB" sz="1400">
                        <a:solidFill>
                          <a:srgbClr val="000000"/>
                        </a:solidFill>
                        <a:latin typeface="Corbel"/>
                        <a:ea typeface="Times New Roman"/>
                        <a:cs typeface="Corbel"/>
                      </a:endParaRPr>
                    </a:p>
                  </a:txBody>
                  <a:tcPr marL="36818" marR="36818" marT="0" marB="0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1089891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  <a:defRPr/>
            </a:pPr>
            <a:r>
              <a:rPr lang="bg-BG" sz="3200" b="1">
                <a:solidFill>
                  <a:schemeClr val="bg2">
                    <a:lumMod val="50000"/>
                  </a:schemeClr>
                </a:solidFill>
                <a:latin typeface="Times New Roman"/>
              </a:rPr>
              <a:t>Подходи за определяне на собствените и организационните дигитални компетентности</a:t>
            </a:r>
            <a:endParaRPr lang="en-GB" sz="7200" b="1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 bwMode="auto">
          <a:xfrm>
            <a:off x="563418" y="1403927"/>
            <a:ext cx="11000509" cy="4896861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bg-BG" sz="1800">
                <a:latin typeface="Cambria"/>
                <a:ea typeface="Times New Roman"/>
                <a:cs typeface="Times New Roman"/>
              </a:rPr>
              <a:t>В процеса на обучение основополагащ момент е поставянето на цели на обучението. </a:t>
            </a:r>
            <a:endParaRPr lang="en-GB" sz="1800">
              <a:latin typeface="Cambria"/>
              <a:ea typeface="Times New Roman"/>
              <a:cs typeface="Times New Roman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endParaRPr lang="en-GB" sz="1800">
              <a:latin typeface="Cambria"/>
              <a:ea typeface="Times New Roman"/>
              <a:cs typeface="Times New Roman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en-GB" sz="1800" i="1">
                <a:latin typeface="Cambria"/>
                <a:ea typeface="Times New Roman"/>
                <a:cs typeface="Times New Roman"/>
              </a:rPr>
              <a:t>Определяне</a:t>
            </a:r>
            <a:r>
              <a:rPr lang="en-GB" sz="1800" i="1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i="1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 i="1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i="1">
                <a:latin typeface="Cambria"/>
                <a:ea typeface="Times New Roman"/>
                <a:cs typeface="Times New Roman"/>
              </a:rPr>
              <a:t>учебните</a:t>
            </a:r>
            <a:r>
              <a:rPr lang="en-GB" sz="1800" i="1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i="1">
                <a:latin typeface="Cambria"/>
                <a:ea typeface="Times New Roman"/>
                <a:cs typeface="Times New Roman"/>
              </a:rPr>
              <a:t>цели</a:t>
            </a:r>
            <a:endParaRPr lang="en-GB" sz="1800">
              <a:latin typeface="Cambria"/>
              <a:ea typeface="Times New Roman"/>
              <a:cs typeface="Times New Roman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defRPr/>
            </a:pPr>
            <a:r>
              <a:rPr lang="en-GB" sz="1800">
                <a:latin typeface="Cambria"/>
                <a:ea typeface="Times New Roman"/>
                <a:cs typeface="Times New Roman"/>
              </a:rPr>
              <a:t>Учебните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цели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описват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това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което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учащият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ще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знае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, </a:t>
            </a:r>
            <a:r>
              <a:rPr lang="bg-BG" sz="1800">
                <a:latin typeface="Cambria"/>
                <a:ea typeface="Times New Roman"/>
                <a:cs typeface="Times New Roman"/>
              </a:rPr>
              <a:t>ще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притежава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като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умения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и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ще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развива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като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нагласи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/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отношения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и/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или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компетентности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в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края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своето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обучение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.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По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този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начин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целите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обучение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могат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да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бъдат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дефинирани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под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формата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учебни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резултати</a:t>
            </a:r>
            <a:r>
              <a:rPr lang="en-GB" sz="1800">
                <a:latin typeface="Cambria"/>
                <a:ea typeface="Times New Roman"/>
                <a:cs typeface="Times New Roman"/>
              </a:rPr>
              <a:t>- 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формулировки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относно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това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което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учещият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 </a:t>
            </a:r>
            <a:r>
              <a:rPr lang="bg-BG" sz="1800" b="1">
                <a:latin typeface="Cambria"/>
                <a:ea typeface="Times New Roman"/>
                <a:cs typeface="Times New Roman"/>
              </a:rPr>
              <a:t>ще 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знае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разбира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 и 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ще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 е в 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състояние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да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направи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след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завършване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учебния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процес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които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са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дефинирани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от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гледна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точка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на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 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знания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умения</a:t>
            </a:r>
            <a:r>
              <a:rPr lang="bg-BG" sz="1800" b="1">
                <a:latin typeface="Cambria"/>
                <a:ea typeface="Times New Roman"/>
                <a:cs typeface="Times New Roman"/>
              </a:rPr>
              <a:t>, 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отговорност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 и 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автономия</a:t>
            </a:r>
            <a:r>
              <a:rPr lang="en-GB" sz="1800" b="1">
                <a:latin typeface="Cambria"/>
                <a:ea typeface="Times New Roman"/>
                <a:cs typeface="Times New Roman"/>
              </a:rPr>
              <a:t>. </a:t>
            </a:r>
            <a:r>
              <a:rPr lang="en-GB" sz="1800">
                <a:latin typeface="Cambria"/>
                <a:ea typeface="Times New Roman"/>
                <a:cs typeface="Times New Roman"/>
              </a:rPr>
              <a:t>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/>
        <a:ea typeface="Arial"/>
        <a:cs typeface="Arial"/>
      </a:majorFont>
      <a:minorFont>
        <a:latin typeface="Cambria"/>
        <a:ea typeface="Arial"/>
        <a:cs typeface="Arial"/>
      </a:minorFont>
    </a:fontScheme>
    <a:fmtScheme name="Retrospect">
      <a:fillStyleLst>
        <a:solidFill>
          <a:schemeClr val="phClr"/>
        </a:solidFill>
        <a:gradFill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/>
        </a:gradFill>
        <a:gradFill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0</Words>
  <Application>ONLYOFFICE/7.2.1.34</Application>
  <DocSecurity>0</DocSecurity>
  <PresentationFormat>Widescreen</PresentationFormat>
  <Paragraphs>0</Paragraphs>
  <Slides>18</Slides>
  <Notes>18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Manager/>
  <Company>Hewlett-Packard Company</Company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Irena Avdjieva</dc:creator>
  <cp:keywords/>
  <dc:description/>
  <dc:identifier/>
  <dc:language/>
  <cp:lastModifiedBy>Тинко Величков Тинчев</cp:lastModifiedBy>
  <cp:revision>101</cp:revision>
  <dcterms:created xsi:type="dcterms:W3CDTF">2023-01-03T13:46:11Z</dcterms:created>
  <dcterms:modified xsi:type="dcterms:W3CDTF">2023-08-03T10:24:45Z</dcterms:modified>
  <cp:category/>
  <cp:contentStatus/>
  <cp:version/>
</cp:coreProperties>
</file>