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12192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Cambria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Cambria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Cambria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Cambria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A8B131F7-753E-7E0A-7911-841F8AE774E3}">
  <a:tblStyle styleId="{A8B131F7-753E-7E0A-7911-841F8AE774E3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 /><Relationship Id="rId22" Type="http://schemas.openxmlformats.org/officeDocument/2006/relationships/tableStyles" Target="tableStyles.xml" /><Relationship Id="rId2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5473" y="1567928"/>
            <a:ext cx="8363516" cy="3536087"/>
          </a:xfrm>
          <a:prstGeom prst="rect">
            <a:avLst/>
          </a:prstGeom>
          <a:noFill/>
        </p:spPr>
        <p:txBody>
          <a:bodyPr/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5473" y="5294046"/>
            <a:ext cx="8363516" cy="53317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/>
              <a:t/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146050" y="6269038"/>
            <a:ext cx="8362950" cy="577849"/>
          </a:xfrm>
        </p:spPr>
        <p:txBody>
          <a:bodyPr/>
          <a:lstStyle>
            <a:lvl1pPr algn="l">
              <a:defRPr sz="100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Европейска Рамка на дигиталните компетентности с петте области на </a:t>
            </a:r>
            <a:br>
              <a:rPr lang="en-GB"/>
            </a:br>
            <a:r>
              <a:rPr lang="ru-RU"/>
              <a:t>дигитална компетентност</a:t>
            </a:r>
            <a:r>
              <a:rPr lang="en-GB"/>
              <a:t> </a:t>
            </a:r>
            <a:r>
              <a:rPr lang="ru-RU"/>
              <a:t>и 21 дигитални умения/ компетентности (DigComp 2.1)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2400" y="114300"/>
            <a:ext cx="4724809" cy="713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4778"/>
            <a:ext cx="2628900" cy="5757421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marL="0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3492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621226"/>
            <a:ext cx="6035039" cy="468000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621226"/>
            <a:ext cx="5974080" cy="468000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-19050" y="1638232"/>
            <a:ext cx="6035039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0" y="2391520"/>
            <a:ext cx="6035039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98870" y="1638232"/>
            <a:ext cx="5974080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391520"/>
            <a:ext cx="5974080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6350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4051300" cy="6858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8209" y="594358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20295" y="594358"/>
            <a:ext cx="7577296" cy="571084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t/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000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/>
              <a:t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0"/>
  <p:txStyles>
    <p:titleStyle>
      <a:lvl1pPr algn="ctr">
        <a:lnSpc>
          <a:spcPct val="85000"/>
        </a:lnSpc>
        <a:spcBef>
          <a:spcPts val="0"/>
        </a:spcBef>
        <a:spcAft>
          <a:spcPts val="0"/>
        </a:spcAft>
        <a:defRPr sz="4800" spc="-5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2pPr>
      <a:lvl3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3pPr>
      <a:lvl4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4pPr>
      <a:lvl5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5pPr>
      <a:lvl6pPr marL="4572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6pPr>
      <a:lvl7pPr marL="9144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7pPr>
      <a:lvl8pPr marL="13716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8pPr>
      <a:lvl9pPr marL="18288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9pPr>
    </p:titleStyle>
    <p:bodyStyle>
      <a:lvl1pPr marL="90488" indent="-14400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hrsg.ca/competency-toolkit-resources?submissionGuid=a660657c-27b8-4a0e-8a4a-db5d7c1c9692" TargetMode="External"/><Relationship Id="rId3" Type="http://schemas.openxmlformats.org/officeDocument/2006/relationships/hyperlink" Target="https://ai.hrsg.ca/" TargetMode="Externa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800" b="1">
                <a:solidFill>
                  <a:srgbClr val="256C8D"/>
                </a:solidFill>
                <a:latin typeface="Times New Roman"/>
                <a:ea typeface="Times New Roman"/>
              </a:rPr>
              <a:t>Идентифициране на пропуски в дигиталната компетентност</a:t>
            </a:r>
            <a:endParaRPr lang="en-US" sz="28700" b="1">
              <a:solidFill>
                <a:srgbClr val="256C8D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Мултимедийна презентация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В този раздел ще предствим няколко от най-приложимите подходи, когато възниква необходимост от определяне на дигиталните компетентности на отделен служител или на екипа.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Учебните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цели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съществуват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описанието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различните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техните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нива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улеснява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учащият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извади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таблицата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с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описанието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съответните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изисквания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Необходимо ли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периодично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оценявате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учебните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нужди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потребностите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?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Отговор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ът е категорично „ДА“,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крак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с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изискванията на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оналната област,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интересите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и да осигурите собственото си кариерно израстване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За 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дентифициране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собствените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и организационните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нужди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капацитет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въз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основа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професионална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са на разположение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много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инструменти.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ай-приложимите и леки за употреба са: 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defRPr/>
            </a:pPr>
            <a:r>
              <a:rPr lang="en-GB" sz="1800" i="1">
                <a:latin typeface="Cambria"/>
                <a:ea typeface="Times New Roman"/>
                <a:cs typeface="Times New Roman"/>
              </a:rPr>
              <a:t>Преглед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желания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профил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професионална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компетентност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най-ясния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най-лес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ен подход. Р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азгле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ждайки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внимателно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добре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развит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профил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професионална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който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интересува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и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отбележете на най-съществените моменти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описанието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профила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След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анализирайте собствените си възможности, сравнявайки ги с компетентностния профил и отбележете кои от тях Ви липсват или са на ниво по-ниско от посоченото в профила.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i="1">
                <a:latin typeface="Cambria"/>
                <a:cs typeface="Times New Roman"/>
              </a:rPr>
              <a:t>2. </a:t>
            </a:r>
            <a:r>
              <a:rPr lang="en-GB" sz="1800" i="1">
                <a:latin typeface="Cambria"/>
                <a:cs typeface="Times New Roman"/>
              </a:rPr>
              <a:t>360° </a:t>
            </a:r>
            <a:r>
              <a:rPr lang="en-GB" sz="1800" i="1">
                <a:latin typeface="Cambria"/>
                <a:cs typeface="Times New Roman"/>
              </a:rPr>
              <a:t>оценка</a:t>
            </a:r>
            <a:r>
              <a:rPr lang="en-GB" sz="1800" i="1">
                <a:latin typeface="Cambria"/>
                <a:cs typeface="Times New Roman"/>
              </a:rPr>
              <a:t> 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Този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метод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възможен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ако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работите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екип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поискате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колегите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дадат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обратна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връзка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професионални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лични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силни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слаби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страни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отношение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отношения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нагласи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Основно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правило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обратната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връзка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бъде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балансирана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описателна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обективна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конструктивна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 i="1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i="1">
                <a:latin typeface="Cambria"/>
                <a:ea typeface="Times New Roman"/>
                <a:cs typeface="Times New Roman"/>
              </a:rPr>
              <a:t>3.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Прегледи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критични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инциденти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endParaRPr lang="bg-BG" sz="1800" i="1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Анализ на критични ситуации има за цел 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установи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какво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как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защо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объркало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във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екипа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работа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как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предотврати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повтарянето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тези ситуации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Критичният анализ може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използва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образователен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инструмент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Реална практическа ситуация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който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с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те преживели самостоятелно или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екип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ще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фокусира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умовете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много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по-ефективно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научната литература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Анализът включва ситуациите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били критични, и в същото време поставя фокуса върху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събитията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имали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положителен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Прегледите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критичните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инциденти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трябва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бъдат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структурирани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начин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който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първо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ясно да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идентифицира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инцидента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/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който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искате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разгледате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след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осигурите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време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подготовка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обмисляне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мнения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инцидента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трето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място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организирате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обсъждане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инцидента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/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ите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върху причините за възникването им. Търсенинят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обсъждането с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екипа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или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колегата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откриването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причините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пропуски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който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сочи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към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някои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конкретни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нужди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endParaRPr lang="bg-BG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 i="1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i="1">
                <a:latin typeface="Cambria"/>
                <a:ea typeface="Times New Roman"/>
                <a:cs typeface="Times New Roman"/>
              </a:rPr>
              <a:t>4.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Самооценяване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подхода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самооценка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е необходимо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отразявате в собствени записки какви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потребностите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са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възник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нали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през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работния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Всички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професионални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въпроси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ситуации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изисквали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отговори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Вас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притежавате уменията да отговорите на тях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Тази дейност се прилага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ежедневно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При преглед на личните ви записки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идентифицирате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пропуските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Пропуските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единични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могат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бъдат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системни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насочвайки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към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цяла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област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знания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изискват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внимание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действия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i="1">
                <a:latin typeface="Cambria"/>
                <a:ea typeface="Times New Roman"/>
                <a:cs typeface="Times New Roman"/>
              </a:rPr>
              <a:t>5.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Преглед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практиката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Този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подход е базиран на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преглед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формални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официални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данни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вече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съществуват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администриране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официален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въпросник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удовлетвореност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клиентите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Анализът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въпросниците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ще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покаже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пропуските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имате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i="1">
                <a:latin typeface="Cambria"/>
                <a:ea typeface="Times New Roman"/>
                <a:cs typeface="Times New Roman"/>
              </a:rPr>
              <a:t>6.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Наблюдение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При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този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метод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помолите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колегите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наблюдават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представяне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професионална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практика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дадат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обратна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връзка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какво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бихте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могли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направите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по-добре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може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чрез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записване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изпълнение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видео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последващ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анализ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видеото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Вас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колеги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даде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обратна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връзка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съвети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относно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текущите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потребности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Добра практика 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използвате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повече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един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метод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както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субективен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така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обективен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по-добро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по-точно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идентифициране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Вашите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потребности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придобиване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на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нови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знания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и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умения</a:t>
            </a:r>
            <a:endParaRPr lang="en-GB" sz="3200" b="1">
              <a:solidFill>
                <a:schemeClr val="bg2">
                  <a:lumMod val="50000"/>
                </a:schemeClr>
              </a:solidFill>
              <a:latin typeface="Times New Roman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Придобиването на нови знания и умения преминава през няколко етапа, след като е осъщесвена най-важната стъпка- осъзнаването на необходимостта от повишаване на индивидуалната професионална или екипна квалификация.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Етапи: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Идентифицира собствените си обучителни нужди и капацитет на базата на профили на професионални компетентности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Избира индивидуални или екипни стратегии за учене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Открива и разпознава възможности за дигитално учене 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Използва дигитални средства за търсене на възможности за учене и кариера. 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Определят своето собствено ниво или нивото на ръководеният от него екип в съответствие с  Рамката за дигитална компетентност 2.1 (DigComp 2.1) 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Създава индивидуални или екипни планове за обучение 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Разпознава и използва дигитални среди и инструменти за учене 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Разпознава и използва дигитални средства за мониторинг, проследяване и оценяване на процеса на учене </a:t>
            </a:r>
            <a:endParaRPr lang="en-GB" sz="1600"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  <a:defRPr/>
            </a:pPr>
            <a:r>
              <a:rPr lang="bg-BG" sz="1600">
                <a:latin typeface="Cambria"/>
                <a:ea typeface="Times New Roman"/>
                <a:cs typeface="Times New Roman"/>
              </a:rPr>
              <a:t>Използва дигитална среда за прилагане на план за учене и провеждане на обучение</a:t>
            </a:r>
            <a:endParaRPr lang="en-GB" sz="16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придобиване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на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нови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знания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и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умения</a:t>
            </a:r>
            <a:endParaRPr lang="en-GB" sz="3200" b="1">
              <a:solidFill>
                <a:schemeClr val="bg2">
                  <a:lumMod val="50000"/>
                </a:schemeClr>
              </a:solidFill>
              <a:latin typeface="Times New Roman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Общ модел на план за идивидуално или екипно/групово обучение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 l="21804" t="17964" r="25726" b="17903"/>
          <a:stretch/>
        </p:blipFill>
        <p:spPr bwMode="auto">
          <a:xfrm>
            <a:off x="1366982" y="1844387"/>
            <a:ext cx="6938818" cy="4770437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придобиване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на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нови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знания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 и </a:t>
            </a:r>
            <a:r>
              <a:rPr lang="en-GB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умения</a:t>
            </a:r>
            <a:endParaRPr lang="en-GB" sz="3200" b="1">
              <a:solidFill>
                <a:schemeClr val="bg2">
                  <a:lumMod val="50000"/>
                </a:schemeClr>
              </a:solidFill>
              <a:latin typeface="Times New Roman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b="1">
                <a:latin typeface="Cambria"/>
                <a:ea typeface="Times New Roman"/>
                <a:cs typeface="Times New Roman"/>
              </a:rPr>
              <a:t>Източници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: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https://www.ecompetences.eu/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u="sng" strike="noStrike">
                <a:solidFill>
                  <a:srgbClr val="0563C1"/>
                </a:solidFill>
                <a:latin typeface="Cambria"/>
                <a:ea typeface="Times New Roman"/>
                <a:cs typeface="Times New Roman"/>
                <a:hlinkClick r:id="rId2" tooltip="https://www.hrsg.ca/competency-toolkit-resources?submissionGuid=a660657c-27b8-4a0e-8a4a-db5d7c1c9692"/>
              </a:rPr>
              <a:t>https://www.hrsg.ca/competency-toolkit-resources?submissionGuid=a660657c-27b8-4a0e-8a4a-db5d7c1c9692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u="sng" strike="noStrike">
                <a:solidFill>
                  <a:srgbClr val="0563C1"/>
                </a:solidFill>
                <a:latin typeface="Cambria"/>
                <a:ea typeface="Times New Roman"/>
                <a:cs typeface="Times New Roman"/>
                <a:hlinkClick r:id="rId3" tooltip="https://ai.hrsg.ca/"/>
              </a:rPr>
              <a:t>https://ai.hrsg.ca/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Благодаря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bg-BG"/>
              <a:t>За вашето внимание!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  <a:ea typeface="Times New Roman"/>
              </a:rPr>
              <a:t>Идентифициране на пропуски в дигиталната компетентност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877455" y="1620838"/>
            <a:ext cx="10492510" cy="4679950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bg-BG" sz="1800">
              <a:latin typeface="Cambria"/>
              <a:ea typeface="SimSun"/>
              <a:cs typeface="Calibri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Cambria"/>
                <a:ea typeface="SimSun"/>
                <a:cs typeface="Calibri"/>
              </a:rPr>
              <a:t>В тази тема ще научите:</a:t>
            </a:r>
            <a:endParaRPr/>
          </a:p>
          <a:p>
            <a:pPr marL="0" indent="0" algn="just">
              <a:buNone/>
              <a:defRPr/>
            </a:pPr>
            <a:endParaRPr lang="bg-BG" sz="1800">
              <a:latin typeface="Cambria"/>
              <a:ea typeface="SimSun"/>
              <a:cs typeface="Calibri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Cambria"/>
                <a:ea typeface="SimSun"/>
                <a:cs typeface="Calibri"/>
              </a:rPr>
              <a:t>Какви са </a:t>
            </a:r>
            <a:r>
              <a:rPr lang="bg-BG" sz="1800">
                <a:latin typeface="Cambria"/>
                <a:ea typeface="Times New Roman"/>
                <a:cs typeface="Calibri"/>
              </a:rPr>
              <a:t>възможностите </a:t>
            </a:r>
            <a:r>
              <a:rPr lang="bg-BG" sz="1800">
                <a:latin typeface="Cambria"/>
                <a:ea typeface="SimSun"/>
                <a:cs typeface="Calibri"/>
              </a:rPr>
              <a:t>за</a:t>
            </a:r>
            <a:r>
              <a:rPr lang="bg-BG" sz="1800">
                <a:latin typeface="Cambria"/>
                <a:ea typeface="Times New Roman"/>
                <a:cs typeface="Calibri"/>
              </a:rPr>
              <a:t> иновативни решения, свързани с определяне на собствените и организационните дигитални компетенции и способности за работа с дигитални технологии</a:t>
            </a:r>
            <a:r>
              <a:rPr lang="bg-BG" sz="1800">
                <a:latin typeface="Cambria"/>
                <a:ea typeface="SimSun"/>
                <a:cs typeface="Calibri"/>
              </a:rPr>
              <a:t>. Какви са </a:t>
            </a:r>
            <a:r>
              <a:rPr lang="bg-BG" sz="1800">
                <a:latin typeface="Cambria"/>
                <a:ea typeface="Times New Roman"/>
                <a:cs typeface="Calibri"/>
              </a:rPr>
              <a:t>подходи</a:t>
            </a:r>
            <a:r>
              <a:rPr lang="bg-BG" sz="1800">
                <a:latin typeface="Cambria"/>
                <a:ea typeface="SimSun"/>
                <a:cs typeface="Calibri"/>
              </a:rPr>
              <a:t>те</a:t>
            </a:r>
            <a:r>
              <a:rPr lang="bg-BG" sz="1800">
                <a:latin typeface="Cambria"/>
                <a:ea typeface="Times New Roman"/>
                <a:cs typeface="Calibri"/>
              </a:rPr>
              <a:t> за разпознаване на пропуските </a:t>
            </a:r>
            <a:r>
              <a:rPr lang="bg-BG" sz="1800">
                <a:latin typeface="Cambria"/>
                <a:ea typeface="SimSun"/>
                <a:cs typeface="Calibri"/>
              </a:rPr>
              <a:t>в </a:t>
            </a:r>
            <a:r>
              <a:rPr lang="bg-BG" sz="1800">
                <a:latin typeface="Cambria"/>
                <a:ea typeface="Times New Roman"/>
                <a:cs typeface="Calibri"/>
              </a:rPr>
              <a:t>дигитални компетенции и </a:t>
            </a:r>
            <a:r>
              <a:rPr lang="bg-BG" sz="1800">
                <a:latin typeface="Cambria"/>
                <a:ea typeface="SimSun"/>
                <a:cs typeface="Calibri"/>
              </a:rPr>
              <a:t>възможните</a:t>
            </a:r>
            <a:r>
              <a:rPr lang="bg-BG" sz="1800">
                <a:latin typeface="Cambria"/>
                <a:ea typeface="Times New Roman"/>
                <a:cs typeface="Calibri"/>
              </a:rPr>
              <a:t> подходи за самооценка</a:t>
            </a:r>
            <a:r>
              <a:rPr lang="bg-BG" sz="1800">
                <a:latin typeface="Cambria"/>
                <a:ea typeface="SimSun"/>
                <a:cs typeface="Calibri"/>
              </a:rPr>
              <a:t>. Какви подходи можете да използвате</a:t>
            </a:r>
            <a:r>
              <a:rPr lang="bg-BG" sz="1800">
                <a:latin typeface="Cambria"/>
                <a:ea typeface="Times New Roman"/>
                <a:cs typeface="Calibri"/>
              </a:rPr>
              <a:t> за придобиване на нови знания и умения.  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  <a:ea typeface="Times New Roman"/>
              </a:rPr>
              <a:t>Идентифициране на пропуски в дигиталната компетентност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877455" y="1620838"/>
            <a:ext cx="10492510" cy="46799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bg-BG"/>
              <a:t>Съдържание</a:t>
            </a:r>
            <a:endParaRPr/>
          </a:p>
          <a:p>
            <a:pPr marL="0" indent="0">
              <a:buNone/>
              <a:defRPr/>
            </a:pPr>
            <a:endParaRPr lang="bg-BG"/>
          </a:p>
          <a:p>
            <a:pPr marL="457200" indent="-457200">
              <a:buFont typeface="+mj-lt"/>
              <a:buAutoNum type="arabicPeriod"/>
              <a:defRPr/>
            </a:pPr>
            <a:r>
              <a:rPr lang="en-GB" sz="2000">
                <a:latin typeface="Cambria"/>
                <a:ea typeface="Times New Roman"/>
                <a:cs typeface="Times New Roman"/>
              </a:rPr>
              <a:t>Подходи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определяне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собствените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организационните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дигитални</a:t>
            </a:r>
            <a:r>
              <a:rPr lang="en-GB" sz="2000">
                <a:latin typeface="Cambria"/>
                <a:ea typeface="Times New Roman"/>
                <a:cs typeface="Times New Roman"/>
              </a:rPr>
              <a:t> </a:t>
            </a:r>
            <a:r>
              <a:rPr lang="en-GB" sz="2000">
                <a:latin typeface="Cambria"/>
                <a:ea typeface="Times New Roman"/>
                <a:cs typeface="Times New Roman"/>
              </a:rPr>
              <a:t>компетенции</a:t>
            </a:r>
            <a:endParaRPr lang="bg-BG" sz="2000">
              <a:latin typeface="Cambria"/>
              <a:ea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GB" sz="2000">
                <a:latin typeface="Cambria"/>
                <a:ea typeface="SimSun"/>
                <a:cs typeface="Calibri"/>
              </a:rPr>
              <a:t>Подходи</a:t>
            </a:r>
            <a:r>
              <a:rPr lang="en-GB" sz="2000">
                <a:latin typeface="Cambria"/>
                <a:ea typeface="SimSun"/>
                <a:cs typeface="Calibri"/>
              </a:rPr>
              <a:t> </a:t>
            </a:r>
            <a:r>
              <a:rPr lang="en-GB" sz="2000">
                <a:latin typeface="Cambria"/>
                <a:ea typeface="SimSun"/>
                <a:cs typeface="Calibri"/>
              </a:rPr>
              <a:t>за</a:t>
            </a:r>
            <a:r>
              <a:rPr lang="en-GB" sz="2000">
                <a:latin typeface="Cambria"/>
                <a:ea typeface="SimSun"/>
                <a:cs typeface="Calibri"/>
              </a:rPr>
              <a:t> </a:t>
            </a:r>
            <a:r>
              <a:rPr lang="en-GB" sz="2000">
                <a:latin typeface="Cambria"/>
                <a:ea typeface="SimSun"/>
                <a:cs typeface="Calibri"/>
              </a:rPr>
              <a:t>самооценка</a:t>
            </a:r>
            <a:endParaRPr lang="bg-BG" sz="2000">
              <a:latin typeface="Cambria"/>
              <a:ea typeface="SimSun"/>
              <a:cs typeface="Times New Roman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bg-BG" sz="2000">
                <a:latin typeface="Cambria"/>
                <a:ea typeface="Times New Roman"/>
                <a:cs typeface="Times New Roman"/>
              </a:rPr>
              <a:t>Подходи за </a:t>
            </a:r>
            <a:r>
              <a:rPr lang="bg-BG" sz="2000">
                <a:latin typeface="Cambria"/>
                <a:ea typeface="Times New Roman"/>
                <a:cs typeface="Calibri"/>
              </a:rPr>
              <a:t>придобиване на нови знания и умения</a:t>
            </a:r>
            <a:r>
              <a:rPr lang="bg-BG" sz="2000">
                <a:latin typeface="Cambria"/>
                <a:ea typeface="SimSun"/>
                <a:cs typeface="Calibri"/>
              </a:rPr>
              <a:t> </a:t>
            </a:r>
            <a:endParaRPr lang="en-GB" sz="3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bg-BG" sz="2000">
              <a:latin typeface="Cambria"/>
              <a:ea typeface="Times New Roman"/>
              <a:cs typeface="Times New Roman"/>
            </a:endParaRPr>
          </a:p>
          <a:p>
            <a:pPr marL="0" indent="0" algn="just">
              <a:buNone/>
              <a:defRPr/>
            </a:pPr>
            <a:endParaRPr lang="bg-BG" sz="2000">
              <a:latin typeface="Cambria"/>
              <a:ea typeface="Times New Roman"/>
              <a:cs typeface="Times New Roman"/>
            </a:endParaRPr>
          </a:p>
          <a:p>
            <a:pPr marL="0" indent="0" algn="just">
              <a:buNone/>
              <a:defRPr/>
            </a:pPr>
            <a:r>
              <a:rPr lang="bg-BG" sz="2000">
                <a:latin typeface="Cambria"/>
                <a:ea typeface="Times New Roman"/>
                <a:cs typeface="Times New Roman"/>
              </a:rPr>
              <a:t>В дейността на организациите са включени различни специалисти, изпълняващи специализирани и в много случай високотехнологични дейности и процеси. В термините на бизнеса всяка длъжност има своя специфика по отношение на трудовото представяне на работното място която е отразена в длъжностната характериситика. В последните години се появи термина „компетентностен профил“, който разширява значението на длъжностната характеристика, като освен знанията и уменията, които служителя трябва да притежава за успешно изпълнение на задълженията си на даденото работно място се включват и индивидуални характеристики, като нагласи, отношения и мотивация за изпълнение на професионалните дейности. </a:t>
            </a:r>
            <a:endParaRPr lang="en-GB" sz="20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П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онятието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„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“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е многокомпонентно и включва знания, умения, нагласи и отношения, приложими в ежедневните дейности на индивида.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Термините: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-„знания“ означава резултатът от усвояване на информация в процеса на учене. Знанията са съвкупност от факти, принципи, теории и практики, които са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свързани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с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определена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сфера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работа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З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нанията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теоретични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и/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фактологични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; 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„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“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означава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способността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прилагане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използване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нововъведения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изпълнение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задачи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решаване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проблеми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У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менията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познавателни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включващи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използване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логическо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интуитивно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творческо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мислене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практически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включващи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сръчност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употреба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методи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материали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уреди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инструменти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; 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„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отговорност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самостоятелност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“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означава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способността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учещия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прилага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самостоятелно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отговорно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;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„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“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означава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доказаната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способност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използване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личностни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социални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и/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методологични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работни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учебни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ситуации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професионалното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личностното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развитие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; 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- „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квалификация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“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означава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официален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процес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оценяване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валидиране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получен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когато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компетентен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орган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определи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че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дадено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лице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постигнало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ученето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съответстващи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определени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стандарти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; 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Европейската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квалификационна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рамка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(ЕКР)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през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целия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живот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всеобхватна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образователна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конструкция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разработена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страните-членки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ЕС,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която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със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своята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структура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представена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таблица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с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осем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нива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постижения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три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области, включващи 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прави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съвместими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всички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нива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образование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във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всички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образователни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системи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ЕС</a:t>
            </a:r>
            <a:r>
              <a:rPr lang="bg-BG" sz="1800">
                <a:latin typeface="Cambria"/>
                <a:ea typeface="Times New Roman"/>
                <a:cs typeface="Times New Roman"/>
              </a:rPr>
              <a:t>.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Всеки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ЕКР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определя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от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учещият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разбира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е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състояние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направи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след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завършване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учебния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процес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ЕКР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набляга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вместо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фокусира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върху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данни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продължителност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степен, вид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др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уги характеристики на образователния процес.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ЕКР използва четири нива за компетентности-базово, средно напреднал, напреднал, професионално. Всяко от тези нива е структурирано в две поднива по отношение на възможностите на обучаемия за самостоятелно търсене на информация, създаване на решение на даден проблем и изпълнение на възможното решение на проблема. Професионална квалификация с документ, удостоверяващ висше образование (ВО) попада в нивата както следва: „Професионален бакалавър“ (Ниво 5), „Бакалавър“ (Ниво 6), Магистър (Ниво 7) и Доктор (Ниво 8). В обсега на нашето разглеждане са нива 7 и 8, удостоверяващи най-висока степен на самостоятелност на обучаемия с възможности за самостоятелно създаванена сложни решения на комплексни проблеми. 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graphicFrame>
        <p:nvGraphicFramePr>
          <p:cNvPr id="2" name="Table 1"/>
          <p:cNvGraphicFramePr>
            <a:graphicFrameLocks xmlns:a="http://schemas.openxmlformats.org/drawingml/2006/main" noGrp="1"/>
          </p:cNvGraphicFramePr>
          <p:nvPr/>
        </p:nvGraphicFramePr>
        <p:xfrm>
          <a:off x="471055" y="1246909"/>
          <a:ext cx="11148290" cy="5254661"/>
        </p:xfrm>
        <a:graphic>
          <a:graphicData uri="http://schemas.openxmlformats.org/drawingml/2006/table">
            <a:tbl>
              <a:tblPr firstRow="0" firstCol="0" lastRow="0" lastCol="0" bandRow="0" bandCol="0">
                <a:tableStyleId>{A8B131F7-753E-7E0A-7911-841F8AE774E3}</a:tableStyleId>
              </a:tblPr>
              <a:tblGrid>
                <a:gridCol w="2292811"/>
                <a:gridCol w="2874565"/>
                <a:gridCol w="2836540"/>
                <a:gridCol w="3144374"/>
              </a:tblGrid>
              <a:tr h="285811">
                <a:tc>
                  <a:txBody>
                    <a:bodyPr/>
                    <a:p>
                      <a:pPr>
                        <a:defRPr/>
                      </a:pPr>
                      <a:r>
                        <a:rPr lang="bg-BG" sz="1400"/>
                        <a:t>Ниво 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Знания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Умения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Отговорност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самостоятелност</a:t>
                      </a:r>
                      <a:r>
                        <a:rPr lang="en-GB" sz="1400"/>
                        <a:t> </a:t>
                      </a:r>
                      <a:endParaRPr lang="en-GB"/>
                    </a:p>
                  </a:txBody>
                  <a:tcPr marL="36818" marR="36818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4425"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Ниво 7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 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Резултати от ученето, отговарящи на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Ниво 7 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Високо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специализирани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знания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някои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от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които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представляват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най-новите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познания</a:t>
                      </a:r>
                      <a:r>
                        <a:rPr lang="en-GB" sz="1400"/>
                        <a:t> в </a:t>
                      </a:r>
                      <a:r>
                        <a:rPr lang="en-GB" sz="1400"/>
                        <a:t>дадена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сфера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работа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обучение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като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основа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оригинално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мислене</a:t>
                      </a:r>
                      <a:r>
                        <a:rPr lang="en-GB" sz="1400"/>
                        <a:t> и/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изследователска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дейност</a:t>
                      </a:r>
                      <a:r>
                        <a:rPr lang="bg-BG" sz="1400"/>
                        <a:t>.</a:t>
                      </a:r>
                      <a:r>
                        <a:rPr lang="en-GB" sz="1400"/>
                        <a:t> </a:t>
                      </a:r>
                      <a:r>
                        <a:rPr lang="bg-BG" sz="1400"/>
                        <a:t> </a:t>
                      </a:r>
                      <a:r>
                        <a:rPr lang="en-GB" sz="1400"/>
                        <a:t>Критич</a:t>
                      </a:r>
                      <a:r>
                        <a:rPr lang="bg-BG" sz="1400"/>
                        <a:t>н</a:t>
                      </a:r>
                      <a:r>
                        <a:rPr lang="en-GB" sz="1400"/>
                        <a:t>о </a:t>
                      </a:r>
                      <a:r>
                        <a:rPr lang="en-GB" sz="1400"/>
                        <a:t>осмисляне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въпроси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свързани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със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знанията</a:t>
                      </a:r>
                      <a:r>
                        <a:rPr lang="en-GB" sz="1400"/>
                        <a:t> в </a:t>
                      </a:r>
                      <a:r>
                        <a:rPr lang="en-GB" sz="1400"/>
                        <a:t>определена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сфера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допирните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точки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между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различни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сфери</a:t>
                      </a:r>
                      <a:r>
                        <a:rPr lang="bg-BG" sz="1400"/>
                        <a:t>.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Специализирани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умения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решаване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проблеми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необходими</a:t>
                      </a:r>
                      <a:r>
                        <a:rPr lang="en-GB" sz="1400"/>
                        <a:t> в </a:t>
                      </a:r>
                      <a:r>
                        <a:rPr lang="en-GB" sz="1400"/>
                        <a:t>областта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научните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изследвания</a:t>
                      </a:r>
                      <a:r>
                        <a:rPr lang="en-GB" sz="1400"/>
                        <a:t> и/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иновациите</a:t>
                      </a:r>
                      <a:r>
                        <a:rPr lang="en-GB" sz="1400"/>
                        <a:t> с </a:t>
                      </a:r>
                      <a:r>
                        <a:rPr lang="en-GB" sz="1400"/>
                        <a:t>цел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да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развият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нови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знания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процедури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да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включат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знания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от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различни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сфери</a:t>
                      </a:r>
                      <a:r>
                        <a:rPr lang="bg-BG" sz="1400"/>
                        <a:t>.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Управление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трансформиране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работен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учебен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контекст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който</a:t>
                      </a:r>
                      <a:r>
                        <a:rPr lang="en-GB" sz="1400"/>
                        <a:t> е </a:t>
                      </a:r>
                      <a:r>
                        <a:rPr lang="en-GB" sz="1400"/>
                        <a:t>сложен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непредвидим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изисква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нови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стратегически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подходи</a:t>
                      </a:r>
                      <a:r>
                        <a:rPr lang="en-GB" sz="1400"/>
                        <a:t>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Поемане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отговорност</a:t>
                      </a:r>
                      <a:r>
                        <a:rPr lang="en-GB" sz="1400"/>
                        <a:t> с </a:t>
                      </a:r>
                      <a:r>
                        <a:rPr lang="en-GB" sz="1400"/>
                        <a:t>цел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осигуряване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принос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към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професионални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познания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практики</a:t>
                      </a:r>
                      <a:r>
                        <a:rPr lang="en-GB" sz="1400"/>
                        <a:t> и/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анализ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стратегическите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постижения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екипи</a:t>
                      </a:r>
                      <a:r>
                        <a:rPr lang="bg-BG" sz="1400"/>
                        <a:t>.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</a:tr>
              <a:tr h="2484425"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Ниво 8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Резултати от ученето, отговарящи на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Ниво 8 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Най-нови знания в определена сфера на работа или обучение и в допирните точки между сфери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Усъвършенствани и специализирани в най-висока степен умения и техники, включително синтез и оценка, необходими за решаване на ключови проблеми в сферата на научните изследвания и/или иновациите и за разширяване и дефиниране наново на съществуващи знания или професионални практики 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GB" sz="1400"/>
                        <a:t>Наличие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значителен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авторитет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новаторство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самостоятелност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научна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професионална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почтеност</a:t>
                      </a:r>
                      <a:r>
                        <a:rPr lang="en-GB" sz="1400"/>
                        <a:t> и </a:t>
                      </a:r>
                      <a:r>
                        <a:rPr lang="en-GB" sz="1400"/>
                        <a:t>непрекъсната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ангажираност</a:t>
                      </a:r>
                      <a:r>
                        <a:rPr lang="en-GB" sz="1400"/>
                        <a:t> с </a:t>
                      </a:r>
                      <a:r>
                        <a:rPr lang="en-GB" sz="1400"/>
                        <a:t>разработването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нови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идеи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процеси</a:t>
                      </a:r>
                      <a:r>
                        <a:rPr lang="en-GB" sz="1400"/>
                        <a:t> в </a:t>
                      </a:r>
                      <a:r>
                        <a:rPr lang="en-GB" sz="1400"/>
                        <a:t>авангарден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работен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или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учебен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контекст</a:t>
                      </a:r>
                      <a:r>
                        <a:rPr lang="en-GB" sz="1400"/>
                        <a:t>, </a:t>
                      </a:r>
                      <a:r>
                        <a:rPr lang="en-GB" sz="1400"/>
                        <a:t>включително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научни</a:t>
                      </a:r>
                      <a:r>
                        <a:rPr lang="en-GB" sz="1400"/>
                        <a:t> </a:t>
                      </a:r>
                      <a:r>
                        <a:rPr lang="en-GB" sz="1400"/>
                        <a:t>изследвания</a:t>
                      </a:r>
                      <a:r>
                        <a:rPr lang="en-GB" sz="1400"/>
                        <a:t>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GB" sz="1400"/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latin typeface="Corbel"/>
                        <a:ea typeface="Times New Roman"/>
                        <a:cs typeface="Corbel"/>
                      </a:endParaRPr>
                    </a:p>
                  </a:txBody>
                  <a:tcPr marL="36818" marR="36818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 b="1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Подходи за определяне на собствените и организационните дигитални компетентности</a:t>
            </a:r>
            <a:endParaRPr lang="en-GB" sz="7200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563418" y="1403927"/>
            <a:ext cx="11000509" cy="4896861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В процеса на обучение основополагащ момент е поставянето на цели на обучението.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 i="1">
                <a:latin typeface="Cambria"/>
                <a:ea typeface="Times New Roman"/>
                <a:cs typeface="Times New Roman"/>
              </a:rPr>
              <a:t>Определяне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учебните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i="1">
                <a:latin typeface="Cambria"/>
                <a:ea typeface="Times New Roman"/>
                <a:cs typeface="Times New Roman"/>
              </a:rPr>
              <a:t>цели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Учебните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цели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описват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учащият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ще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знае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,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ще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притежава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умения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ще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развива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нагласи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/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отношения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и/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компетентности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края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своето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този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начин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целите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обучение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могат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бъдат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дефинирани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под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формата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учебни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резултати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-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формулировки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относно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това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което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учещият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bg-BG" sz="1800" b="1">
                <a:latin typeface="Cambria"/>
                <a:ea typeface="Times New Roman"/>
                <a:cs typeface="Times New Roman"/>
              </a:rPr>
              <a:t>ще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знае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разбира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ще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е в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състояние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да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направи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след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завършване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учебния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процес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са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дефинирани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от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гледна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точка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знания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умения</a:t>
            </a:r>
            <a:r>
              <a:rPr lang="bg-BG" sz="1800" b="1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отговорност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автономия</a:t>
            </a:r>
            <a:r>
              <a:rPr lang="en-GB" sz="1800" b="1">
                <a:latin typeface="Cambria"/>
                <a:ea typeface="Times New Roman"/>
                <a:cs typeface="Times New Roman"/>
              </a:rPr>
              <a:t>.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/>
        <a:ea typeface="Arial"/>
        <a:cs typeface="Arial"/>
      </a:majorFont>
      <a:minorFont>
        <a:latin typeface="Cambria"/>
        <a:ea typeface="Arial"/>
        <a:cs typeface="Arial"/>
      </a:minorFont>
    </a:fontScheme>
    <a:fmtScheme name="Retrospect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0</Words>
  <Application>ONLYOFFICE/7.2.1.34</Application>
  <DocSecurity>0</DocSecurity>
  <PresentationFormat>Widescreen</PresentationFormat>
  <Paragraphs>0</Paragraphs>
  <Slides>18</Slides>
  <Notes>18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Manager/>
  <Company>Hewlett-Packard Company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Irena Avdjieva</dc:creator>
  <cp:keywords/>
  <dc:description/>
  <dc:identifier/>
  <dc:language/>
  <cp:lastModifiedBy>Тинко Величков Тинчев</cp:lastModifiedBy>
  <cp:revision>101</cp:revision>
  <dcterms:created xsi:type="dcterms:W3CDTF">2023-01-03T13:46:11Z</dcterms:created>
  <dcterms:modified xsi:type="dcterms:W3CDTF">2023-08-03T10:24:45Z</dcterms:modified>
  <cp:category/>
  <cp:contentStatus/>
  <cp:version/>
</cp:coreProperties>
</file>