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9" r:id="rId3"/>
    <p:sldId id="264" r:id="rId4"/>
    <p:sldId id="265" r:id="rId5"/>
    <p:sldId id="266" r:id="rId6"/>
    <p:sldId id="284" r:id="rId7"/>
    <p:sldId id="285" r:id="rId8"/>
    <p:sldId id="286" r:id="rId9"/>
    <p:sldId id="287" r:id="rId10"/>
    <p:sldId id="288" r:id="rId11"/>
    <p:sldId id="267" r:id="rId12"/>
    <p:sldId id="268" r:id="rId13"/>
    <p:sldId id="260" r:id="rId14"/>
    <p:sldId id="269" r:id="rId15"/>
    <p:sldId id="294" r:id="rId16"/>
    <p:sldId id="295" r:id="rId17"/>
    <p:sldId id="296" r:id="rId18"/>
    <p:sldId id="297" r:id="rId19"/>
    <p:sldId id="298" r:id="rId20"/>
    <p:sldId id="270" r:id="rId21"/>
    <p:sldId id="272" r:id="rId22"/>
    <p:sldId id="262" r:id="rId23"/>
    <p:sldId id="273" r:id="rId24"/>
    <p:sldId id="289" r:id="rId25"/>
    <p:sldId id="290" r:id="rId26"/>
    <p:sldId id="291" r:id="rId27"/>
    <p:sldId id="292" r:id="rId28"/>
    <p:sldId id="274" r:id="rId29"/>
    <p:sldId id="275" r:id="rId30"/>
    <p:sldId id="276" r:id="rId31"/>
    <p:sldId id="263" r:id="rId32"/>
    <p:sldId id="277" r:id="rId33"/>
    <p:sldId id="278" r:id="rId34"/>
    <p:sldId id="293" r:id="rId35"/>
    <p:sldId id="299" r:id="rId36"/>
    <p:sldId id="279" r:id="rId37"/>
    <p:sldId id="261" r:id="rId38"/>
    <p:sldId id="280" r:id="rId39"/>
    <p:sldId id="281" r:id="rId40"/>
    <p:sldId id="282" r:id="rId41"/>
    <p:sldId id="283" r:id="rId42"/>
    <p:sldId id="258" r:id="rId4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6305C"/>
    <a:srgbClr val="E85781"/>
    <a:srgbClr val="256C8D"/>
    <a:srgbClr val="F08262"/>
    <a:srgbClr val="CAA873"/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84" d="100"/>
          <a:sy n="84" d="100"/>
        </p:scale>
        <p:origin x="355" y="82"/>
      </p:cViewPr>
      <p:guideLst>
        <p:guide orient="horz" pos="2160"/>
        <p:guide pos="3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5E30DE-4172-48E2-B3C3-BE9DA6CA7229}" type="datetimeFigureOut">
              <a:rPr lang="en-GB"/>
              <a:pPr>
                <a:defRPr/>
              </a:pPr>
              <a:t>26/09/2023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CCE80C-BC5F-4246-BF8B-2A3F9A3BA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10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A5DE2C-CB0C-49AF-BB9A-E6691F717CA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3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3524929"/>
          </a:xfrm>
          <a:noFill/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5294506"/>
            <a:ext cx="8363516" cy="53271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BA972B-9114-4DFD-A101-1E7C3900122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Европейска </a:t>
            </a:r>
            <a:r>
              <a:rPr lang="ru-RU" dirty="0"/>
              <a:t>Рамка на дигиталните компетентности с петте области на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дигитална компетентност</a:t>
            </a:r>
            <a:r>
              <a:rPr lang="en-GB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21 дигитални умения/ компетентности (DigComp 2.1)</a:t>
            </a:r>
          </a:p>
        </p:txBody>
      </p:sp>
      <p:pic>
        <p:nvPicPr>
          <p:cNvPr id="9" name="tabl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114300"/>
            <a:ext cx="4728676" cy="712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321632" cy="51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2479784" y="225614"/>
            <a:ext cx="0" cy="274320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509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2" userDrawn="1">
          <p15:clr>
            <a:srgbClr val="FBAE40"/>
          </p15:clr>
        </p15:guide>
        <p15:guide id="2" pos="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6D5A-FD99-45B9-8F92-AA3556DC84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505851-F816-4066-9C2F-C484256778D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3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0D6E-C96A-4D0D-B632-A3E513AD15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1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14963E-56B1-4CF9-A4B2-C3D1F4E4573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1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9175F5-876B-4C76-886E-FC91E159C58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6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1CA5-5825-49F4-BE01-F37C492DFB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58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77A9-B014-4641-96CC-178D8B23B2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9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24A3BB-6B2B-4F1D-987A-25B3D744AAF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51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4C072F-CBA2-45F6-95CB-89F7CA44F4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20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4BD8AB-2F22-4CB9-94B9-3B725188821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60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BE8E2A1-9E2A-44C8-B01C-B7C500DBAB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34" r:id="rId5"/>
    <p:sldLayoutId id="2147483735" r:id="rId6"/>
    <p:sldLayoutId id="2147483740" r:id="rId7"/>
    <p:sldLayoutId id="2147483741" r:id="rId8"/>
    <p:sldLayoutId id="2147483742" r:id="rId9"/>
    <p:sldLayoutId id="2147483736" r:id="rId10"/>
    <p:sldLayoutId id="2147483743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144000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" TargetMode="External"/><Relationship Id="rId2" Type="http://schemas.openxmlformats.org/officeDocument/2006/relationships/hyperlink" Target="https://www.microsoft.com/bg-bg/microsoft-365/free-office-online-for-the-web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office.org/product/writer.html" TargetMode="External"/><Relationship Id="rId2" Type="http://schemas.openxmlformats.org/officeDocument/2006/relationships/hyperlink" Target="https://www.libreoffice.org/download/download-libreoffi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ps.com/download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free/" TargetMode="External"/><Relationship Id="rId2" Type="http://schemas.openxmlformats.org/officeDocument/2006/relationships/hyperlink" Target="https://www.marq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" TargetMode="External"/><Relationship Id="rId2" Type="http://schemas.openxmlformats.org/officeDocument/2006/relationships/hyperlink" Target="https://www.microsoft.com/bg-bg/microsoft-365/free-office-online-for-the-web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office.org/product/calc.html" TargetMode="External"/><Relationship Id="rId2" Type="http://schemas.openxmlformats.org/officeDocument/2006/relationships/hyperlink" Target="https://www.libreoffice.org/download/download-libreoffi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ps.com/download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reoffice.org/download/download-libreoffice/" TargetMode="External"/><Relationship Id="rId2" Type="http://schemas.openxmlformats.org/officeDocument/2006/relationships/hyperlink" Target="https://www.openoffice.org/product/base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oqups.com/" TargetMode="External"/><Relationship Id="rId7" Type="http://schemas.openxmlformats.org/officeDocument/2006/relationships/hyperlink" Target="https://www.libreoffice.org/discover/draw/" TargetMode="External"/><Relationship Id="rId2" Type="http://schemas.openxmlformats.org/officeDocument/2006/relationships/hyperlink" Target="https://docs.google.com/drawing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enoffice.org/product/draw.html" TargetMode="External"/><Relationship Id="rId5" Type="http://schemas.openxmlformats.org/officeDocument/2006/relationships/hyperlink" Target="https://miro.com/" TargetMode="External"/><Relationship Id="rId4" Type="http://schemas.openxmlformats.org/officeDocument/2006/relationships/hyperlink" Target="https://www.lucidchart.com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bg-BG" sz="6000" dirty="0" smtClean="0"/>
              <a:t>3.2.</a:t>
            </a:r>
            <a:r>
              <a:rPr lang="en-US" sz="6000" dirty="0" smtClean="0"/>
              <a:t>1. </a:t>
            </a:r>
            <a:r>
              <a:rPr lang="bg-BG" sz="6000" dirty="0" smtClean="0"/>
              <a:t>Интегриране и преработване </a:t>
            </a:r>
            <a:r>
              <a:rPr lang="bg-BG" sz="6000" dirty="0"/>
              <a:t>на дигитално </a:t>
            </a:r>
            <a:r>
              <a:rPr lang="bg-BG" sz="6000" dirty="0" smtClean="0"/>
              <a:t>съдържание – офис приложения</a:t>
            </a:r>
            <a:endParaRPr lang="en-US" sz="6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МУЛТИМЕДИЙНА ПРЕЗЕНТАЦИЯ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</a:t>
            </a:r>
            <a:r>
              <a:rPr lang="en-GB" dirty="0"/>
              <a:t/>
            </a:r>
            <a:br>
              <a:rPr lang="en-GB" dirty="0"/>
            </a:br>
            <a:r>
              <a:rPr lang="ru-RU" dirty="0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813050"/>
            <a:ext cx="11544300" cy="3487738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bg-BG" sz="2400" dirty="0"/>
              <a:t>Views – поддържа няколко режима за изглед на документа;</a:t>
            </a:r>
            <a:endParaRPr lang="en-US" sz="2400" dirty="0"/>
          </a:p>
          <a:p>
            <a:pPr lvl="0">
              <a:spcBef>
                <a:spcPts val="600"/>
              </a:spcBef>
            </a:pPr>
            <a:r>
              <a:rPr lang="bg-BG" sz="2400" dirty="0"/>
              <a:t>Show – отметки за показване и скриване на линията, указваща размерите на документа и водачите за подреждане на обектите в него;</a:t>
            </a:r>
            <a:endParaRPr lang="en-US" sz="2400" dirty="0"/>
          </a:p>
          <a:p>
            <a:pPr lvl="0">
              <a:spcBef>
                <a:spcPts val="600"/>
              </a:spcBef>
            </a:pPr>
            <a:r>
              <a:rPr lang="bg-BG" sz="2400" dirty="0"/>
              <a:t>Zoom – определя мащабирането на документа;</a:t>
            </a:r>
            <a:endParaRPr lang="en-US" sz="2400" dirty="0"/>
          </a:p>
          <a:p>
            <a:pPr lvl="0">
              <a:spcBef>
                <a:spcPts val="600"/>
              </a:spcBef>
            </a:pPr>
            <a:r>
              <a:rPr lang="bg-BG" sz="2400" dirty="0"/>
              <a:t>Window – определя взаимното разположение на прозорците, когато са отворени два или повече файла в програмата.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450975"/>
            <a:ext cx="108966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0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Онлайн алтернативи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 </a:t>
            </a:r>
            <a:r>
              <a:rPr lang="bg-BG" dirty="0"/>
              <a:t>за уеб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bg-BG" dirty="0" smtClean="0"/>
              <a:t>Безплатна, </a:t>
            </a:r>
            <a:r>
              <a:rPr lang="bg-BG" dirty="0"/>
              <a:t>онлайн версия на </a:t>
            </a:r>
            <a:r>
              <a:rPr lang="en-US" dirty="0" smtClean="0"/>
              <a:t>Word</a:t>
            </a:r>
            <a:r>
              <a:rPr lang="bg-BG" dirty="0" smtClean="0"/>
              <a:t>, част </a:t>
            </a:r>
            <a:r>
              <a:rPr lang="bg-BG" dirty="0"/>
              <a:t>от пакета </a:t>
            </a:r>
            <a:r>
              <a:rPr lang="en-US" u="sng" dirty="0">
                <a:hlinkClick r:id="rId2"/>
              </a:rPr>
              <a:t>Microsoft 365</a:t>
            </a:r>
            <a:r>
              <a:rPr lang="en-US" dirty="0"/>
              <a:t>. </a:t>
            </a:r>
            <a:endParaRPr lang="bg-BG" dirty="0" smtClean="0"/>
          </a:p>
          <a:p>
            <a:pPr lvl="1"/>
            <a:r>
              <a:rPr lang="bg-BG" dirty="0" smtClean="0"/>
              <a:t>Изисква </a:t>
            </a:r>
            <a:r>
              <a:rPr lang="en-US" dirty="0" smtClean="0"/>
              <a:t>Microsoft </a:t>
            </a:r>
            <a:r>
              <a:rPr lang="bg-BG" dirty="0" smtClean="0"/>
              <a:t>профил.</a:t>
            </a:r>
          </a:p>
          <a:p>
            <a:pPr lvl="1"/>
            <a:r>
              <a:rPr lang="bg-BG" dirty="0" smtClean="0"/>
              <a:t>Опростени </a:t>
            </a:r>
            <a:r>
              <a:rPr lang="bg-BG" dirty="0"/>
              <a:t>менюта, </a:t>
            </a:r>
            <a:r>
              <a:rPr lang="bg-BG" dirty="0" smtClean="0"/>
              <a:t>без някои функционалности (основно шаблони)</a:t>
            </a:r>
          </a:p>
          <a:p>
            <a:pPr lvl="1"/>
            <a:r>
              <a:rPr lang="bg-BG" dirty="0" smtClean="0"/>
              <a:t>Поддържа само </a:t>
            </a:r>
            <a:r>
              <a:rPr lang="en-US" dirty="0" err="1" smtClean="0"/>
              <a:t>docx</a:t>
            </a:r>
            <a:r>
              <a:rPr lang="en-US" dirty="0"/>
              <a:t>, pdf </a:t>
            </a:r>
            <a:r>
              <a:rPr lang="bg-BG" dirty="0"/>
              <a:t>и </a:t>
            </a:r>
            <a:r>
              <a:rPr lang="en-US" dirty="0" err="1"/>
              <a:t>odt</a:t>
            </a:r>
            <a:r>
              <a:rPr lang="en-US" dirty="0" smtClean="0"/>
              <a:t>.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>
                <a:hlinkClick r:id="rId3"/>
              </a:rPr>
              <a:t>Google </a:t>
            </a:r>
            <a:r>
              <a:rPr lang="en-US" u="sng" dirty="0" smtClean="0">
                <a:hlinkClick r:id="rId3"/>
              </a:rPr>
              <a:t>Docs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bg-BG" dirty="0" smtClean="0"/>
              <a:t>Част </a:t>
            </a:r>
            <a:r>
              <a:rPr lang="bg-BG" dirty="0"/>
              <a:t>от </a:t>
            </a:r>
            <a:r>
              <a:rPr lang="en-US" dirty="0"/>
              <a:t>Google </a:t>
            </a:r>
            <a:r>
              <a:rPr lang="en-US" dirty="0" smtClean="0"/>
              <a:t>Workspace</a:t>
            </a:r>
            <a:r>
              <a:rPr lang="bg-BG" dirty="0" smtClean="0"/>
              <a:t>, </a:t>
            </a:r>
            <a:r>
              <a:rPr lang="bg-BG" dirty="0"/>
              <a:t>достъпна през </a:t>
            </a:r>
            <a:r>
              <a:rPr lang="en-US" dirty="0"/>
              <a:t>Google </a:t>
            </a:r>
            <a:r>
              <a:rPr lang="en-US" dirty="0" smtClean="0"/>
              <a:t>Drive.</a:t>
            </a:r>
            <a:endParaRPr lang="bg-BG" dirty="0" smtClean="0"/>
          </a:p>
          <a:p>
            <a:pPr lvl="1"/>
            <a:r>
              <a:rPr lang="bg-BG" dirty="0" smtClean="0"/>
              <a:t>Различна организация </a:t>
            </a:r>
            <a:r>
              <a:rPr lang="bg-BG" dirty="0"/>
              <a:t>на </a:t>
            </a:r>
            <a:r>
              <a:rPr lang="bg-BG" dirty="0" smtClean="0"/>
              <a:t>менютата</a:t>
            </a:r>
          </a:p>
          <a:p>
            <a:pPr lvl="1"/>
            <a:r>
              <a:rPr lang="bg-BG" dirty="0" smtClean="0"/>
              <a:t>Липса на </a:t>
            </a:r>
            <a:r>
              <a:rPr lang="bg-BG" dirty="0"/>
              <a:t>някои функционалности и възможности за дизайн. </a:t>
            </a:r>
            <a:endParaRPr lang="bg-BG" dirty="0" smtClean="0"/>
          </a:p>
          <a:p>
            <a:pPr lvl="1"/>
            <a:r>
              <a:rPr lang="bg-BG" dirty="0" smtClean="0"/>
              <a:t>Възможност за допълнителни функции чрез </a:t>
            </a:r>
            <a:r>
              <a:rPr lang="en-US" dirty="0"/>
              <a:t>Google </a:t>
            </a:r>
            <a:r>
              <a:rPr lang="en-US" dirty="0" err="1"/>
              <a:t>добавки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всички</a:t>
            </a:r>
            <a:r>
              <a:rPr lang="en-US" dirty="0"/>
              <a:t> </a:t>
            </a:r>
            <a:r>
              <a:rPr lang="bg-BG" dirty="0"/>
              <a:t>те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 smtClean="0"/>
              <a:t>безплатни</a:t>
            </a:r>
            <a:endParaRPr lang="en-US" dirty="0" smtClean="0"/>
          </a:p>
          <a:p>
            <a:pPr lvl="1"/>
            <a:r>
              <a:rPr lang="bg-BG" dirty="0" smtClean="0"/>
              <a:t>Поддържа повече формати от </a:t>
            </a:r>
            <a:r>
              <a:rPr lang="en-US" dirty="0" smtClean="0"/>
              <a:t>Word for Web, </a:t>
            </a:r>
            <a:r>
              <a:rPr lang="bg-BG" dirty="0" smtClean="0"/>
              <a:t>включително </a:t>
            </a:r>
            <a:r>
              <a:rPr lang="en-US" dirty="0" err="1" smtClean="0"/>
              <a:t>ePub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6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Десктоп алтернативи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bg-BG" dirty="0"/>
              <a:t>Writer </a:t>
            </a:r>
            <a:r>
              <a:rPr lang="en-US" dirty="0"/>
              <a:t>– </a:t>
            </a:r>
            <a:r>
              <a:rPr lang="bg-BG" dirty="0"/>
              <a:t>част от офис пакета с отворен код </a:t>
            </a:r>
            <a:r>
              <a:rPr lang="en-US" u="sng" dirty="0" err="1">
                <a:hlinkClick r:id="rId2"/>
              </a:rPr>
              <a:t>Libre</a:t>
            </a:r>
            <a:r>
              <a:rPr lang="en-US" u="sng" dirty="0">
                <a:hlinkClick r:id="rId2"/>
              </a:rPr>
              <a:t> Office</a:t>
            </a:r>
            <a:r>
              <a:rPr lang="en-US" dirty="0"/>
              <a:t>. 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Потребителският </a:t>
            </a:r>
            <a:r>
              <a:rPr lang="bg-BG" dirty="0"/>
              <a:t>интерфейс и функционалности са почти идентични с тези на </a:t>
            </a:r>
            <a:r>
              <a:rPr lang="en-US" dirty="0"/>
              <a:t>Word</a:t>
            </a:r>
            <a:r>
              <a:rPr lang="bg-BG" dirty="0"/>
              <a:t>.</a:t>
            </a:r>
            <a:endParaRPr lang="en-US" sz="2000" dirty="0"/>
          </a:p>
          <a:p>
            <a:pPr lvl="1"/>
            <a:r>
              <a:rPr lang="en-US" dirty="0"/>
              <a:t>Writer </a:t>
            </a:r>
            <a:r>
              <a:rPr lang="bg-BG" dirty="0"/>
              <a:t>на </a:t>
            </a:r>
            <a:r>
              <a:rPr lang="bg-BG" u="sng" dirty="0">
                <a:hlinkClick r:id="rId3"/>
              </a:rPr>
              <a:t>Apache OpenOffice</a:t>
            </a:r>
            <a:r>
              <a:rPr lang="bg-BG" dirty="0"/>
              <a:t> – също с отворен код. 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Потребителският </a:t>
            </a:r>
            <a:r>
              <a:rPr lang="bg-BG" dirty="0"/>
              <a:t>интерфейс е подобен на версиите на </a:t>
            </a:r>
            <a:r>
              <a:rPr lang="en-US" dirty="0"/>
              <a:t>Word </a:t>
            </a:r>
            <a:r>
              <a:rPr lang="bg-BG" dirty="0"/>
              <a:t>с падащи менюта, преди въвеждането на лентата с инструменти от 2007.</a:t>
            </a:r>
            <a:endParaRPr lang="en-US" sz="2000" dirty="0"/>
          </a:p>
          <a:p>
            <a:pPr lvl="1"/>
            <a:r>
              <a:rPr lang="en-US" dirty="0"/>
              <a:t>Writer </a:t>
            </a:r>
            <a:r>
              <a:rPr lang="bg-BG" dirty="0"/>
              <a:t>на </a:t>
            </a:r>
            <a:r>
              <a:rPr lang="bg-BG" u="sng" dirty="0">
                <a:hlinkClick r:id="rId4"/>
              </a:rPr>
              <a:t>WPS Office</a:t>
            </a:r>
            <a:r>
              <a:rPr lang="en-US" dirty="0"/>
              <a:t> – </a:t>
            </a:r>
            <a:r>
              <a:rPr lang="bg-BG" dirty="0"/>
              <a:t>както и предишните два, е част от офис пакет с отворен код и с интерфейс, почти идентичен с </a:t>
            </a:r>
            <a:r>
              <a:rPr lang="en-US" dirty="0"/>
              <a:t>Word. 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Поддържа </a:t>
            </a:r>
            <a:r>
              <a:rPr lang="bg-BG" dirty="0"/>
              <a:t>повече функционалности в сравнение с </a:t>
            </a:r>
            <a:r>
              <a:rPr lang="en-US" dirty="0" err="1"/>
              <a:t>Libre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en-US" dirty="0"/>
              <a:t>Apache Office</a:t>
            </a:r>
            <a:r>
              <a:rPr lang="bg-BG" dirty="0"/>
              <a:t>, включително облачна съвместимост</a:t>
            </a:r>
            <a:r>
              <a:rPr lang="bg-BG" dirty="0" smtClean="0"/>
              <a:t>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237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Publisher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Форматиращи възможности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9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00082"/>
            <a:ext cx="12191999" cy="3600705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bg-BG" sz="2400" dirty="0" smtClean="0"/>
              <a:t>Clipboard – копиране, изрязване, поставяне</a:t>
            </a:r>
          </a:p>
          <a:p>
            <a:pPr lvl="0">
              <a:spcBef>
                <a:spcPts val="600"/>
              </a:spcBef>
            </a:pPr>
            <a:r>
              <a:rPr lang="bg-BG" sz="2400" dirty="0" smtClean="0"/>
              <a:t>Font - </a:t>
            </a:r>
            <a:r>
              <a:rPr lang="bg-BG" sz="2400" dirty="0"/>
              <a:t>форматиране на </a:t>
            </a:r>
            <a:r>
              <a:rPr lang="bg-BG" sz="2400" dirty="0" smtClean="0"/>
              <a:t>текст</a:t>
            </a:r>
          </a:p>
          <a:p>
            <a:pPr lvl="0">
              <a:spcBef>
                <a:spcPts val="600"/>
              </a:spcBef>
            </a:pPr>
            <a:r>
              <a:rPr lang="bg-BG" sz="2400" dirty="0" smtClean="0"/>
              <a:t>Paragraph - форматиране </a:t>
            </a:r>
            <a:r>
              <a:rPr lang="bg-BG" sz="2400" dirty="0"/>
              <a:t>на </a:t>
            </a:r>
            <a:r>
              <a:rPr lang="bg-BG" sz="2400" dirty="0" smtClean="0"/>
              <a:t>абзаци</a:t>
            </a:r>
          </a:p>
          <a:p>
            <a:pPr lvl="0">
              <a:spcBef>
                <a:spcPts val="600"/>
              </a:spcBef>
            </a:pPr>
            <a:r>
              <a:rPr lang="bg-BG" sz="2400" dirty="0" smtClean="0"/>
              <a:t>Styles - структуриране </a:t>
            </a:r>
            <a:r>
              <a:rPr lang="bg-BG" sz="2400" dirty="0"/>
              <a:t>на </a:t>
            </a:r>
            <a:r>
              <a:rPr lang="bg-BG" sz="2400" dirty="0" smtClean="0"/>
              <a:t>текста</a:t>
            </a:r>
          </a:p>
          <a:p>
            <a:pPr lvl="0">
              <a:spcBef>
                <a:spcPts val="600"/>
              </a:spcBef>
            </a:pPr>
            <a:r>
              <a:rPr lang="bg-BG" sz="2400" dirty="0" smtClean="0"/>
              <a:t>Вмъкване </a:t>
            </a:r>
            <a:r>
              <a:rPr lang="bg-BG" sz="2400" dirty="0"/>
              <a:t>на обекти (Objects) и подреждането им спрямо другите обекти и страницата (</a:t>
            </a:r>
            <a:r>
              <a:rPr lang="bg-BG" sz="2400" dirty="0" smtClean="0"/>
              <a:t>Arrange)</a:t>
            </a:r>
          </a:p>
          <a:p>
            <a:pPr lvl="0">
              <a:spcBef>
                <a:spcPts val="600"/>
              </a:spcBef>
            </a:pPr>
            <a:r>
              <a:rPr lang="bg-BG" sz="2400" dirty="0" smtClean="0"/>
              <a:t>Търсене</a:t>
            </a:r>
            <a:r>
              <a:rPr lang="bg-BG" sz="2400" dirty="0"/>
              <a:t>, маркиране и заместване на текст (Еditing</a:t>
            </a:r>
            <a:r>
              <a:rPr lang="bg-BG" sz="2400" dirty="0" smtClean="0"/>
              <a:t>).</a:t>
            </a:r>
            <a:r>
              <a:rPr lang="bg-BG" sz="2400" dirty="0"/>
              <a:t>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0974"/>
            <a:ext cx="12191999" cy="12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6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3976"/>
            <a:ext cx="12192000" cy="3706812"/>
          </a:xfrm>
        </p:spPr>
        <p:txBody>
          <a:bodyPr/>
          <a:lstStyle/>
          <a:p>
            <a:pPr lvl="0"/>
            <a:r>
              <a:rPr lang="bg-BG" dirty="0"/>
              <a:t>В</a:t>
            </a:r>
            <a:r>
              <a:rPr lang="bg-BG" dirty="0" smtClean="0"/>
              <a:t>мъкване </a:t>
            </a:r>
            <a:r>
              <a:rPr lang="bg-BG" dirty="0"/>
              <a:t>на страници (</a:t>
            </a:r>
            <a:r>
              <a:rPr lang="bg-BG" dirty="0" smtClean="0"/>
              <a:t>Pages) и </a:t>
            </a:r>
            <a:r>
              <a:rPr lang="bg-BG" dirty="0"/>
              <a:t>опростени таблици (</a:t>
            </a:r>
            <a:r>
              <a:rPr lang="bg-BG" dirty="0" smtClean="0"/>
              <a:t>Tables)</a:t>
            </a:r>
          </a:p>
          <a:p>
            <a:pPr lvl="0"/>
            <a:r>
              <a:rPr lang="bg-BG" dirty="0" smtClean="0"/>
              <a:t>Вмъкване на изображения </a:t>
            </a:r>
            <a:r>
              <a:rPr lang="bg-BG" dirty="0"/>
              <a:t>и контейнери за тях (Illustrations), текстови контейнери и структури (Text), външни и вътрешни връзки (Links), структури и данни в колонтитулите (Header &amp; </a:t>
            </a:r>
            <a:r>
              <a:rPr lang="bg-BG" dirty="0" smtClean="0"/>
              <a:t>Footer)</a:t>
            </a:r>
          </a:p>
          <a:p>
            <a:pPr lvl="0"/>
            <a:r>
              <a:rPr lang="bg-BG" dirty="0"/>
              <a:t>Building </a:t>
            </a:r>
            <a:r>
              <a:rPr lang="bg-BG" dirty="0" smtClean="0"/>
              <a:t>blocks – специфичен за </a:t>
            </a:r>
            <a:r>
              <a:rPr lang="en-US" dirty="0" smtClean="0"/>
              <a:t>Publisher</a:t>
            </a:r>
          </a:p>
          <a:p>
            <a:pPr lvl="1"/>
            <a:r>
              <a:rPr lang="bg-BG" dirty="0" smtClean="0"/>
              <a:t>вмъкване </a:t>
            </a:r>
            <a:r>
              <a:rPr lang="bg-BG" dirty="0"/>
              <a:t>на форматирани контейнери за </a:t>
            </a:r>
            <a:r>
              <a:rPr lang="bg-BG" dirty="0" smtClean="0"/>
              <a:t>съдържание</a:t>
            </a:r>
            <a:endParaRPr lang="en-US" dirty="0" smtClean="0"/>
          </a:p>
          <a:p>
            <a:pPr lvl="1"/>
            <a:r>
              <a:rPr lang="bg-BG" dirty="0" smtClean="0"/>
              <a:t>поддържа структури </a:t>
            </a:r>
            <a:r>
              <a:rPr lang="bg-BG" dirty="0"/>
              <a:t>от типа на календари, рекламни панели, рамки и винетки, заглавки, контейнери за цитати.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0976"/>
            <a:ext cx="1219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33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2" y="2832100"/>
            <a:ext cx="11310938" cy="3468688"/>
          </a:xfrm>
        </p:spPr>
        <p:txBody>
          <a:bodyPr/>
          <a:lstStyle/>
          <a:p>
            <a:r>
              <a:rPr lang="bg-BG" sz="2400" dirty="0"/>
              <a:t>П</a:t>
            </a:r>
            <a:r>
              <a:rPr lang="bg-BG" sz="2400" dirty="0" smtClean="0"/>
              <a:t>редпечатна </a:t>
            </a:r>
            <a:r>
              <a:rPr lang="bg-BG" sz="2400" dirty="0"/>
              <a:t>подготовка на страницата (размери, ориентация и големина на маргиналните </a:t>
            </a:r>
            <a:r>
              <a:rPr lang="bg-BG" sz="2400" dirty="0" smtClean="0"/>
              <a:t>полета)</a:t>
            </a:r>
          </a:p>
          <a:p>
            <a:r>
              <a:rPr lang="bg-BG" sz="2400" dirty="0" smtClean="0"/>
              <a:t>Форматирането </a:t>
            </a:r>
            <a:r>
              <a:rPr lang="bg-BG" sz="2400" dirty="0"/>
              <a:t>на елементите на темата (цветови и шрифтови </a:t>
            </a:r>
            <a:r>
              <a:rPr lang="bg-BG" sz="2400" dirty="0" smtClean="0"/>
              <a:t>комбинации)</a:t>
            </a:r>
          </a:p>
          <a:p>
            <a:r>
              <a:rPr lang="bg-BG" sz="2400" dirty="0"/>
              <a:t>Д</a:t>
            </a:r>
            <a:r>
              <a:rPr lang="bg-BG" sz="2400" dirty="0" smtClean="0"/>
              <a:t>обавяне </a:t>
            </a:r>
            <a:r>
              <a:rPr lang="bg-BG" sz="2400" dirty="0"/>
              <a:t>на фон към страниците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1450975"/>
            <a:ext cx="104298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48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86" y="2803524"/>
            <a:ext cx="11453813" cy="3497263"/>
          </a:xfrm>
        </p:spPr>
        <p:txBody>
          <a:bodyPr/>
          <a:lstStyle/>
          <a:p>
            <a:r>
              <a:rPr lang="bg-BG" dirty="0"/>
              <a:t>А</a:t>
            </a:r>
            <a:r>
              <a:rPr lang="bg-BG" dirty="0" smtClean="0"/>
              <a:t>налогично </a:t>
            </a:r>
            <a:r>
              <a:rPr lang="bg-BG" dirty="0"/>
              <a:t>на Word, поддържа инструменти за създаване и редактиране на циркулярни писма. </a:t>
            </a:r>
            <a:endParaRPr lang="bg-BG" dirty="0" smtClean="0"/>
          </a:p>
          <a:p>
            <a:r>
              <a:rPr lang="bg-BG" dirty="0" smtClean="0"/>
              <a:t>Липсва раздел </a:t>
            </a:r>
            <a:r>
              <a:rPr lang="bg-BG" dirty="0"/>
              <a:t>за създаване на пликове и етикети, защото това са отделни печатни продукти и те се форматират като самостоятелни файлове.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1450975"/>
            <a:ext cx="107156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50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dirty="0" smtClean="0"/>
              <a:t>Изключително </a:t>
            </a:r>
            <a:r>
              <a:rPr lang="bg-BG" dirty="0"/>
              <a:t>опростено спрямо аналогичното в </a:t>
            </a:r>
            <a:r>
              <a:rPr lang="bg-BG" dirty="0" smtClean="0"/>
              <a:t>Wor</a:t>
            </a:r>
            <a:r>
              <a:rPr lang="en-US" dirty="0" smtClean="0"/>
              <a:t>d</a:t>
            </a:r>
            <a:endParaRPr lang="bg-BG" dirty="0" smtClean="0"/>
          </a:p>
          <a:p>
            <a:pPr lvl="0"/>
            <a:r>
              <a:rPr lang="bg-BG" dirty="0" smtClean="0"/>
              <a:t>Поддържа </a:t>
            </a:r>
            <a:r>
              <a:rPr lang="bg-BG" dirty="0"/>
              <a:t>само два </a:t>
            </a:r>
            <a:r>
              <a:rPr lang="bg-BG" dirty="0" smtClean="0"/>
              <a:t>раздела:</a:t>
            </a:r>
          </a:p>
          <a:p>
            <a:pPr lvl="1"/>
            <a:r>
              <a:rPr lang="bg-BG" dirty="0" smtClean="0"/>
              <a:t>проверка </a:t>
            </a:r>
            <a:r>
              <a:rPr lang="bg-BG" dirty="0"/>
              <a:t>на грешки (</a:t>
            </a:r>
            <a:r>
              <a:rPr lang="bg-BG" dirty="0" smtClean="0"/>
              <a:t>Proofing)</a:t>
            </a:r>
          </a:p>
          <a:p>
            <a:pPr lvl="1"/>
            <a:r>
              <a:rPr lang="bg-BG" dirty="0" smtClean="0"/>
              <a:t>задаване </a:t>
            </a:r>
            <a:r>
              <a:rPr lang="bg-BG" dirty="0"/>
              <a:t>на език (Language).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787" y="149225"/>
            <a:ext cx="46196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88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4" y="2784474"/>
            <a:ext cx="11363325" cy="3516313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bg-BG" sz="2400" dirty="0" smtClean="0"/>
              <a:t>Изгледи на </a:t>
            </a:r>
            <a:r>
              <a:rPr lang="bg-BG" sz="2400" dirty="0"/>
              <a:t>документа (Views и </a:t>
            </a:r>
            <a:r>
              <a:rPr lang="bg-BG" sz="2400" dirty="0" smtClean="0"/>
              <a:t>Layout)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bg-BG" sz="2000" dirty="0" smtClean="0"/>
              <a:t>Master page – позволява </a:t>
            </a:r>
            <a:r>
              <a:rPr lang="bg-BG" sz="2000" dirty="0"/>
              <a:t>редактирането на текущия и създаването на нов шаблон за </a:t>
            </a:r>
            <a:r>
              <a:rPr lang="bg-BG" sz="2000" dirty="0" smtClean="0"/>
              <a:t>страница</a:t>
            </a:r>
            <a:endParaRPr lang="en-US" sz="2000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bg-BG" sz="2000" dirty="0" smtClean="0"/>
              <a:t>Two-Page Spread</a:t>
            </a:r>
            <a:r>
              <a:rPr lang="en-US" sz="2000" dirty="0" smtClean="0"/>
              <a:t> - </a:t>
            </a:r>
            <a:r>
              <a:rPr lang="bg-BG" sz="2000" dirty="0" smtClean="0"/>
              <a:t>показва заедно </a:t>
            </a:r>
            <a:r>
              <a:rPr lang="bg-BG" sz="2000" dirty="0"/>
              <a:t>съседните страници при двустранен печат</a:t>
            </a:r>
            <a:endParaRPr lang="bg-BG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bg-BG" sz="2400" dirty="0"/>
              <a:t>П</a:t>
            </a:r>
            <a:r>
              <a:rPr lang="bg-BG" sz="2400" dirty="0" smtClean="0"/>
              <a:t>оказване </a:t>
            </a:r>
            <a:r>
              <a:rPr lang="bg-BG" sz="2400" dirty="0"/>
              <a:t>и скриване на елементи от прозореца на програмата (</a:t>
            </a:r>
            <a:r>
              <a:rPr lang="bg-BG" sz="2400" dirty="0" smtClean="0"/>
              <a:t>Show)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bg-BG" sz="2400" dirty="0" smtClean="0"/>
              <a:t>Мащабиране </a:t>
            </a:r>
            <a:r>
              <a:rPr lang="bg-BG" sz="2400" dirty="0"/>
              <a:t>(Zoom), подреждане на прозорците с документи при отворени два или повече файла (</a:t>
            </a:r>
            <a:r>
              <a:rPr lang="bg-BG" sz="2400" dirty="0" smtClean="0"/>
              <a:t>Window)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450975"/>
            <a:ext cx="105346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8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Word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Форматиращи възможности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857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Алтернативи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Предпечатна подготовка </a:t>
            </a:r>
            <a:r>
              <a:rPr lang="bg-BG" dirty="0" smtClean="0"/>
              <a:t>директно </a:t>
            </a:r>
            <a:r>
              <a:rPr lang="bg-BG" dirty="0"/>
              <a:t>в програмата, която създава </a:t>
            </a:r>
            <a:r>
              <a:rPr lang="bg-BG" dirty="0" smtClean="0"/>
              <a:t>съдържанието</a:t>
            </a:r>
          </a:p>
          <a:p>
            <a:pPr lvl="1"/>
            <a:r>
              <a:rPr lang="bg-BG" dirty="0" smtClean="0"/>
              <a:t>Много ограничени възможности</a:t>
            </a:r>
          </a:p>
          <a:p>
            <a:pPr lvl="1"/>
            <a:r>
              <a:rPr lang="bg-BG" dirty="0" smtClean="0"/>
              <a:t>Много ограничен диапазано печатни продукти</a:t>
            </a:r>
          </a:p>
          <a:p>
            <a:pPr lvl="1"/>
            <a:r>
              <a:rPr lang="bg-BG" dirty="0" smtClean="0"/>
              <a:t>Предимно за дигитален печат</a:t>
            </a:r>
          </a:p>
          <a:p>
            <a:r>
              <a:rPr lang="bg-BG" dirty="0" smtClean="0"/>
              <a:t>Специализирани програми </a:t>
            </a:r>
            <a:r>
              <a:rPr lang="bg-BG" dirty="0"/>
              <a:t>за предпечатна </a:t>
            </a:r>
            <a:r>
              <a:rPr lang="bg-BG" dirty="0" smtClean="0"/>
              <a:t>подготовка:</a:t>
            </a:r>
          </a:p>
          <a:p>
            <a:pPr lvl="1"/>
            <a:r>
              <a:rPr lang="bg-BG" dirty="0" smtClean="0"/>
              <a:t>Adobe Indesign</a:t>
            </a:r>
          </a:p>
          <a:p>
            <a:pPr lvl="1"/>
            <a:r>
              <a:rPr lang="bg-BG" dirty="0" smtClean="0"/>
              <a:t>QuarkXPress.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290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Алтернативи с отворен достъп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 err="1" smtClean="0">
                <a:hlinkClick r:id="rId2"/>
              </a:rPr>
              <a:t>Marq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bg-BG" dirty="0"/>
              <a:t>уеб базирано приложение за дизайн на различни типове съдържание, включително такова за социални мрежи, и предпечат. Безплатната версия осигурява 25 М</a:t>
            </a:r>
            <a:r>
              <a:rPr lang="en-US" dirty="0"/>
              <a:t>B</a:t>
            </a:r>
            <a:r>
              <a:rPr lang="bg-BG" dirty="0"/>
              <a:t> пространство за съхранение и множество готови </a:t>
            </a:r>
            <a:r>
              <a:rPr lang="bg-BG" dirty="0" smtClean="0"/>
              <a:t>шаблони.</a:t>
            </a:r>
            <a:endParaRPr lang="en-US" sz="2400" dirty="0"/>
          </a:p>
          <a:p>
            <a:pPr lvl="0"/>
            <a:r>
              <a:rPr lang="en-US" u="sng" dirty="0" err="1">
                <a:hlinkClick r:id="rId3"/>
              </a:rPr>
              <a:t>Canva</a:t>
            </a:r>
            <a:r>
              <a:rPr lang="en-US" dirty="0"/>
              <a:t> – </a:t>
            </a:r>
            <a:r>
              <a:rPr lang="bg-BG" dirty="0"/>
              <a:t>отново уеб приложение, изключително популярно и сред дизайнерите. Подобно на </a:t>
            </a:r>
            <a:r>
              <a:rPr lang="en-US" dirty="0" err="1"/>
              <a:t>Marq</a:t>
            </a:r>
            <a:r>
              <a:rPr lang="bg-BG" dirty="0"/>
              <a:t>, предлага огромно многообразие от безплатни и платени шаблони, хиляди изображения и възможност за екипна, едновременна работа върху отделните проекти и 5 </a:t>
            </a:r>
            <a:r>
              <a:rPr lang="en-US" dirty="0"/>
              <a:t>GB </a:t>
            </a:r>
            <a:r>
              <a:rPr lang="bg-BG" dirty="0"/>
              <a:t>пространство за съхранение.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011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Excel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Форматиращи възможности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366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781342"/>
            <a:ext cx="12192000" cy="351944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 </a:t>
            </a:r>
            <a:r>
              <a:rPr lang="bg-BG" sz="2400" dirty="0"/>
              <a:t>Clipboard и </a:t>
            </a:r>
            <a:r>
              <a:rPr lang="bg-BG" sz="2400" dirty="0" smtClean="0"/>
              <a:t>Font</a:t>
            </a:r>
            <a:r>
              <a:rPr lang="en-US" sz="2400" dirty="0" smtClean="0"/>
              <a:t> - </a:t>
            </a:r>
            <a:r>
              <a:rPr lang="bg-BG" sz="2400" dirty="0" smtClean="0"/>
              <a:t>копиране/преместване </a:t>
            </a:r>
            <a:r>
              <a:rPr lang="bg-BG" sz="2400" dirty="0"/>
              <a:t>на данни и за форматиране на текст. </a:t>
            </a:r>
            <a:endParaRPr lang="en-US" sz="2400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400" dirty="0" smtClean="0"/>
              <a:t>Alignment </a:t>
            </a:r>
            <a:r>
              <a:rPr lang="en-US" sz="2400" dirty="0" smtClean="0"/>
              <a:t>–</a:t>
            </a:r>
            <a:r>
              <a:rPr lang="bg-BG" sz="2400" dirty="0" smtClean="0"/>
              <a:t> позиция </a:t>
            </a:r>
            <a:r>
              <a:rPr lang="bg-BG" sz="2400" dirty="0"/>
              <a:t>на съдържанието в </a:t>
            </a:r>
            <a:r>
              <a:rPr lang="bg-BG" sz="2400" dirty="0" smtClean="0"/>
              <a:t>клетките</a:t>
            </a:r>
            <a:endParaRPr lang="en-US" sz="2400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400" dirty="0" smtClean="0"/>
              <a:t>Number – </a:t>
            </a:r>
            <a:r>
              <a:rPr lang="bg-BG" sz="2400" dirty="0"/>
              <a:t>формат и мерни единици (ако има </a:t>
            </a:r>
            <a:r>
              <a:rPr lang="bg-BG" sz="2400" dirty="0" smtClean="0"/>
              <a:t>такива)</a:t>
            </a:r>
            <a:endParaRPr lang="en-US" sz="2400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400" dirty="0" smtClean="0"/>
              <a:t>Styles </a:t>
            </a:r>
            <a:r>
              <a:rPr lang="en-US" sz="2400" dirty="0" smtClean="0"/>
              <a:t>-</a:t>
            </a:r>
            <a:r>
              <a:rPr lang="bg-BG" sz="2400" dirty="0" smtClean="0"/>
              <a:t> форматиране </a:t>
            </a:r>
            <a:r>
              <a:rPr lang="bg-BG" sz="2400" dirty="0"/>
              <a:t>на областта от данни като таблица, </a:t>
            </a:r>
            <a:r>
              <a:rPr lang="bg-BG" sz="2400" dirty="0" smtClean="0"/>
              <a:t>стилове </a:t>
            </a:r>
            <a:r>
              <a:rPr lang="bg-BG" sz="2400" dirty="0"/>
              <a:t>за цветно кодиране (Cell styles</a:t>
            </a:r>
            <a:r>
              <a:rPr lang="bg-BG" sz="2400" dirty="0" smtClean="0"/>
              <a:t>)</a:t>
            </a:r>
            <a:r>
              <a:rPr lang="en-US" sz="2400" dirty="0" smtClean="0"/>
              <a:t> </a:t>
            </a:r>
            <a:r>
              <a:rPr lang="bg-BG" sz="2400" dirty="0" smtClean="0"/>
              <a:t>и условно форматиране </a:t>
            </a:r>
            <a:r>
              <a:rPr lang="bg-BG" sz="2400" dirty="0"/>
              <a:t>(Conditional Formatting</a:t>
            </a:r>
            <a:r>
              <a:rPr lang="bg-BG" sz="2400" dirty="0" smtClean="0"/>
              <a:t>)</a:t>
            </a:r>
            <a:endParaRPr lang="en-US" sz="2400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400" dirty="0" smtClean="0"/>
              <a:t>Cells </a:t>
            </a:r>
            <a:r>
              <a:rPr lang="en-US" sz="2400" dirty="0" smtClean="0"/>
              <a:t>-</a:t>
            </a:r>
            <a:r>
              <a:rPr lang="bg-BG" sz="2400" dirty="0" smtClean="0"/>
              <a:t> създаване</a:t>
            </a:r>
            <a:r>
              <a:rPr lang="bg-BG" sz="2400" dirty="0"/>
              <a:t>, изтриване, регулиране на размери и видимост на </a:t>
            </a:r>
            <a:r>
              <a:rPr lang="bg-BG" sz="2400" dirty="0" smtClean="0"/>
              <a:t>клетки, редове </a:t>
            </a:r>
            <a:r>
              <a:rPr lang="bg-BG" sz="2400" dirty="0"/>
              <a:t>и </a:t>
            </a:r>
            <a:r>
              <a:rPr lang="bg-BG" sz="2400" dirty="0" smtClean="0"/>
              <a:t>колони </a:t>
            </a:r>
            <a:r>
              <a:rPr lang="bg-BG" sz="2400" dirty="0"/>
              <a:t>в областта от данни. </a:t>
            </a:r>
            <a:endParaRPr lang="en-US" sz="2400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400" dirty="0" smtClean="0"/>
              <a:t>Editing - </a:t>
            </a:r>
            <a:r>
              <a:rPr lang="bg-BG" sz="2400" dirty="0"/>
              <a:t>вмъкване на автоматични </a:t>
            </a:r>
            <a:r>
              <a:rPr lang="bg-BG" sz="2400" dirty="0" smtClean="0"/>
              <a:t>функции</a:t>
            </a:r>
            <a:r>
              <a:rPr lang="bg-BG" sz="2400" dirty="0"/>
              <a:t>, размножаване на формули, запълване на клетки, изчистване на  коментари, формати и стойности, </a:t>
            </a:r>
            <a:r>
              <a:rPr lang="bg-BG" sz="2400" dirty="0" smtClean="0"/>
              <a:t>търсене </a:t>
            </a:r>
            <a:r>
              <a:rPr lang="bg-BG" sz="2400" dirty="0"/>
              <a:t>и заместване.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0975"/>
            <a:ext cx="12192000" cy="13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1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09504"/>
            <a:ext cx="12192000" cy="359128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400" dirty="0" smtClean="0"/>
              <a:t>Стандартни инструменти </a:t>
            </a:r>
            <a:r>
              <a:rPr lang="bg-BG" sz="2400" dirty="0"/>
              <a:t>за вмъкване на връзки и мултимедийни </a:t>
            </a:r>
            <a:r>
              <a:rPr lang="bg-BG" sz="2400" dirty="0" smtClean="0"/>
              <a:t>обекти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400" dirty="0"/>
              <a:t>С</a:t>
            </a:r>
            <a:r>
              <a:rPr lang="bg-BG" sz="2400" dirty="0" smtClean="0"/>
              <a:t>пецифични </a:t>
            </a:r>
            <a:r>
              <a:rPr lang="bg-BG" sz="2400" dirty="0"/>
              <a:t>за Excel </a:t>
            </a:r>
            <a:r>
              <a:rPr lang="bg-BG" sz="2400" dirty="0" smtClean="0"/>
              <a:t>обекти: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000" dirty="0" smtClean="0"/>
              <a:t>диаграми </a:t>
            </a:r>
            <a:r>
              <a:rPr lang="bg-BG" sz="2000" dirty="0"/>
              <a:t>(раздел </a:t>
            </a:r>
            <a:r>
              <a:rPr lang="bg-BG" sz="2000" dirty="0" smtClean="0"/>
              <a:t>Charts)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000" dirty="0" smtClean="0"/>
              <a:t>мини </a:t>
            </a:r>
            <a:r>
              <a:rPr lang="bg-BG" sz="2000" dirty="0"/>
              <a:t>диаграми, заемащи една клетка и визуализиращи данните в същия ред (раздел </a:t>
            </a:r>
            <a:r>
              <a:rPr lang="bg-BG" sz="2000" dirty="0" smtClean="0"/>
              <a:t>Sparklines)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000" dirty="0" smtClean="0"/>
              <a:t>отчетни </a:t>
            </a:r>
            <a:r>
              <a:rPr lang="bg-BG" sz="2000" dirty="0"/>
              <a:t>(pivot) таблици и </a:t>
            </a:r>
            <a:r>
              <a:rPr lang="bg-BG" sz="2000" dirty="0" smtClean="0"/>
              <a:t>диаграми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000" dirty="0" smtClean="0"/>
              <a:t>външни </a:t>
            </a:r>
            <a:r>
              <a:rPr lang="bg-BG" sz="2000" dirty="0"/>
              <a:t>филтри (Slicer &amp; </a:t>
            </a:r>
            <a:r>
              <a:rPr lang="bg-BG" sz="2000" dirty="0" smtClean="0"/>
              <a:t>Timeline)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50975"/>
            <a:ext cx="12192000" cy="12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94000"/>
            <a:ext cx="12192000" cy="3506788"/>
          </a:xfrm>
        </p:spPr>
        <p:txBody>
          <a:bodyPr/>
          <a:lstStyle/>
          <a:p>
            <a:r>
              <a:rPr lang="bg-BG" sz="2400" dirty="0" smtClean="0"/>
              <a:t>Избор </a:t>
            </a:r>
            <a:r>
              <a:rPr lang="bg-BG" sz="2400" dirty="0"/>
              <a:t>и редакция на тема (</a:t>
            </a:r>
            <a:r>
              <a:rPr lang="bg-BG" sz="2400" dirty="0" smtClean="0"/>
              <a:t>Themes)</a:t>
            </a:r>
          </a:p>
          <a:p>
            <a:r>
              <a:rPr lang="bg-BG" sz="2400" dirty="0"/>
              <a:t>П</a:t>
            </a:r>
            <a:r>
              <a:rPr lang="bg-BG" sz="2400" dirty="0" smtClean="0"/>
              <a:t>редпечатна </a:t>
            </a:r>
            <a:r>
              <a:rPr lang="bg-BG" sz="2400" dirty="0"/>
              <a:t>подготовка (Page Setup и Scale to </a:t>
            </a:r>
            <a:r>
              <a:rPr lang="bg-BG" sz="2400" dirty="0" smtClean="0"/>
              <a:t>Fit)</a:t>
            </a:r>
          </a:p>
          <a:p>
            <a:r>
              <a:rPr lang="bg-BG" sz="2400" dirty="0" smtClean="0"/>
              <a:t>Позициониране </a:t>
            </a:r>
            <a:r>
              <a:rPr lang="bg-BG" sz="2400" dirty="0"/>
              <a:t>на обекти  (Arrange).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0975"/>
            <a:ext cx="122110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54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10070"/>
            <a:ext cx="12192000" cy="3590717"/>
          </a:xfrm>
        </p:spPr>
        <p:txBody>
          <a:bodyPr/>
          <a:lstStyle/>
          <a:p>
            <a:pPr lvl="0"/>
            <a:r>
              <a:rPr lang="bg-BG" sz="2400" dirty="0"/>
              <a:t>Б</a:t>
            </a:r>
            <a:r>
              <a:rPr lang="bg-BG" sz="2400" dirty="0" smtClean="0"/>
              <a:t>иблиотека </a:t>
            </a:r>
            <a:r>
              <a:rPr lang="bg-BG" sz="2400" dirty="0"/>
              <a:t>от функции за работа с данни (Function library), групирана в седем тематични раздела, плюс още два – един за базови и един за последно използвани </a:t>
            </a:r>
            <a:r>
              <a:rPr lang="bg-BG" sz="2400" dirty="0" smtClean="0"/>
              <a:t>функции</a:t>
            </a:r>
          </a:p>
          <a:p>
            <a:pPr lvl="0"/>
            <a:r>
              <a:rPr lang="en-US" sz="2400" dirty="0" smtClean="0"/>
              <a:t>Defined Names - </a:t>
            </a:r>
            <a:r>
              <a:rPr lang="bg-BG" sz="2400" dirty="0" smtClean="0"/>
              <a:t>регистър </a:t>
            </a:r>
            <a:r>
              <a:rPr lang="bg-BG" sz="2400" dirty="0"/>
              <a:t>на именуваните обекти (таблици, области, отчетни таблици и диаграми</a:t>
            </a:r>
            <a:r>
              <a:rPr lang="bg-BG" sz="2400" dirty="0" smtClean="0"/>
              <a:t>...)</a:t>
            </a:r>
          </a:p>
          <a:p>
            <a:pPr lvl="0"/>
            <a:r>
              <a:rPr lang="bg-BG" sz="2400" dirty="0" smtClean="0"/>
              <a:t>Инструменти за проверка (</a:t>
            </a:r>
            <a:r>
              <a:rPr lang="en-US" sz="2400" dirty="0"/>
              <a:t>Formula Auditing </a:t>
            </a:r>
            <a:r>
              <a:rPr lang="bg-BG" sz="2400" dirty="0" smtClean="0"/>
              <a:t>) </a:t>
            </a:r>
            <a:r>
              <a:rPr lang="bg-BG" sz="2400" dirty="0"/>
              <a:t>и </a:t>
            </a:r>
            <a:r>
              <a:rPr lang="bg-BG" sz="2400" dirty="0" smtClean="0"/>
              <a:t>изчисляване (</a:t>
            </a:r>
            <a:r>
              <a:rPr lang="en-US" sz="2400" dirty="0" smtClean="0"/>
              <a:t>Calculation</a:t>
            </a:r>
            <a:r>
              <a:rPr lang="bg-BG" sz="2400" dirty="0" smtClean="0"/>
              <a:t>) </a:t>
            </a:r>
            <a:r>
              <a:rPr lang="bg-BG" sz="2400" dirty="0"/>
              <a:t>на формули.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2088"/>
            <a:ext cx="12192000" cy="12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1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07334"/>
            <a:ext cx="12192000" cy="3593453"/>
          </a:xfrm>
        </p:spPr>
        <p:txBody>
          <a:bodyPr/>
          <a:lstStyle/>
          <a:p>
            <a:pPr lvl="0"/>
            <a:r>
              <a:rPr lang="en-US" dirty="0" smtClean="0"/>
              <a:t>Data Tools - </a:t>
            </a:r>
            <a:r>
              <a:rPr lang="bg-BG" dirty="0" smtClean="0"/>
              <a:t>предварителна </a:t>
            </a:r>
            <a:r>
              <a:rPr lang="bg-BG" dirty="0"/>
              <a:t>обработка на данни (сортиране, филтриране, разделяне, премахване на дубращи се </a:t>
            </a:r>
            <a:r>
              <a:rPr lang="bg-BG" dirty="0" smtClean="0"/>
              <a:t>стойности)</a:t>
            </a:r>
            <a:endParaRPr lang="en-US" dirty="0" smtClean="0"/>
          </a:p>
          <a:p>
            <a:pPr lvl="0"/>
            <a:r>
              <a:rPr lang="en-US" dirty="0" err="1" smtClean="0"/>
              <a:t>Get&amp;Transform</a:t>
            </a:r>
            <a:r>
              <a:rPr lang="en-US" dirty="0" smtClean="0"/>
              <a:t> - </a:t>
            </a:r>
            <a:r>
              <a:rPr lang="bg-BG" dirty="0" smtClean="0"/>
              <a:t>импорт </a:t>
            </a:r>
            <a:r>
              <a:rPr lang="bg-BG" dirty="0"/>
              <a:t>на данни от външни </a:t>
            </a:r>
            <a:r>
              <a:rPr lang="bg-BG" dirty="0" smtClean="0"/>
              <a:t>източници</a:t>
            </a:r>
            <a:endParaRPr lang="en-US" dirty="0" smtClean="0"/>
          </a:p>
          <a:p>
            <a:pPr lvl="0"/>
            <a:r>
              <a:rPr lang="en-US" dirty="0" smtClean="0"/>
              <a:t>Forecast - </a:t>
            </a:r>
            <a:r>
              <a:rPr lang="bg-BG" dirty="0" smtClean="0"/>
              <a:t>възможности </a:t>
            </a:r>
            <a:r>
              <a:rPr lang="bg-BG" dirty="0"/>
              <a:t>за </a:t>
            </a:r>
            <a:r>
              <a:rPr lang="bg-BG" dirty="0" smtClean="0"/>
              <a:t>анализ на данни </a:t>
            </a:r>
            <a:r>
              <a:rPr lang="bg-BG" dirty="0"/>
              <a:t>чрез обединяване (Consolidate), прогнозиране (What-if analysis) и др...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0975"/>
            <a:ext cx="12192000" cy="12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07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&amp; 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1524" y="4244974"/>
            <a:ext cx="11420475" cy="2055813"/>
          </a:xfrm>
        </p:spPr>
        <p:txBody>
          <a:bodyPr/>
          <a:lstStyle/>
          <a:p>
            <a:pPr lvl="0"/>
            <a:r>
              <a:rPr lang="bg-BG" dirty="0"/>
              <a:t>А</a:t>
            </a:r>
            <a:r>
              <a:rPr lang="bg-BG" dirty="0" smtClean="0"/>
              <a:t>налогични </a:t>
            </a:r>
            <a:r>
              <a:rPr lang="bg-BG" dirty="0"/>
              <a:t>на повечето офис </a:t>
            </a:r>
            <a:r>
              <a:rPr lang="bg-BG" dirty="0" smtClean="0"/>
              <a:t>приложения</a:t>
            </a:r>
          </a:p>
          <a:p>
            <a:pPr lvl="0"/>
            <a:r>
              <a:rPr lang="en-US" dirty="0" smtClean="0"/>
              <a:t>Review - </a:t>
            </a:r>
            <a:r>
              <a:rPr lang="bg-BG" dirty="0" smtClean="0"/>
              <a:t>редакторски </a:t>
            </a:r>
            <a:r>
              <a:rPr lang="bg-BG" dirty="0"/>
              <a:t>функции, добавяне на коментари и </a:t>
            </a:r>
            <a:r>
              <a:rPr lang="bg-BG" dirty="0" smtClean="0"/>
              <a:t>защити</a:t>
            </a:r>
          </a:p>
          <a:p>
            <a:pPr lvl="0"/>
            <a:r>
              <a:rPr lang="en-US" dirty="0" smtClean="0"/>
              <a:t>View - </a:t>
            </a:r>
            <a:r>
              <a:rPr lang="bg-BG" dirty="0" smtClean="0"/>
              <a:t>различни </a:t>
            </a:r>
            <a:r>
              <a:rPr lang="bg-BG" dirty="0"/>
              <a:t>типове изгледи и мащабиране.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450975"/>
            <a:ext cx="10648950" cy="1343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4" y="2952750"/>
            <a:ext cx="10648951" cy="12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00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Онлайн алтернативи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Excel </a:t>
            </a:r>
            <a:r>
              <a:rPr lang="bg-BG" dirty="0"/>
              <a:t>за уеб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bg-BG" dirty="0" smtClean="0"/>
              <a:t>Безплатна, </a:t>
            </a:r>
            <a:r>
              <a:rPr lang="bg-BG" dirty="0"/>
              <a:t>онлайн версия на </a:t>
            </a:r>
            <a:r>
              <a:rPr lang="en-US" dirty="0" smtClean="0"/>
              <a:t>Excel</a:t>
            </a:r>
            <a:r>
              <a:rPr lang="bg-BG" dirty="0" smtClean="0"/>
              <a:t>, част </a:t>
            </a:r>
            <a:r>
              <a:rPr lang="bg-BG" dirty="0"/>
              <a:t>от пакета </a:t>
            </a:r>
            <a:r>
              <a:rPr lang="en-US" u="sng" dirty="0">
                <a:hlinkClick r:id="rId2"/>
              </a:rPr>
              <a:t>Microsoft 365</a:t>
            </a:r>
            <a:r>
              <a:rPr lang="en-US" dirty="0"/>
              <a:t>. </a:t>
            </a:r>
            <a:endParaRPr lang="bg-BG" dirty="0" smtClean="0"/>
          </a:p>
          <a:p>
            <a:pPr lvl="1"/>
            <a:r>
              <a:rPr lang="bg-BG" dirty="0" smtClean="0"/>
              <a:t>Изисква </a:t>
            </a:r>
            <a:r>
              <a:rPr lang="en-US" dirty="0" smtClean="0"/>
              <a:t>Microsoft </a:t>
            </a:r>
            <a:r>
              <a:rPr lang="bg-BG" dirty="0" smtClean="0"/>
              <a:t>профил.</a:t>
            </a:r>
          </a:p>
          <a:p>
            <a:pPr lvl="1"/>
            <a:r>
              <a:rPr lang="bg-BG" dirty="0" smtClean="0"/>
              <a:t>Липсват редица </a:t>
            </a:r>
            <a:r>
              <a:rPr lang="bg-BG" dirty="0"/>
              <a:t>функционалности, например отчетни диаграми и инструменти за </a:t>
            </a:r>
            <a:r>
              <a:rPr lang="bg-BG" dirty="0" smtClean="0"/>
              <a:t>прогнозиране.</a:t>
            </a:r>
          </a:p>
          <a:p>
            <a:pPr lvl="1"/>
            <a:r>
              <a:rPr lang="bg-BG" dirty="0" smtClean="0"/>
              <a:t>Силно </a:t>
            </a:r>
            <a:r>
              <a:rPr lang="bg-BG" dirty="0"/>
              <a:t>ограничени </a:t>
            </a:r>
            <a:r>
              <a:rPr lang="bg-BG" dirty="0" smtClean="0"/>
              <a:t>възможности </a:t>
            </a:r>
            <a:r>
              <a:rPr lang="bg-BG" dirty="0"/>
              <a:t>за предпечатна </a:t>
            </a:r>
            <a:r>
              <a:rPr lang="bg-BG" dirty="0" smtClean="0"/>
              <a:t>подготовка</a:t>
            </a:r>
          </a:p>
          <a:p>
            <a:pPr lvl="1"/>
            <a:r>
              <a:rPr lang="bg-BG" dirty="0" smtClean="0"/>
              <a:t>Ограничени файлови </a:t>
            </a:r>
            <a:r>
              <a:rPr lang="bg-BG" dirty="0"/>
              <a:t>формати</a:t>
            </a:r>
            <a:r>
              <a:rPr lang="en-US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>
                <a:hlinkClick r:id="rId3"/>
              </a:rPr>
              <a:t>Google Sheets</a:t>
            </a:r>
            <a:r>
              <a:rPr lang="en-US" dirty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bg-BG" dirty="0" smtClean="0"/>
              <a:t>Част </a:t>
            </a:r>
            <a:r>
              <a:rPr lang="bg-BG" dirty="0"/>
              <a:t>от </a:t>
            </a:r>
            <a:r>
              <a:rPr lang="en-US" dirty="0"/>
              <a:t>Google </a:t>
            </a:r>
            <a:r>
              <a:rPr lang="en-US" dirty="0" smtClean="0"/>
              <a:t>Workspace</a:t>
            </a:r>
            <a:r>
              <a:rPr lang="bg-BG" dirty="0" smtClean="0"/>
              <a:t>, </a:t>
            </a:r>
            <a:r>
              <a:rPr lang="bg-BG" dirty="0"/>
              <a:t>достъпна през </a:t>
            </a:r>
            <a:r>
              <a:rPr lang="en-US" dirty="0"/>
              <a:t>Google </a:t>
            </a:r>
            <a:r>
              <a:rPr lang="en-US" dirty="0" smtClean="0"/>
              <a:t>Drive.</a:t>
            </a:r>
            <a:endParaRPr lang="bg-BG" dirty="0" smtClean="0"/>
          </a:p>
          <a:p>
            <a:pPr lvl="1"/>
            <a:r>
              <a:rPr lang="bg-BG" dirty="0" smtClean="0"/>
              <a:t>Различна организация </a:t>
            </a:r>
            <a:r>
              <a:rPr lang="bg-BG" dirty="0"/>
              <a:t>на </a:t>
            </a:r>
            <a:r>
              <a:rPr lang="bg-BG" dirty="0" smtClean="0"/>
              <a:t>менютата</a:t>
            </a:r>
          </a:p>
          <a:p>
            <a:pPr lvl="1"/>
            <a:r>
              <a:rPr lang="bg-BG" dirty="0" smtClean="0"/>
              <a:t>Липса на функционалности (както при </a:t>
            </a:r>
            <a:r>
              <a:rPr lang="en-US" dirty="0" smtClean="0"/>
              <a:t>Excel </a:t>
            </a:r>
            <a:r>
              <a:rPr lang="bg-BG" dirty="0" smtClean="0"/>
              <a:t>за </a:t>
            </a:r>
            <a:r>
              <a:rPr lang="en-US" dirty="0" smtClean="0"/>
              <a:t>Web</a:t>
            </a:r>
            <a:r>
              <a:rPr lang="bg-BG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98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4850" y="2822574"/>
            <a:ext cx="11487150" cy="3478213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bg-BG" dirty="0"/>
              <a:t>Clipboard </a:t>
            </a:r>
            <a:r>
              <a:rPr lang="bg-BG" dirty="0" smtClean="0"/>
              <a:t>–</a:t>
            </a:r>
            <a:r>
              <a:rPr lang="en-US" dirty="0" smtClean="0"/>
              <a:t> </a:t>
            </a:r>
            <a:r>
              <a:rPr lang="bg-BG" dirty="0" smtClean="0"/>
              <a:t>копиране</a:t>
            </a:r>
            <a:r>
              <a:rPr lang="bg-BG" dirty="0"/>
              <a:t>, изрязване и поставяне;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bg-BG" dirty="0"/>
              <a:t>Font </a:t>
            </a:r>
            <a:r>
              <a:rPr lang="bg-BG" dirty="0" smtClean="0"/>
              <a:t>–</a:t>
            </a:r>
            <a:r>
              <a:rPr lang="en-US" dirty="0" smtClean="0"/>
              <a:t> </a:t>
            </a:r>
            <a:r>
              <a:rPr lang="bg-BG" dirty="0" smtClean="0"/>
              <a:t>форматиране </a:t>
            </a:r>
            <a:r>
              <a:rPr lang="bg-BG" dirty="0"/>
              <a:t>на </a:t>
            </a:r>
            <a:r>
              <a:rPr lang="bg-BG" dirty="0" smtClean="0"/>
              <a:t>текст;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bg-BG" dirty="0"/>
              <a:t>Paragraph – контролира изгледа на отделните абзаци </a:t>
            </a:r>
            <a:r>
              <a:rPr lang="bg-BG" dirty="0" smtClean="0"/>
              <a:t>и </a:t>
            </a:r>
            <a:r>
              <a:rPr lang="bg-BG" dirty="0"/>
              <a:t>оформянето на им в списъци;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bg-BG" dirty="0"/>
              <a:t>Styles </a:t>
            </a:r>
            <a:r>
              <a:rPr lang="bg-BG" dirty="0" smtClean="0"/>
              <a:t>–</a:t>
            </a:r>
            <a:r>
              <a:rPr lang="en-US" dirty="0" smtClean="0"/>
              <a:t> </a:t>
            </a:r>
            <a:r>
              <a:rPr lang="bg-BG" dirty="0" smtClean="0"/>
              <a:t>открояване </a:t>
            </a:r>
            <a:r>
              <a:rPr lang="bg-BG" dirty="0"/>
              <a:t>на структури в текста чрез прилагане на готови </a:t>
            </a:r>
            <a:r>
              <a:rPr lang="bg-BG" dirty="0" smtClean="0"/>
              <a:t>стилове;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bg-BG" dirty="0"/>
              <a:t>Editing </a:t>
            </a:r>
            <a:r>
              <a:rPr lang="bg-BG" dirty="0" smtClean="0"/>
              <a:t>–</a:t>
            </a:r>
            <a:r>
              <a:rPr lang="en-US" dirty="0" smtClean="0"/>
              <a:t> </a:t>
            </a:r>
            <a:r>
              <a:rPr lang="bg-BG" dirty="0" smtClean="0"/>
              <a:t>търсене</a:t>
            </a:r>
            <a:r>
              <a:rPr lang="bg-BG" dirty="0"/>
              <a:t>, маркиране и заместване на участъци от текста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450975"/>
            <a:ext cx="10782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8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Десктоп алтернативи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/>
              <a:t>Calc</a:t>
            </a:r>
            <a:r>
              <a:rPr lang="en-US" dirty="0"/>
              <a:t> – </a:t>
            </a:r>
            <a:r>
              <a:rPr lang="bg-BG" dirty="0"/>
              <a:t>част от офис пакета с отворен код </a:t>
            </a:r>
            <a:r>
              <a:rPr lang="en-US" u="sng" dirty="0" err="1">
                <a:hlinkClick r:id="rId2"/>
              </a:rPr>
              <a:t>Libre</a:t>
            </a:r>
            <a:r>
              <a:rPr lang="en-US" u="sng" dirty="0">
                <a:hlinkClick r:id="rId2"/>
              </a:rPr>
              <a:t> Office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Потребителският </a:t>
            </a:r>
            <a:r>
              <a:rPr lang="bg-BG" dirty="0"/>
              <a:t>интерфейс и функционалности са почти идентични с тези на </a:t>
            </a:r>
            <a:r>
              <a:rPr lang="en-US" dirty="0"/>
              <a:t>Excel</a:t>
            </a:r>
            <a:r>
              <a:rPr lang="bg-BG" dirty="0"/>
              <a:t>.</a:t>
            </a:r>
            <a:endParaRPr lang="en-US" dirty="0"/>
          </a:p>
          <a:p>
            <a:pPr lvl="1"/>
            <a:r>
              <a:rPr lang="en-US" dirty="0" err="1"/>
              <a:t>Calc</a:t>
            </a:r>
            <a:r>
              <a:rPr lang="en-US" dirty="0"/>
              <a:t> </a:t>
            </a:r>
            <a:r>
              <a:rPr lang="bg-BG" dirty="0"/>
              <a:t>на </a:t>
            </a:r>
            <a:r>
              <a:rPr lang="bg-BG" u="sng" dirty="0">
                <a:hlinkClick r:id="rId3"/>
              </a:rPr>
              <a:t>Apache OpenOffice</a:t>
            </a:r>
            <a:r>
              <a:rPr lang="bg-BG" dirty="0"/>
              <a:t> – също с отворен код.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Потребителският </a:t>
            </a:r>
            <a:r>
              <a:rPr lang="bg-BG" dirty="0"/>
              <a:t>интерфейс е подобен на версиите на </a:t>
            </a:r>
            <a:r>
              <a:rPr lang="en-US" dirty="0"/>
              <a:t>Office </a:t>
            </a:r>
            <a:r>
              <a:rPr lang="bg-BG" dirty="0"/>
              <a:t>с падащи менюта.</a:t>
            </a:r>
            <a:endParaRPr lang="en-US" dirty="0"/>
          </a:p>
          <a:p>
            <a:pPr lvl="1"/>
            <a:r>
              <a:rPr lang="en-US" dirty="0"/>
              <a:t>Spreadsheet </a:t>
            </a:r>
            <a:r>
              <a:rPr lang="bg-BG" dirty="0"/>
              <a:t>на </a:t>
            </a:r>
            <a:r>
              <a:rPr lang="bg-BG" u="sng" dirty="0">
                <a:hlinkClick r:id="rId4"/>
              </a:rPr>
              <a:t>WPS Office</a:t>
            </a:r>
            <a:r>
              <a:rPr lang="en-US" dirty="0"/>
              <a:t> – </a:t>
            </a:r>
            <a:r>
              <a:rPr lang="bg-BG" dirty="0"/>
              <a:t>както и предишните два, е част от офис пакет с отворен код и с интерфейс, почти идентичен с </a:t>
            </a:r>
            <a:r>
              <a:rPr lang="en-US" dirty="0"/>
              <a:t>Word.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036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Access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Форматиращи възможности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47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95964"/>
            <a:ext cx="12192000" cy="3604824"/>
          </a:xfrm>
        </p:spPr>
        <p:txBody>
          <a:bodyPr/>
          <a:lstStyle/>
          <a:p>
            <a:r>
              <a:rPr lang="en-US" dirty="0" smtClean="0"/>
              <a:t>Views – </a:t>
            </a:r>
            <a:r>
              <a:rPr lang="bg-BG" dirty="0" smtClean="0"/>
              <a:t>основни изгледи на работа с таблици:</a:t>
            </a:r>
          </a:p>
          <a:p>
            <a:pPr lvl="1"/>
            <a:r>
              <a:rPr lang="bg-BG" dirty="0" smtClean="0"/>
              <a:t>Формуляр (</a:t>
            </a:r>
            <a:r>
              <a:rPr lang="en-US" dirty="0" smtClean="0"/>
              <a:t>Form</a:t>
            </a:r>
            <a:r>
              <a:rPr lang="bg-BG" dirty="0" smtClean="0"/>
              <a:t>)</a:t>
            </a:r>
            <a:r>
              <a:rPr lang="en-US" dirty="0" smtClean="0"/>
              <a:t> – </a:t>
            </a:r>
            <a:r>
              <a:rPr lang="bg-BG" dirty="0" smtClean="0"/>
              <a:t>режим за попълване на данни </a:t>
            </a:r>
            <a:endParaRPr lang="en-US" dirty="0" smtClean="0"/>
          </a:p>
          <a:p>
            <a:pPr lvl="1"/>
            <a:r>
              <a:rPr lang="bg-BG" dirty="0" smtClean="0"/>
              <a:t>Изглед (</a:t>
            </a:r>
            <a:r>
              <a:rPr lang="en-US" dirty="0" smtClean="0"/>
              <a:t>Layout</a:t>
            </a:r>
            <a:r>
              <a:rPr lang="bg-BG" dirty="0" smtClean="0"/>
              <a:t>) – режим на редакция, при който се включват контекстуалните менюта за съответния обект</a:t>
            </a:r>
          </a:p>
          <a:p>
            <a:pPr lvl="1"/>
            <a:r>
              <a:rPr lang="bg-BG" dirty="0" smtClean="0"/>
              <a:t>Проектиране (</a:t>
            </a:r>
            <a:r>
              <a:rPr lang="en-US" dirty="0" smtClean="0"/>
              <a:t>Design</a:t>
            </a:r>
            <a:r>
              <a:rPr lang="bg-BG" dirty="0" smtClean="0"/>
              <a:t>) - </a:t>
            </a:r>
            <a:r>
              <a:rPr lang="en-US" dirty="0" smtClean="0"/>
              <a:t> </a:t>
            </a:r>
            <a:r>
              <a:rPr lang="bg-BG" dirty="0" smtClean="0"/>
              <a:t>режим на редакция на полетата с контрол на съдържание</a:t>
            </a:r>
          </a:p>
          <a:p>
            <a:pPr lvl="1"/>
            <a:r>
              <a:rPr lang="bg-BG" dirty="0" smtClean="0"/>
              <a:t>Допълнителни изгледи при работа с формуляри и заявки</a:t>
            </a:r>
          </a:p>
          <a:p>
            <a:r>
              <a:rPr lang="bg-BG" dirty="0" smtClean="0"/>
              <a:t>Останалите раздели са аналогични на </a:t>
            </a:r>
            <a:r>
              <a:rPr lang="en-US" dirty="0" smtClean="0"/>
              <a:t>Home </a:t>
            </a:r>
            <a:r>
              <a:rPr lang="bg-BG" dirty="0" smtClean="0"/>
              <a:t>менюто в </a:t>
            </a:r>
            <a:r>
              <a:rPr lang="en-US" dirty="0" smtClean="0"/>
              <a:t>Office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50975"/>
            <a:ext cx="12192000" cy="124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26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24162"/>
            <a:ext cx="12192000" cy="3476625"/>
          </a:xfrm>
        </p:spPr>
        <p:txBody>
          <a:bodyPr/>
          <a:lstStyle/>
          <a:p>
            <a:r>
              <a:rPr lang="bg-BG" dirty="0" smtClean="0"/>
              <a:t>Основно меню за създаване и модифициране на трите основни обекта:</a:t>
            </a:r>
          </a:p>
          <a:p>
            <a:pPr lvl="1"/>
            <a:r>
              <a:rPr lang="bg-BG" dirty="0" smtClean="0"/>
              <a:t>Таблици</a:t>
            </a:r>
          </a:p>
          <a:p>
            <a:pPr lvl="1"/>
            <a:r>
              <a:rPr lang="bg-BG" dirty="0" smtClean="0"/>
              <a:t>Заявки</a:t>
            </a:r>
          </a:p>
          <a:p>
            <a:pPr lvl="1"/>
            <a:r>
              <a:rPr lang="bg-BG" dirty="0" smtClean="0"/>
              <a:t>Формуляри</a:t>
            </a:r>
          </a:p>
          <a:p>
            <a:r>
              <a:rPr lang="bg-BG" dirty="0" smtClean="0"/>
              <a:t>Създаване, форматиране и отпечатване на отчети (</a:t>
            </a:r>
            <a:r>
              <a:rPr lang="en-US" dirty="0" smtClean="0"/>
              <a:t>Reports</a:t>
            </a:r>
            <a:r>
              <a:rPr lang="bg-BG" dirty="0" smtClean="0"/>
              <a:t>) </a:t>
            </a:r>
          </a:p>
          <a:p>
            <a:r>
              <a:rPr lang="bg-BG" dirty="0" smtClean="0"/>
              <a:t>Вмъкване на макроси и код за автоматизиране на действия</a:t>
            </a:r>
          </a:p>
          <a:p>
            <a:r>
              <a:rPr lang="bg-BG" dirty="0" smtClean="0"/>
              <a:t>Добавяне на обекти от шаблон (</a:t>
            </a:r>
            <a:r>
              <a:rPr lang="en-US" dirty="0" smtClean="0"/>
              <a:t>Templates</a:t>
            </a:r>
            <a:r>
              <a:rPr lang="bg-BG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462088"/>
            <a:ext cx="108585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33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974" y="2833688"/>
            <a:ext cx="10106025" cy="3467100"/>
          </a:xfrm>
        </p:spPr>
        <p:txBody>
          <a:bodyPr/>
          <a:lstStyle/>
          <a:p>
            <a:r>
              <a:rPr lang="bg-BG" dirty="0" smtClean="0"/>
              <a:t>Импортиране и създаване на връзки към външни източници на данни – файлове от същата или други програми</a:t>
            </a:r>
          </a:p>
          <a:p>
            <a:r>
              <a:rPr lang="bg-BG" dirty="0" smtClean="0"/>
              <a:t>Експорт на данни в няколко различни формата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1462088"/>
            <a:ext cx="80200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31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9786" y="2851150"/>
            <a:ext cx="10082213" cy="34496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bg-BG" sz="2400" dirty="0" smtClean="0"/>
              <a:t>Инструменти за поддръжка (</a:t>
            </a:r>
            <a:r>
              <a:rPr lang="en-US" sz="2400" dirty="0" smtClean="0"/>
              <a:t>Tools</a:t>
            </a:r>
            <a:r>
              <a:rPr lang="bg-BG" sz="2400" dirty="0" smtClean="0"/>
              <a:t>)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bg-BG" sz="2400" dirty="0" smtClean="0"/>
              <a:t>Стартиране на макроси и код (</a:t>
            </a:r>
            <a:r>
              <a:rPr lang="en-US" sz="2400" dirty="0" smtClean="0"/>
              <a:t>Macro</a:t>
            </a:r>
            <a:r>
              <a:rPr lang="bg-BG" sz="2400" dirty="0" smtClean="0"/>
              <a:t>)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bg-BG" sz="2400" dirty="0" smtClean="0"/>
              <a:t>Проследяване и редактиране на връзки (релации) и зависимости между отделните обекти в БД</a:t>
            </a:r>
          </a:p>
          <a:p>
            <a:pPr>
              <a:spcBef>
                <a:spcPts val="600"/>
              </a:spcBef>
            </a:pPr>
            <a:r>
              <a:rPr lang="bg-BG" sz="2400" dirty="0" smtClean="0"/>
              <a:t>Инструменти за анализ и документиране</a:t>
            </a:r>
          </a:p>
          <a:p>
            <a:pPr>
              <a:spcBef>
                <a:spcPts val="600"/>
              </a:spcBef>
            </a:pPr>
            <a:r>
              <a:rPr lang="bg-BG" sz="2400" dirty="0" smtClean="0"/>
              <a:t>Миграция към уеб (</a:t>
            </a:r>
            <a:r>
              <a:rPr lang="en-US" sz="2400" dirty="0" smtClean="0"/>
              <a:t>SharePoint</a:t>
            </a:r>
            <a:r>
              <a:rPr lang="bg-BG" sz="2400" dirty="0" smtClean="0"/>
              <a:t>)</a:t>
            </a:r>
            <a:endParaRPr lang="bg-BG" sz="2400" dirty="0"/>
          </a:p>
          <a:p>
            <a:pPr>
              <a:spcBef>
                <a:spcPts val="600"/>
              </a:spcBef>
            </a:pPr>
            <a:r>
              <a:rPr lang="bg-BG" sz="2400" dirty="0" smtClean="0"/>
              <a:t>Разделяне на таблиците на БД от заявките и формулярите (</a:t>
            </a:r>
            <a:r>
              <a:rPr lang="en-US" sz="2400" dirty="0" smtClean="0"/>
              <a:t>Access Database</a:t>
            </a:r>
            <a:r>
              <a:rPr lang="bg-BG" sz="2400" dirty="0" smtClean="0"/>
              <a:t>)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7" y="1450975"/>
            <a:ext cx="79724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52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Алтернативи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</a:t>
            </a:r>
            <a:r>
              <a:rPr lang="bg-BG" dirty="0"/>
              <a:t>не е наличен във всички офис пакети </a:t>
            </a:r>
            <a:r>
              <a:rPr lang="bg-BG" dirty="0" smtClean="0"/>
              <a:t>и </a:t>
            </a:r>
            <a:r>
              <a:rPr lang="bg-BG" b="1" dirty="0" smtClean="0"/>
              <a:t>няма</a:t>
            </a:r>
            <a:r>
              <a:rPr lang="bg-BG" dirty="0" smtClean="0"/>
              <a:t> </a:t>
            </a:r>
            <a:r>
              <a:rPr lang="bg-BG" dirty="0"/>
              <a:t>онлайн алтернатива в </a:t>
            </a:r>
            <a:r>
              <a:rPr lang="en-US" dirty="0"/>
              <a:t>Microsoft 365</a:t>
            </a:r>
            <a:r>
              <a:rPr lang="bg-BG" dirty="0"/>
              <a:t> (освен като уеб приложение, чиито функции са по-ограничени)</a:t>
            </a:r>
            <a:r>
              <a:rPr lang="en-US" dirty="0"/>
              <a:t>, </a:t>
            </a:r>
            <a:r>
              <a:rPr lang="bg-BG" dirty="0"/>
              <a:t>нито в </a:t>
            </a:r>
            <a:r>
              <a:rPr lang="en-US" dirty="0"/>
              <a:t>Google Workspace.</a:t>
            </a:r>
          </a:p>
          <a:p>
            <a:r>
              <a:rPr lang="bg-BG" dirty="0" smtClean="0"/>
              <a:t>Професионални </a:t>
            </a:r>
            <a:r>
              <a:rPr lang="bg-BG" dirty="0"/>
              <a:t>платформи с отворен </a:t>
            </a:r>
            <a:r>
              <a:rPr lang="bg-BG" dirty="0" smtClean="0"/>
              <a:t>код:</a:t>
            </a:r>
          </a:p>
          <a:p>
            <a:pPr lvl="1"/>
            <a:r>
              <a:rPr lang="bg-BG" dirty="0" smtClean="0"/>
              <a:t>MySQL</a:t>
            </a:r>
            <a:r>
              <a:rPr lang="bg-BG" dirty="0"/>
              <a:t>, PostgreSQL, MS SQL, SQLite, Cassandra, MariaDB и </a:t>
            </a:r>
            <a:r>
              <a:rPr lang="bg-BG" dirty="0" smtClean="0"/>
              <a:t>др.</a:t>
            </a:r>
          </a:p>
          <a:p>
            <a:r>
              <a:rPr lang="bg-BG" dirty="0" smtClean="0"/>
              <a:t>Най-близки </a:t>
            </a:r>
            <a:r>
              <a:rPr lang="bg-BG" dirty="0"/>
              <a:t>до </a:t>
            </a:r>
            <a:r>
              <a:rPr lang="en-US" dirty="0"/>
              <a:t>Assess </a:t>
            </a:r>
            <a:r>
              <a:rPr lang="bg-BG" dirty="0"/>
              <a:t>алтернативи с отворен </a:t>
            </a:r>
            <a:r>
              <a:rPr lang="bg-BG" dirty="0" smtClean="0"/>
              <a:t>код:</a:t>
            </a:r>
          </a:p>
          <a:p>
            <a:pPr lvl="1"/>
            <a:r>
              <a:rPr lang="en-US" dirty="0" smtClean="0"/>
              <a:t>Base </a:t>
            </a:r>
            <a:r>
              <a:rPr lang="bg-BG" dirty="0"/>
              <a:t>на </a:t>
            </a:r>
            <a:r>
              <a:rPr lang="en-US" u="sng" dirty="0">
                <a:hlinkClick r:id="rId2"/>
              </a:rPr>
              <a:t>Apache </a:t>
            </a:r>
            <a:r>
              <a:rPr lang="en-US" u="sng" dirty="0" smtClean="0">
                <a:hlinkClick r:id="rId2"/>
              </a:rPr>
              <a:t>OpenOffice</a:t>
            </a:r>
            <a:r>
              <a:rPr lang="bg-BG" dirty="0" smtClean="0"/>
              <a:t> </a:t>
            </a:r>
          </a:p>
          <a:p>
            <a:pPr lvl="1"/>
            <a:r>
              <a:rPr lang="en-US" dirty="0" smtClean="0"/>
              <a:t>Base </a:t>
            </a:r>
            <a:r>
              <a:rPr lang="bg-BG" dirty="0" smtClean="0"/>
              <a:t>на </a:t>
            </a:r>
            <a:r>
              <a:rPr lang="en-US" u="sng" dirty="0" err="1">
                <a:hlinkClick r:id="rId3"/>
              </a:rPr>
              <a:t>Libre</a:t>
            </a:r>
            <a:r>
              <a:rPr lang="en-US" u="sng" dirty="0">
                <a:hlinkClick r:id="rId3"/>
              </a:rPr>
              <a:t> Office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435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Visio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Форматиращи възможности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438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МЕНЮТА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55850"/>
            <a:ext cx="12192000" cy="3944938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bg-BG" sz="2400" b="1" dirty="0"/>
              <a:t>Home</a:t>
            </a:r>
            <a:r>
              <a:rPr lang="bg-BG" sz="2400" dirty="0"/>
              <a:t> </a:t>
            </a:r>
            <a:r>
              <a:rPr lang="bg-BG" sz="2400" dirty="0" smtClean="0"/>
              <a:t>–</a:t>
            </a:r>
            <a:r>
              <a:rPr lang="en-US" sz="2400" dirty="0" smtClean="0"/>
              <a:t> </a:t>
            </a:r>
            <a:r>
              <a:rPr lang="bg-BG" sz="2400" dirty="0" smtClean="0"/>
              <a:t>копиране</a:t>
            </a:r>
            <a:r>
              <a:rPr lang="bg-BG" sz="2400" dirty="0"/>
              <a:t>, </a:t>
            </a:r>
            <a:r>
              <a:rPr lang="bg-BG" sz="2400" dirty="0" smtClean="0"/>
              <a:t>изрязван</a:t>
            </a:r>
            <a:r>
              <a:rPr lang="en-US" sz="2400" dirty="0" smtClean="0"/>
              <a:t>e</a:t>
            </a:r>
            <a:r>
              <a:rPr lang="bg-BG" sz="2400" dirty="0" smtClean="0"/>
              <a:t> </a:t>
            </a:r>
            <a:r>
              <a:rPr lang="bg-BG" sz="2400" dirty="0"/>
              <a:t>и поставяне на обекти, форматиране на </a:t>
            </a:r>
            <a:r>
              <a:rPr lang="bg-BG" sz="2400" dirty="0" smtClean="0"/>
              <a:t>шрифт, </a:t>
            </a:r>
            <a:r>
              <a:rPr lang="bg-BG" sz="2400" dirty="0"/>
              <a:t>на цвета на фигури и контури, вмъкване на базови обекти </a:t>
            </a:r>
            <a:r>
              <a:rPr lang="bg-BG" sz="2400" dirty="0" smtClean="0"/>
              <a:t>и </a:t>
            </a:r>
            <a:r>
              <a:rPr lang="bg-BG" sz="2400" dirty="0"/>
              <a:t>разположениението им едни спрямо други, и спрямо полето за изчертаване</a:t>
            </a:r>
            <a:r>
              <a:rPr lang="bg-BG" sz="2400" dirty="0" smtClean="0"/>
              <a:t>.</a:t>
            </a:r>
            <a:endParaRPr lang="en-US" sz="2400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2400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2400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bg-BG" sz="2400" b="1" dirty="0"/>
              <a:t>Insert</a:t>
            </a:r>
            <a:r>
              <a:rPr lang="bg-BG" sz="2400" dirty="0"/>
              <a:t> – повтаря инструментите за вмъкване на базови обекти и допълва с вмъкване на изображения, коментари и връзки</a:t>
            </a:r>
            <a:r>
              <a:rPr lang="bg-BG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0975"/>
            <a:ext cx="9639300" cy="904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5311"/>
            <a:ext cx="96393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53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МЕНЮТА </a:t>
            </a:r>
            <a:r>
              <a:rPr lang="bg-BG" dirty="0" smtClean="0"/>
              <a:t>(2)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6800"/>
            <a:ext cx="12192000" cy="3963988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bg-BG" sz="2400" b="1" dirty="0"/>
              <a:t>Design</a:t>
            </a:r>
            <a:r>
              <a:rPr lang="bg-BG" sz="2400" dirty="0"/>
              <a:t> </a:t>
            </a:r>
            <a:r>
              <a:rPr lang="bg-BG" sz="2400" dirty="0" smtClean="0"/>
              <a:t>– предпечатна </a:t>
            </a:r>
            <a:r>
              <a:rPr lang="bg-BG" sz="2400" dirty="0"/>
              <a:t>подготовка, избор и редакция на тема, избор на стил за конекторите и за взаимно разположение на фигурите в диаграмата</a:t>
            </a:r>
            <a:r>
              <a:rPr lang="bg-BG" sz="2400" dirty="0" smtClean="0"/>
              <a:t>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bg-BG" sz="24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bg-BG" sz="2400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bg-BG" sz="2400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bg-BG" sz="2400" b="1" dirty="0" smtClean="0"/>
              <a:t>Review</a:t>
            </a:r>
            <a:endParaRPr lang="bg-BG" sz="24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bg-BG" sz="2000" dirty="0" smtClean="0"/>
              <a:t>работа </a:t>
            </a:r>
            <a:r>
              <a:rPr lang="bg-BG" sz="2000" dirty="0"/>
              <a:t>с коментари </a:t>
            </a:r>
            <a:endParaRPr lang="bg-BG" sz="20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bg-BG" sz="2000" b="1" dirty="0" smtClean="0"/>
              <a:t>оценяване </a:t>
            </a:r>
            <a:r>
              <a:rPr lang="bg-BG" sz="2000" b="1" dirty="0"/>
              <a:t>на достъпността на елементите в диаграмата за хора с увредени възприятия</a:t>
            </a:r>
            <a:r>
              <a:rPr lang="bg-BG" sz="2000" dirty="0" smtClean="0"/>
              <a:t>.</a:t>
            </a:r>
            <a:br>
              <a:rPr lang="bg-BG" sz="2000" dirty="0" smtClean="0"/>
            </a:br>
            <a:r>
              <a:rPr lang="bg-BG" sz="2000" dirty="0" smtClean="0"/>
              <a:t>(напр. добавяне </a:t>
            </a:r>
            <a:r>
              <a:rPr lang="bg-BG" sz="2000" dirty="0"/>
              <a:t>на алтернативен текст към отделните </a:t>
            </a:r>
            <a:r>
              <a:rPr lang="bg-BG" sz="2000" dirty="0" smtClean="0"/>
              <a:t>фигури</a:t>
            </a:r>
            <a:r>
              <a:rPr lang="bg-BG" sz="2000" dirty="0"/>
              <a:t>)</a:t>
            </a:r>
            <a:r>
              <a:rPr lang="bg-BG" sz="2000" dirty="0" smtClean="0"/>
              <a:t/>
            </a:r>
            <a:br>
              <a:rPr lang="bg-BG" sz="2000" dirty="0" smtClean="0"/>
            </a:b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0975"/>
            <a:ext cx="9610725" cy="885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277489"/>
            <a:ext cx="96107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7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4" y="2749042"/>
            <a:ext cx="11725275" cy="3487738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bg-BG" sz="2400" dirty="0"/>
              <a:t>Страници, включително структурирана заглавна страница </a:t>
            </a:r>
            <a:endParaRPr lang="en-US" sz="24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bg-BG" sz="2400" dirty="0" smtClean="0"/>
              <a:t>Таблици</a:t>
            </a:r>
            <a:endParaRPr lang="en-US" sz="24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bg-BG" sz="2400" dirty="0"/>
              <a:t>Изображения (</a:t>
            </a:r>
            <a:r>
              <a:rPr lang="bg-BG" sz="2400" dirty="0" smtClean="0"/>
              <a:t>снимки, </a:t>
            </a:r>
            <a:r>
              <a:rPr lang="bg-BG" sz="2400" dirty="0"/>
              <a:t>прости форми, </a:t>
            </a:r>
            <a:r>
              <a:rPr lang="bg-BG" sz="2400" dirty="0" smtClean="0"/>
              <a:t>смарт-арт</a:t>
            </a:r>
            <a:r>
              <a:rPr lang="en-US" sz="2400" dirty="0" smtClean="0"/>
              <a:t>, </a:t>
            </a:r>
            <a:r>
              <a:rPr lang="bg-BG" sz="2400" dirty="0" smtClean="0"/>
              <a:t>диаграми</a:t>
            </a:r>
            <a:r>
              <a:rPr lang="bg-BG" sz="2400" dirty="0"/>
              <a:t>, екранни </a:t>
            </a:r>
            <a:r>
              <a:rPr lang="bg-BG" sz="2400" dirty="0" smtClean="0"/>
              <a:t>снимки)</a:t>
            </a:r>
            <a:endParaRPr lang="en-US" sz="24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bg-BG" sz="2400" dirty="0"/>
              <a:t>В</a:t>
            </a:r>
            <a:r>
              <a:rPr lang="bg-BG" sz="2400" dirty="0" smtClean="0"/>
              <a:t>ръзки </a:t>
            </a:r>
            <a:r>
              <a:rPr lang="bg-BG" sz="2400" dirty="0"/>
              <a:t>към статии в Wikipedia, онлайн видеоматериали, интернет страници</a:t>
            </a:r>
            <a:endParaRPr lang="en-US" sz="24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bg-BG" sz="2400" dirty="0"/>
              <a:t>Вътрешни връзки към пасажи (Bookmark) или структури (Cross-reference) от документа </a:t>
            </a:r>
            <a:endParaRPr lang="en-US" sz="24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bg-BG" sz="2400" dirty="0"/>
              <a:t>Структури и данни в колонтитулите (Header, Footer)</a:t>
            </a:r>
            <a:endParaRPr lang="en-US" sz="24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bg-BG" sz="2400" dirty="0"/>
              <a:t>Текстови контейнери (textbox), декоративен текст (WordArt) и др.</a:t>
            </a:r>
            <a:endParaRPr lang="en-US" sz="24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bg-BG" sz="2400" dirty="0"/>
              <a:t>Специални текстови </a:t>
            </a:r>
            <a:r>
              <a:rPr lang="bg-BG" sz="2400" dirty="0" smtClean="0"/>
              <a:t>символи (</a:t>
            </a:r>
            <a:r>
              <a:rPr lang="bg-BG" sz="2400" dirty="0"/>
              <a:t>Symbol) и формули/уравнения (Equations)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450975"/>
            <a:ext cx="112585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7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МЕНЮТА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43174"/>
            <a:ext cx="12192000" cy="3757613"/>
          </a:xfrm>
        </p:spPr>
        <p:txBody>
          <a:bodyPr/>
          <a:lstStyle/>
          <a:p>
            <a:r>
              <a:rPr lang="bg-BG" dirty="0" smtClean="0"/>
              <a:t>Преглед </a:t>
            </a:r>
            <a:r>
              <a:rPr lang="bg-BG" dirty="0"/>
              <a:t>в режим на четене (с автоматично добавяне на отпускане при </a:t>
            </a:r>
            <a:r>
              <a:rPr lang="bg-BG" dirty="0" smtClean="0"/>
              <a:t>печат)</a:t>
            </a:r>
          </a:p>
          <a:p>
            <a:r>
              <a:rPr lang="bg-BG" dirty="0" smtClean="0"/>
              <a:t>Скриване/показване на:</a:t>
            </a:r>
          </a:p>
          <a:p>
            <a:pPr lvl="1"/>
            <a:r>
              <a:rPr lang="bg-BG" dirty="0" smtClean="0"/>
              <a:t>границите </a:t>
            </a:r>
            <a:r>
              <a:rPr lang="bg-BG" dirty="0"/>
              <a:t>между </a:t>
            </a:r>
            <a:r>
              <a:rPr lang="bg-BG" dirty="0" smtClean="0"/>
              <a:t>отделните </a:t>
            </a:r>
            <a:r>
              <a:rPr lang="bg-BG" dirty="0"/>
              <a:t>страници (ако диаграмата заема повече от една), </a:t>
            </a:r>
            <a:endParaRPr lang="bg-BG" dirty="0" smtClean="0"/>
          </a:p>
          <a:p>
            <a:pPr lvl="1"/>
            <a:r>
              <a:rPr lang="bg-BG" dirty="0" smtClean="0"/>
              <a:t>мрежата </a:t>
            </a:r>
            <a:r>
              <a:rPr lang="bg-BG" dirty="0"/>
              <a:t>за позициониране на </a:t>
            </a:r>
            <a:r>
              <a:rPr lang="bg-BG" dirty="0" smtClean="0"/>
              <a:t>обектите</a:t>
            </a:r>
          </a:p>
          <a:p>
            <a:pPr lvl="1"/>
            <a:r>
              <a:rPr lang="bg-BG" dirty="0" smtClean="0"/>
              <a:t>смарт </a:t>
            </a:r>
            <a:r>
              <a:rPr lang="bg-BG" dirty="0"/>
              <a:t>водачите за подравняване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9725"/>
            <a:ext cx="96012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88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Алтернативи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</a:pPr>
            <a:r>
              <a:rPr lang="en-US" sz="2400" u="sng" dirty="0">
                <a:hlinkClick r:id="rId2"/>
              </a:rPr>
              <a:t>Google Drawings</a:t>
            </a:r>
            <a:r>
              <a:rPr lang="en-US" sz="2400" dirty="0"/>
              <a:t> </a:t>
            </a:r>
            <a:r>
              <a:rPr lang="bg-BG" sz="2400" dirty="0" smtClean="0"/>
              <a:t>-</a:t>
            </a:r>
            <a:r>
              <a:rPr lang="en-US" sz="2400" dirty="0" smtClean="0"/>
              <a:t> </a:t>
            </a:r>
            <a:r>
              <a:rPr lang="bg-BG" sz="2400" dirty="0"/>
              <a:t>онлайн инструмент за работа с диаграми. </a:t>
            </a:r>
            <a:r>
              <a:rPr lang="bg-BG" sz="2400" dirty="0" smtClean="0"/>
              <a:t>Поддържа </a:t>
            </a:r>
            <a:r>
              <a:rPr lang="bg-BG" sz="2400" dirty="0"/>
              <a:t>изключително ограничен набор готови шаблони</a:t>
            </a:r>
            <a:r>
              <a:rPr lang="en-US" sz="2400" dirty="0"/>
              <a:t>.</a:t>
            </a:r>
          </a:p>
          <a:p>
            <a:pPr lvl="0">
              <a:spcBef>
                <a:spcPts val="600"/>
              </a:spcBef>
            </a:pPr>
            <a:r>
              <a:rPr lang="en-US" sz="2400" u="sng" dirty="0" err="1">
                <a:hlinkClick r:id="rId3"/>
              </a:rPr>
              <a:t>Moqups</a:t>
            </a:r>
            <a:r>
              <a:rPr lang="en-US" sz="2400" dirty="0"/>
              <a:t> </a:t>
            </a:r>
            <a:r>
              <a:rPr lang="en-US" sz="2400" dirty="0" smtClean="0"/>
              <a:t>–</a:t>
            </a:r>
            <a:r>
              <a:rPr lang="bg-BG" sz="2400" dirty="0" smtClean="0"/>
              <a:t>онлайн приложение </a:t>
            </a:r>
            <a:r>
              <a:rPr lang="bg-BG" sz="2400" dirty="0"/>
              <a:t>за създаване на диаграми и схеми. Безплатната </a:t>
            </a:r>
            <a:r>
              <a:rPr lang="bg-BG" sz="2400" dirty="0" smtClean="0"/>
              <a:t>версия </a:t>
            </a:r>
            <a:r>
              <a:rPr lang="bg-BG" sz="2400" dirty="0"/>
              <a:t>поддържа само два проекта, има ограничен брой </a:t>
            </a:r>
            <a:r>
              <a:rPr lang="bg-BG" sz="2400" dirty="0" smtClean="0"/>
              <a:t>шаблони </a:t>
            </a:r>
            <a:r>
              <a:rPr lang="bg-BG" sz="2400" dirty="0"/>
              <a:t>(около 150) и няма възможност за сваляне на </a:t>
            </a:r>
            <a:r>
              <a:rPr lang="bg-BG" sz="2400" dirty="0" smtClean="0"/>
              <a:t>файловете.</a:t>
            </a:r>
          </a:p>
          <a:p>
            <a:pPr lvl="0">
              <a:spcBef>
                <a:spcPts val="600"/>
              </a:spcBef>
            </a:pPr>
            <a:r>
              <a:rPr lang="en-US" sz="2400" u="sng" dirty="0" err="1" smtClean="0">
                <a:hlinkClick r:id="rId4"/>
              </a:rPr>
              <a:t>Lucidcharts</a:t>
            </a:r>
            <a:r>
              <a:rPr lang="bg-BG" sz="2400" dirty="0" smtClean="0"/>
              <a:t> - създадена като </a:t>
            </a:r>
            <a:r>
              <a:rPr lang="bg-BG" sz="2400" dirty="0"/>
              <a:t>заместител на </a:t>
            </a:r>
            <a:r>
              <a:rPr lang="en-US" sz="2400" dirty="0"/>
              <a:t>Visio</a:t>
            </a:r>
            <a:r>
              <a:rPr lang="bg-BG" sz="2400" dirty="0"/>
              <a:t> и </a:t>
            </a:r>
            <a:r>
              <a:rPr lang="bg-BG" sz="2400" dirty="0" smtClean="0"/>
              <a:t>съвместима </a:t>
            </a:r>
            <a:r>
              <a:rPr lang="bg-BG" sz="2400" dirty="0"/>
              <a:t>с неговите файлове. Безплатната версия е </a:t>
            </a:r>
            <a:r>
              <a:rPr lang="bg-BG" sz="2400" dirty="0" smtClean="0"/>
              <a:t>доста ограничена</a:t>
            </a:r>
            <a:r>
              <a:rPr lang="bg-BG" sz="2400" dirty="0"/>
              <a:t>, подобно на </a:t>
            </a:r>
            <a:r>
              <a:rPr lang="en-US" sz="2400" dirty="0" err="1"/>
              <a:t>Moqups</a:t>
            </a:r>
            <a:r>
              <a:rPr lang="bg-BG" sz="2400" dirty="0"/>
              <a:t>.</a:t>
            </a:r>
            <a:endParaRPr lang="en-US" sz="2400" dirty="0"/>
          </a:p>
          <a:p>
            <a:pPr lvl="0">
              <a:spcBef>
                <a:spcPts val="600"/>
              </a:spcBef>
            </a:pPr>
            <a:r>
              <a:rPr lang="en-US" sz="2400" u="sng" dirty="0">
                <a:hlinkClick r:id="rId5"/>
              </a:rPr>
              <a:t>Miro</a:t>
            </a:r>
            <a:r>
              <a:rPr lang="en-US" sz="2400" dirty="0"/>
              <a:t> </a:t>
            </a:r>
            <a:r>
              <a:rPr lang="en-US" sz="2400" dirty="0" smtClean="0"/>
              <a:t>–</a:t>
            </a:r>
            <a:r>
              <a:rPr lang="bg-BG" sz="2400" dirty="0" smtClean="0"/>
              <a:t>онлайн </a:t>
            </a:r>
            <a:r>
              <a:rPr lang="bg-BG" sz="2400" dirty="0"/>
              <a:t>платформа, ориентирана основно към корпоративни клиенти, но с изключително богат набор шаблони – над 2500 в безплатната версия, много от които не се срещат във </a:t>
            </a:r>
            <a:r>
              <a:rPr lang="en-US" sz="2400" dirty="0"/>
              <a:t>Visio </a:t>
            </a:r>
            <a:r>
              <a:rPr lang="bg-BG" sz="2400" dirty="0"/>
              <a:t>(например мисловни карти). </a:t>
            </a:r>
            <a:r>
              <a:rPr lang="bg-BG" sz="2400" dirty="0" smtClean="0"/>
              <a:t>Ограничен бро </a:t>
            </a:r>
            <a:r>
              <a:rPr lang="bg-BG" sz="2400" dirty="0"/>
              <a:t>проекти – до </a:t>
            </a:r>
            <a:r>
              <a:rPr lang="bg-BG" sz="2400" dirty="0" smtClean="0"/>
              <a:t>3.</a:t>
            </a:r>
            <a:endParaRPr lang="en-US" sz="2400" dirty="0"/>
          </a:p>
          <a:p>
            <a:pPr lvl="0">
              <a:spcBef>
                <a:spcPts val="600"/>
              </a:spcBef>
            </a:pPr>
            <a:r>
              <a:rPr lang="en-US" sz="2400" dirty="0"/>
              <a:t>Draw – </a:t>
            </a:r>
            <a:r>
              <a:rPr lang="bg-BG" sz="2400" dirty="0"/>
              <a:t>десктоп </a:t>
            </a:r>
            <a:r>
              <a:rPr lang="bg-BG" sz="2400" dirty="0" smtClean="0"/>
              <a:t>алтернативи </a:t>
            </a:r>
            <a:r>
              <a:rPr lang="bg-BG" sz="2400" dirty="0"/>
              <a:t>на </a:t>
            </a:r>
            <a:r>
              <a:rPr lang="en-US" sz="2400" dirty="0"/>
              <a:t>Visio</a:t>
            </a:r>
            <a:r>
              <a:rPr lang="bg-BG" sz="2400" dirty="0"/>
              <a:t>, предлагани от офис пакетите с отворен код </a:t>
            </a:r>
            <a:r>
              <a:rPr lang="bg-BG" sz="2400" u="sng" dirty="0">
                <a:hlinkClick r:id="rId6"/>
              </a:rPr>
              <a:t>Apache Open Office</a:t>
            </a:r>
            <a:r>
              <a:rPr lang="bg-BG" sz="2400" dirty="0"/>
              <a:t> и </a:t>
            </a:r>
            <a:r>
              <a:rPr lang="bg-BG" sz="2400" u="sng" dirty="0">
                <a:hlinkClick r:id="rId7"/>
              </a:rPr>
              <a:t>LibreOffice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580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За вашето внимание!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76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4" y="2805112"/>
            <a:ext cx="11725275" cy="34956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bg-BG" sz="2400" dirty="0"/>
              <a:t>П</a:t>
            </a:r>
            <a:r>
              <a:rPr lang="bg-BG" sz="2400" dirty="0" smtClean="0"/>
              <a:t>ромяна </a:t>
            </a:r>
            <a:r>
              <a:rPr lang="bg-BG" sz="2400" dirty="0"/>
              <a:t>на параметрите на </a:t>
            </a:r>
            <a:r>
              <a:rPr lang="bg-BG" sz="2400" dirty="0" smtClean="0"/>
              <a:t>темата</a:t>
            </a:r>
          </a:p>
          <a:p>
            <a:pPr lvl="1">
              <a:spcBef>
                <a:spcPts val="600"/>
              </a:spcBef>
            </a:pPr>
            <a:r>
              <a:rPr lang="bg-BG" sz="2000" dirty="0" smtClean="0"/>
              <a:t>стилове </a:t>
            </a:r>
            <a:r>
              <a:rPr lang="bg-BG" sz="2000" dirty="0"/>
              <a:t>на </a:t>
            </a:r>
            <a:r>
              <a:rPr lang="bg-BG" sz="2000" dirty="0" smtClean="0"/>
              <a:t>текста</a:t>
            </a:r>
          </a:p>
          <a:p>
            <a:pPr lvl="1">
              <a:spcBef>
                <a:spcPts val="600"/>
              </a:spcBef>
            </a:pPr>
            <a:r>
              <a:rPr lang="bg-BG" sz="2000" dirty="0" smtClean="0"/>
              <a:t>цветова гама</a:t>
            </a:r>
          </a:p>
          <a:p>
            <a:pPr lvl="1">
              <a:spcBef>
                <a:spcPts val="600"/>
              </a:spcBef>
            </a:pPr>
            <a:r>
              <a:rPr lang="bg-BG" sz="2000" dirty="0" smtClean="0"/>
              <a:t>шрифтови комбинации</a:t>
            </a:r>
          </a:p>
          <a:p>
            <a:pPr>
              <a:spcBef>
                <a:spcPts val="600"/>
              </a:spcBef>
            </a:pPr>
            <a:r>
              <a:rPr lang="bg-BG" sz="2400" dirty="0" smtClean="0"/>
              <a:t>Добавяне </a:t>
            </a:r>
            <a:r>
              <a:rPr lang="bg-BG" sz="2400" dirty="0"/>
              <a:t>на воден знак, фон и рамка към </a:t>
            </a:r>
            <a:r>
              <a:rPr lang="bg-BG" sz="2400" dirty="0" smtClean="0"/>
              <a:t>страницата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462088"/>
            <a:ext cx="112585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2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4" y="2851150"/>
            <a:ext cx="11553825" cy="344963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bg-BG" dirty="0" smtClean="0"/>
              <a:t>Параметри </a:t>
            </a:r>
            <a:r>
              <a:rPr lang="bg-BG" dirty="0"/>
              <a:t>на една страница в </a:t>
            </a:r>
            <a:r>
              <a:rPr lang="bg-BG" dirty="0" smtClean="0"/>
              <a:t>документа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bg-BG" dirty="0" smtClean="0"/>
              <a:t>ориентация </a:t>
            </a:r>
            <a:r>
              <a:rPr lang="bg-BG" dirty="0"/>
              <a:t>и </a:t>
            </a:r>
            <a:r>
              <a:rPr lang="bg-BG" dirty="0" smtClean="0"/>
              <a:t>размери, големина </a:t>
            </a:r>
            <a:r>
              <a:rPr lang="bg-BG" dirty="0"/>
              <a:t>на маргиналните </a:t>
            </a:r>
            <a:r>
              <a:rPr lang="bg-BG" dirty="0" smtClean="0"/>
              <a:t>полета, оформяне </a:t>
            </a:r>
            <a:r>
              <a:rPr lang="bg-BG" dirty="0"/>
              <a:t>на текста в </a:t>
            </a:r>
            <a:r>
              <a:rPr lang="bg-BG" dirty="0" smtClean="0"/>
              <a:t>колони, добавяне </a:t>
            </a:r>
            <a:r>
              <a:rPr lang="bg-BG" dirty="0"/>
              <a:t>на ръчни прекъсвания (</a:t>
            </a:r>
            <a:r>
              <a:rPr lang="bg-BG" dirty="0" smtClean="0"/>
              <a:t>Breaks), номериране </a:t>
            </a:r>
            <a:r>
              <a:rPr lang="bg-BG" dirty="0"/>
              <a:t>на </a:t>
            </a:r>
            <a:r>
              <a:rPr lang="bg-BG" dirty="0" smtClean="0"/>
              <a:t>редовете и сричкопренасяне</a:t>
            </a:r>
            <a:r>
              <a:rPr lang="bg-BG" dirty="0"/>
              <a:t>. </a:t>
            </a:r>
            <a:endParaRPr lang="bg-BG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bg-BG" dirty="0" smtClean="0"/>
              <a:t>Настройки на абзаца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bg-BG" dirty="0" smtClean="0"/>
              <a:t>Подравняване на обекти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450975"/>
            <a:ext cx="109156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7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6" y="2743200"/>
            <a:ext cx="11720513" cy="355758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bg-BG" sz="2400" dirty="0"/>
              <a:t>Създаване на съдържание (Table of Contents</a:t>
            </a:r>
            <a:r>
              <a:rPr lang="bg-BG" sz="2400" dirty="0" smtClean="0"/>
              <a:t>)</a:t>
            </a:r>
            <a:endParaRPr lang="en-US" sz="2400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bg-BG" sz="2400" dirty="0"/>
              <a:t>Добавяне на пояснителни бележки (Footnotes) – в дъното на страницата или в края на текста</a:t>
            </a:r>
            <a:endParaRPr lang="en-US" sz="2400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bg-BG" sz="2400" dirty="0"/>
              <a:t>Управление на цитати и създаване на списък с цитирани </a:t>
            </a:r>
            <a:r>
              <a:rPr lang="bg-BG" sz="2400" dirty="0" smtClean="0"/>
              <a:t>източници, избор на стил за цитиране </a:t>
            </a:r>
            <a:r>
              <a:rPr lang="bg-BG" sz="2400" dirty="0"/>
              <a:t>(Citations and </a:t>
            </a:r>
            <a:r>
              <a:rPr lang="bg-BG" sz="2400" dirty="0" smtClean="0"/>
              <a:t>Bibliography)</a:t>
            </a:r>
            <a:endParaRPr lang="en-US" sz="2400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bg-BG" sz="2400" dirty="0"/>
              <a:t>Добавяне и индексиране на пояснения към изображения и таблици (Captions)</a:t>
            </a:r>
            <a:endParaRPr lang="en-US" sz="2400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bg-BG" sz="2400" dirty="0"/>
              <a:t>Индексиране на ключови думи (Index)</a:t>
            </a:r>
            <a:endParaRPr lang="en-US" sz="2400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bg-BG" sz="2400" dirty="0"/>
              <a:t>Създаване на препратки към юридически документи (Table of Authorities)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1371600"/>
            <a:ext cx="112490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2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712" y="2852738"/>
            <a:ext cx="11444288" cy="344805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2800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Създаване и редактиране на циркулярни писма, както и пликове и етикети за тях.</a:t>
            </a:r>
            <a:endParaRPr lang="en-US" sz="2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1462088"/>
            <a:ext cx="106965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02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835276"/>
            <a:ext cx="11544300" cy="3465512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bg-BG" sz="2400" dirty="0" smtClean="0"/>
              <a:t>Проверка </a:t>
            </a:r>
            <a:r>
              <a:rPr lang="bg-BG" sz="2400" dirty="0"/>
              <a:t>на правопис и извеждане на статистически данни (номериране на редове, изчисляване броя думи и знаци...)</a:t>
            </a:r>
            <a:endParaRPr lang="en-US" sz="2400" dirty="0"/>
          </a:p>
          <a:p>
            <a:pPr lvl="0">
              <a:spcBef>
                <a:spcPts val="600"/>
              </a:spcBef>
            </a:pPr>
            <a:r>
              <a:rPr lang="bg-BG" sz="2400" dirty="0"/>
              <a:t>Включване на коментари към текст и обекти</a:t>
            </a:r>
            <a:endParaRPr lang="en-US" sz="2400" dirty="0"/>
          </a:p>
          <a:p>
            <a:pPr lvl="0">
              <a:spcBef>
                <a:spcPts val="600"/>
              </a:spcBef>
            </a:pPr>
            <a:r>
              <a:rPr lang="bg-BG" sz="2400" dirty="0"/>
              <a:t>Режим на проследяване на направените промени (Track changes), когато документът се преглежда от повече хора</a:t>
            </a:r>
            <a:endParaRPr lang="en-US" sz="2400" dirty="0"/>
          </a:p>
          <a:p>
            <a:pPr lvl="0">
              <a:spcBef>
                <a:spcPts val="600"/>
              </a:spcBef>
            </a:pPr>
            <a:r>
              <a:rPr lang="bg-BG" sz="2400" dirty="0"/>
              <a:t>Сравняване на документи за откриване на направените промени между отделни версии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462088"/>
            <a:ext cx="108966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536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1932</TotalTime>
  <Words>2804</Words>
  <Application>Microsoft Office PowerPoint</Application>
  <PresentationFormat>Widescreen</PresentationFormat>
  <Paragraphs>264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Cambria</vt:lpstr>
      <vt:lpstr>Times New Roman</vt:lpstr>
      <vt:lpstr>Retrospect</vt:lpstr>
      <vt:lpstr>3.2.1. Интегриране и преработване на дигитално съдържание – офис приложения</vt:lpstr>
      <vt:lpstr>MS Word</vt:lpstr>
      <vt:lpstr>HOME</vt:lpstr>
      <vt:lpstr>INSERT</vt:lpstr>
      <vt:lpstr>DESIGN</vt:lpstr>
      <vt:lpstr>LAYOUT</vt:lpstr>
      <vt:lpstr>REFERENCES</vt:lpstr>
      <vt:lpstr>MAILINGS</vt:lpstr>
      <vt:lpstr>REVIEW</vt:lpstr>
      <vt:lpstr>VIEW</vt:lpstr>
      <vt:lpstr>Онлайн алтернативи</vt:lpstr>
      <vt:lpstr>Десктоп алтернативи</vt:lpstr>
      <vt:lpstr>MS Publisher</vt:lpstr>
      <vt:lpstr>HOME</vt:lpstr>
      <vt:lpstr>INSERT</vt:lpstr>
      <vt:lpstr>PAGE DESIGN</vt:lpstr>
      <vt:lpstr>MAILINGS</vt:lpstr>
      <vt:lpstr>REVIEW</vt:lpstr>
      <vt:lpstr>VIEW</vt:lpstr>
      <vt:lpstr>Алтернативи</vt:lpstr>
      <vt:lpstr>Алтернативи с отворен достъп</vt:lpstr>
      <vt:lpstr>MS Excel</vt:lpstr>
      <vt:lpstr>HOME</vt:lpstr>
      <vt:lpstr>INSERT</vt:lpstr>
      <vt:lpstr>PAGE LAYOUT</vt:lpstr>
      <vt:lpstr>PowerPoint Presentation</vt:lpstr>
      <vt:lpstr>DATA</vt:lpstr>
      <vt:lpstr>REVIEW &amp; VIEW</vt:lpstr>
      <vt:lpstr>Онлайн алтернативи</vt:lpstr>
      <vt:lpstr>Десктоп алтернативи</vt:lpstr>
      <vt:lpstr>MS Access</vt:lpstr>
      <vt:lpstr>HOME</vt:lpstr>
      <vt:lpstr>CREATE</vt:lpstr>
      <vt:lpstr>IMPORT</vt:lpstr>
      <vt:lpstr>DATABASE TOOLS</vt:lpstr>
      <vt:lpstr>Алтернативи</vt:lpstr>
      <vt:lpstr>MS Visio</vt:lpstr>
      <vt:lpstr>МЕНЮТА (1)</vt:lpstr>
      <vt:lpstr>МЕНЮТА (2)</vt:lpstr>
      <vt:lpstr>МЕНЮТА (3)</vt:lpstr>
      <vt:lpstr>Алтернативи</vt:lpstr>
      <vt:lpstr>Благодаря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Irena Avdjieva</cp:lastModifiedBy>
  <cp:revision>156</cp:revision>
  <dcterms:created xsi:type="dcterms:W3CDTF">2023-01-03T13:46:11Z</dcterms:created>
  <dcterms:modified xsi:type="dcterms:W3CDTF">2023-09-26T01:50:49Z</dcterms:modified>
</cp:coreProperties>
</file>