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30.xml" ContentType="application/vnd.openxmlformats-officedocument.presentationml.slide+xml"/>
  <Override PartName="/ppt/slides/slide29.xml" ContentType="application/vnd.openxmlformats-officedocument.presentationml.slide+xml"/>
  <Override PartName="/ppt/slides/slide25.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27.xml" ContentType="application/vnd.openxmlformats-officedocument.presentationml.slide+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slide26.xml" ContentType="application/vnd.openxmlformats-officedocument.presentationml.slide+xml"/>
  <Override PartName="/ppt/slideLayouts/slideLayout8.xml" ContentType="application/vnd.openxmlformats-officedocument.presentationml.slideLayout+xml"/>
  <Override PartName="/ppt/slides/slide9.xml" ContentType="application/vnd.openxmlformats-officedocument.presentationml.slide+xml"/>
  <Override PartName="/ppt/slideLayouts/slideLayout2.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Masters/slideMaster1.xml" ContentType="application/vnd.openxmlformats-officedocument.presentationml.slideMaster+xml"/>
  <Override PartName="/ppt/slides/slide24.xml" ContentType="application/vnd.openxmlformats-officedocument.presentationml.slide+xml"/>
  <Override PartName="/ppt/slideLayouts/slideLayout11.xml" ContentType="application/vnd.openxmlformats-officedocument.presentationml.slideLayout+xml"/>
  <Override PartName="/ppt/tableStyles.xml" ContentType="application/vnd.openxmlformats-officedocument.presentationml.tableStyles+xml"/>
  <Override PartName="/ppt/slides/slide28.xml" ContentType="application/vnd.openxmlformats-officedocument.presentationml.slide+xml"/>
  <Override PartName="/ppt/theme/theme1.xml" ContentType="application/vnd.openxmlformats-officedocument.theme+xml"/>
  <Override PartName="/ppt/slides/slide16.xml" ContentType="application/vnd.openxmlformats-officedocument.presentationml.slid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Layouts/slideLayout6.xml" ContentType="application/vnd.openxmlformats-officedocument.presentationml.slideLayout+xml"/>
  <Override PartName="/ppt/presProps.xml" ContentType="application/vnd.openxmlformats-officedocument.presentationml.presProps+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12192000" cy="6858000"/>
  <p:notesSz cx="12192000" cy="6858000"/>
  <p:defaultTextStyle>
    <a:defPPr>
      <a:defRPr lang="en-US"/>
    </a:defPPr>
    <a:lvl1pPr algn="l">
      <a:spcBef>
        <a:spcPts val="0"/>
      </a:spcBef>
      <a:spcAft>
        <a:spcPts val="0"/>
      </a:spcAft>
      <a:defRPr>
        <a:solidFill>
          <a:schemeClr val="tx1"/>
        </a:solidFill>
        <a:latin typeface="Cambria"/>
        <a:ea typeface="+mn-ea"/>
        <a:cs typeface="+mn-cs"/>
      </a:defRPr>
    </a:lvl1pPr>
    <a:lvl2pPr marL="457200" algn="l">
      <a:spcBef>
        <a:spcPts val="0"/>
      </a:spcBef>
      <a:spcAft>
        <a:spcPts val="0"/>
      </a:spcAft>
      <a:defRPr>
        <a:solidFill>
          <a:schemeClr val="tx1"/>
        </a:solidFill>
        <a:latin typeface="Cambria"/>
        <a:ea typeface="+mn-ea"/>
        <a:cs typeface="+mn-cs"/>
      </a:defRPr>
    </a:lvl2pPr>
    <a:lvl3pPr marL="914400" algn="l">
      <a:spcBef>
        <a:spcPts val="0"/>
      </a:spcBef>
      <a:spcAft>
        <a:spcPts val="0"/>
      </a:spcAft>
      <a:defRPr>
        <a:solidFill>
          <a:schemeClr val="tx1"/>
        </a:solidFill>
        <a:latin typeface="Cambria"/>
        <a:ea typeface="+mn-ea"/>
        <a:cs typeface="+mn-cs"/>
      </a:defRPr>
    </a:lvl3pPr>
    <a:lvl4pPr marL="1371600" algn="l">
      <a:spcBef>
        <a:spcPts val="0"/>
      </a:spcBef>
      <a:spcAft>
        <a:spcPts val="0"/>
      </a:spcAft>
      <a:defRPr>
        <a:solidFill>
          <a:schemeClr val="tx1"/>
        </a:solidFill>
        <a:latin typeface="Cambria"/>
        <a:ea typeface="+mn-ea"/>
        <a:cs typeface="+mn-cs"/>
      </a:defRPr>
    </a:lvl4pPr>
    <a:lvl5pPr marL="1828800" algn="l">
      <a:spcBef>
        <a:spcPts val="0"/>
      </a:spcBef>
      <a:spcAft>
        <a:spcPts val="0"/>
      </a:spcAft>
      <a:defRPr>
        <a:solidFill>
          <a:schemeClr val="tx1"/>
        </a:solidFill>
        <a:latin typeface="Cambria"/>
        <a:ea typeface="+mn-ea"/>
        <a:cs typeface="+mn-cs"/>
      </a:defRPr>
    </a:lvl5pPr>
    <a:lvl6pPr marL="2286000" algn="l" defTabSz="914400">
      <a:defRPr>
        <a:solidFill>
          <a:schemeClr val="tx1"/>
        </a:solidFill>
        <a:latin typeface="Cambria"/>
        <a:ea typeface="+mn-ea"/>
        <a:cs typeface="+mn-cs"/>
      </a:defRPr>
    </a:lvl6pPr>
    <a:lvl7pPr marL="2743200" algn="l" defTabSz="914400">
      <a:defRPr>
        <a:solidFill>
          <a:schemeClr val="tx1"/>
        </a:solidFill>
        <a:latin typeface="Cambria"/>
        <a:ea typeface="+mn-ea"/>
        <a:cs typeface="+mn-cs"/>
      </a:defRPr>
    </a:lvl7pPr>
    <a:lvl8pPr marL="3200400" algn="l" defTabSz="914400">
      <a:defRPr>
        <a:solidFill>
          <a:schemeClr val="tx1"/>
        </a:solidFill>
        <a:latin typeface="Cambria"/>
        <a:ea typeface="+mn-ea"/>
        <a:cs typeface="+mn-cs"/>
      </a:defRPr>
    </a:lvl8pPr>
    <a:lvl9pPr marL="3657600" algn="l" defTabSz="914400">
      <a:defRPr>
        <a:solidFill>
          <a:schemeClr val="tx1"/>
        </a:solidFill>
        <a:latin typeface="Cambria"/>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36" y="-90"/>
      </p:cViewPr>
      <p:guideLst>
        <p:guide pos="2160"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presProps" Target="presProps.xml" /><Relationship Id="rId34" Type="http://schemas.openxmlformats.org/officeDocument/2006/relationships/tableStyles" Target="tableStyles.xml" /><Relationship Id="rId35"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Title Slide">
    <p:bg>
      <p:bgPr shadeToTitle="0">
        <a:blipFill>
          <a:blip r:embed="rId2">
            <a:lum/>
          </a:blip>
          <a:stretch/>
        </a:blipFill>
      </p:bgPr>
    </p:bg>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45473" y="1567928"/>
            <a:ext cx="8363516" cy="3536087"/>
          </a:xfrm>
          <a:prstGeom prst="rect">
            <a:avLst/>
          </a:prstGeom>
          <a:noFill/>
        </p:spPr>
        <p:txBody>
          <a:bodyPr/>
          <a:lstStyle>
            <a:lvl1pPr algn="l">
              <a:lnSpc>
                <a:spcPct val="85000"/>
              </a:lnSpc>
              <a:defRPr sz="8000" spc="-50">
                <a:solidFill>
                  <a:schemeClr val="tx1">
                    <a:lumMod val="85000"/>
                    <a:lumOff val="15000"/>
                  </a:schemeClr>
                </a:solidFill>
              </a:defRPr>
            </a:lvl1pPr>
          </a:lstStyle>
          <a:p>
            <a:pPr>
              <a:defRPr/>
            </a:pPr>
            <a:r>
              <a:rPr lang="en-US"/>
              <a:t>Click to edit Master title style</a:t>
            </a:r>
            <a:endParaRPr/>
          </a:p>
        </p:txBody>
      </p:sp>
      <p:sp>
        <p:nvSpPr>
          <p:cNvPr id="3" name="Subtitle 2"/>
          <p:cNvSpPr>
            <a:spLocks noGrp="1"/>
          </p:cNvSpPr>
          <p:nvPr>
            <p:ph type="subTitle" idx="1"/>
          </p:nvPr>
        </p:nvSpPr>
        <p:spPr bwMode="auto">
          <a:xfrm>
            <a:off x="145473" y="5294046"/>
            <a:ext cx="8363516" cy="533175"/>
          </a:xfrm>
        </p:spPr>
        <p:txBody>
          <a:bodyPr lIns="91440" rIns="91440">
            <a:normAutofit/>
          </a:bodyPr>
          <a:lstStyle>
            <a:lvl1pPr marL="0" indent="0" algn="l">
              <a:buNone/>
              <a:defRPr sz="2400" cap="all" spc="20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a:defRPr/>
            </a:pPr>
            <a:r>
              <a:rPr lang="en-US"/>
              <a:t>Click to edit Master subtitle style</a:t>
            </a:r>
            <a:endParaRPr/>
          </a:p>
        </p:txBody>
      </p:sp>
      <p:sp>
        <p:nvSpPr>
          <p:cNvPr id="6" name="Slide Number Placeholder 5"/>
          <p:cNvSpPr>
            <a:spLocks noGrp="1"/>
          </p:cNvSpPr>
          <p:nvPr>
            <p:ph type="sldNum" sz="quarter" idx="10"/>
          </p:nvPr>
        </p:nvSpPr>
        <p:spPr bwMode="auto"/>
        <p:txBody>
          <a:bodyPr/>
          <a:lstStyle>
            <a:lvl1pPr>
              <a:defRPr>
                <a:solidFill>
                  <a:schemeClr val="bg1"/>
                </a:solidFill>
              </a:defRPr>
            </a:lvl1pPr>
          </a:lstStyle>
          <a:p>
            <a:pPr>
              <a:defRPr/>
            </a:pPr>
            <a:fld id="{D8BA972B-9114-4DFD-A101-1E7C39001227}" type="slidenum">
              <a:rPr lang="en-GB"/>
              <a:t/>
            </a:fld>
            <a:endParaRPr lang="en-GB"/>
          </a:p>
        </p:txBody>
      </p:sp>
      <p:sp>
        <p:nvSpPr>
          <p:cNvPr id="7" name="Footer Placeholder 4"/>
          <p:cNvSpPr>
            <a:spLocks noGrp="1"/>
          </p:cNvSpPr>
          <p:nvPr>
            <p:ph type="ftr" sz="quarter" idx="11"/>
          </p:nvPr>
        </p:nvSpPr>
        <p:spPr bwMode="auto">
          <a:xfrm>
            <a:off x="146050" y="6269038"/>
            <a:ext cx="8362950" cy="577849"/>
          </a:xfrm>
        </p:spPr>
        <p:txBody>
          <a:bodyPr/>
          <a:lstStyle>
            <a:lvl1pPr algn="l">
              <a:defRPr sz="1000" cap="all">
                <a:solidFill>
                  <a:schemeClr val="tx1"/>
                </a:solidFill>
              </a:defRPr>
            </a:lvl1pPr>
          </a:lstStyle>
          <a:p>
            <a:pPr>
              <a:defRPr/>
            </a:pPr>
            <a:r>
              <a:rPr lang="ru-RU"/>
              <a:t>Европейска Рамка на дигиталните компетентности с петте области на </a:t>
            </a:r>
            <a:br>
              <a:rPr lang="en-GB"/>
            </a:br>
            <a:r>
              <a:rPr lang="ru-RU"/>
              <a:t>дигитална компетентност</a:t>
            </a:r>
            <a:r>
              <a:rPr lang="en-GB"/>
              <a:t> </a:t>
            </a:r>
            <a:r>
              <a:rPr lang="ru-RU"/>
              <a:t>и 21 дигитални умения/ компетентности (DigComp 2.1)</a:t>
            </a:r>
            <a:endParaRPr/>
          </a:p>
        </p:txBody>
      </p:sp>
      <p:pic>
        <p:nvPicPr>
          <p:cNvPr id="4" name="Picture 3"/>
          <p:cNvPicPr>
            <a:picLocks noChangeAspect="1"/>
          </p:cNvPicPr>
          <p:nvPr userDrawn="1"/>
        </p:nvPicPr>
        <p:blipFill>
          <a:blip r:embed="rId3"/>
          <a:stretch/>
        </p:blipFill>
        <p:spPr bwMode="auto">
          <a:xfrm>
            <a:off x="152400" y="114300"/>
            <a:ext cx="4724809" cy="71329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le and Vertical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endParaRPr lang="en-US"/>
          </a:p>
        </p:txBody>
      </p:sp>
      <p:sp>
        <p:nvSpPr>
          <p:cNvPr id="3" name="Vertical Text Placeholder 2"/>
          <p:cNvSpPr>
            <a:spLocks noGrp="1"/>
          </p:cNvSpPr>
          <p:nvPr>
            <p:ph type="body" orient="vert" idx="1"/>
          </p:nvPr>
        </p:nvSpPr>
        <p:spPr bwMode="auto"/>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532B6D5A-FD99-45B9-8F92-AA3556DC841A}" type="slidenum">
              <a:rPr lang="en-GB"/>
              <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vertTitleAndTx" userDrawn="1">
  <p:cSld name="Vertical Title and Text">
    <p:spTree>
      <p:nvGrpSpPr>
        <p:cNvPr id="1" name=""/>
        <p:cNvGrpSpPr/>
        <p:nvPr/>
      </p:nvGrpSpPr>
      <p:grpSpPr bwMode="auto">
        <a:xfrm>
          <a:off x="0" y="0"/>
          <a:ext cx="0" cy="0"/>
          <a:chOff x="0" y="0"/>
          <a:chExt cx="0" cy="0"/>
        </a:xfrm>
      </p:grpSpPr>
      <p:sp>
        <p:nvSpPr>
          <p:cNvPr id="4" name="Rectangle 3"/>
          <p:cNvSpPr/>
          <p:nvPr/>
        </p:nvSpPr>
        <p:spPr bwMode="auto">
          <a:xfrm>
            <a:off x="3175" y="6400800"/>
            <a:ext cx="12188825"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bwMode="auto">
          <a:xfrm>
            <a:off x="8724900" y="414778"/>
            <a:ext cx="2628900" cy="5757421"/>
          </a:xfrm>
        </p:spPr>
        <p:txBody>
          <a:bodyPr vert="eaVert"/>
          <a:lstStyle/>
          <a:p>
            <a:pPr>
              <a:defRPr/>
            </a:pPr>
            <a:r>
              <a:rPr lang="en-US"/>
              <a:t>Click to edit Master title style</a:t>
            </a:r>
            <a:endParaRPr lang="en-US"/>
          </a:p>
        </p:txBody>
      </p:sp>
      <p:sp>
        <p:nvSpPr>
          <p:cNvPr id="3" name="Vertical Text Placeholder 2"/>
          <p:cNvSpPr>
            <a:spLocks noGrp="1"/>
          </p:cNvSpPr>
          <p:nvPr>
            <p:ph type="body" orient="vert" idx="1"/>
          </p:nvPr>
        </p:nvSpPr>
        <p:spPr bwMode="auto">
          <a:xfrm>
            <a:off x="838200" y="414778"/>
            <a:ext cx="7734300" cy="5757422"/>
          </a:xfrm>
        </p:spPr>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6"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7"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F0505851-F816-4066-9C2F-C484256778D0}" type="slidenum">
              <a:rPr lang="en-GB"/>
              <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le and Conten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marL="0">
              <a:defRPr/>
            </a:lvl1pPr>
          </a:lstStyle>
          <a:p>
            <a:pPr>
              <a:defRPr/>
            </a:pPr>
            <a:r>
              <a:rPr lang="en-US"/>
              <a:t>Click to edit Master title style</a:t>
            </a:r>
            <a:endParaRPr lang="en-US"/>
          </a:p>
        </p:txBody>
      </p:sp>
      <p:sp>
        <p:nvSpPr>
          <p:cNvPr id="3" name="Content Placeholder 2"/>
          <p:cNvSpPr>
            <a:spLocks noGrp="1"/>
          </p:cNvSpPr>
          <p:nvPr>
            <p:ph idx="1"/>
          </p:nvPr>
        </p:nvSpPr>
        <p:spPr bwMode="auto"/>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9E8D0D6E-C96A-4D0D-B632-A3E513AD158C}" type="slidenum">
              <a:rPr lang="en-GB"/>
              <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secHead" userDrawn="1">
  <p:cSld name="Section Header">
    <p:spTree>
      <p:nvGrpSpPr>
        <p:cNvPr id="1" name=""/>
        <p:cNvGrpSpPr/>
        <p:nvPr/>
      </p:nvGrpSpPr>
      <p:grpSpPr bwMode="auto">
        <a:xfrm>
          <a:off x="0" y="0"/>
          <a:ext cx="0" cy="0"/>
          <a:chOff x="0" y="0"/>
          <a:chExt cx="0" cy="0"/>
        </a:xfrm>
      </p:grpSpPr>
      <p:sp>
        <p:nvSpPr>
          <p:cNvPr id="4" name="Rectangle 3"/>
          <p:cNvSpPr/>
          <p:nvPr/>
        </p:nvSpPr>
        <p:spPr bwMode="auto">
          <a:xfrm>
            <a:off x="-34925" y="6400800"/>
            <a:ext cx="12188825"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a:cxnSpLocks/>
          </p:cNvCxnSpPr>
          <p:nvPr/>
        </p:nvCxnSpPr>
        <p:spPr bwMode="auto">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bwMode="auto">
          <a:xfrm>
            <a:off x="1097280" y="758952"/>
            <a:ext cx="10058400" cy="3566160"/>
          </a:xfrm>
        </p:spPr>
        <p:txBody>
          <a:bodyPr anchorCtr="0"/>
          <a:lstStyle>
            <a:lvl1pPr>
              <a:lnSpc>
                <a:spcPct val="85000"/>
              </a:lnSpc>
              <a:defRPr sz="8000" b="0">
                <a:solidFill>
                  <a:schemeClr val="tx1">
                    <a:lumMod val="85000"/>
                    <a:lumOff val="15000"/>
                  </a:schemeClr>
                </a:solidFill>
              </a:defRPr>
            </a:lvl1pPr>
          </a:lstStyle>
          <a:p>
            <a:pPr>
              <a:defRPr/>
            </a:pPr>
            <a:r>
              <a:rPr lang="en-US"/>
              <a:t>Click to edit Master title style</a:t>
            </a:r>
            <a:endParaRPr lang="en-US"/>
          </a:p>
        </p:txBody>
      </p:sp>
      <p:sp>
        <p:nvSpPr>
          <p:cNvPr id="3" name="Text Placeholder 2"/>
          <p:cNvSpPr>
            <a:spLocks noGrp="1"/>
          </p:cNvSpPr>
          <p:nvPr>
            <p:ph type="body" idx="1"/>
          </p:nvPr>
        </p:nvSpPr>
        <p:spPr bwMode="auto">
          <a:xfrm>
            <a:off x="1097280" y="4453128"/>
            <a:ext cx="10058400" cy="1143000"/>
          </a:xfrm>
        </p:spPr>
        <p:txBody>
          <a:bodyPr lIns="91440" rIns="91440">
            <a:normAutofit/>
          </a:bodyPr>
          <a:lstStyle>
            <a:lvl1pPr marL="0" indent="0">
              <a:buNone/>
              <a:defRPr sz="2400" cap="all" spc="2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4614963E-56B1-4CF9-A4B2-C3D1F4E45739}" type="slidenum">
              <a:rPr lang="en-GB"/>
              <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userDrawn="1">
  <p:cSld name="Two Content">
    <p:spTree>
      <p:nvGrpSpPr>
        <p:cNvPr id="1" name=""/>
        <p:cNvGrpSpPr/>
        <p:nvPr/>
      </p:nvGrpSpPr>
      <p:grpSpPr bwMode="auto">
        <a:xfrm>
          <a:off x="0" y="0"/>
          <a:ext cx="0" cy="0"/>
          <a:chOff x="0" y="0"/>
          <a:chExt cx="0" cy="0"/>
        </a:xfrm>
      </p:grpSpPr>
      <p:sp>
        <p:nvSpPr>
          <p:cNvPr id="5" name="Rectangle 4"/>
          <p:cNvSpPr/>
          <p:nvPr userDrawn="1"/>
        </p:nvSpPr>
        <p:spPr bwMode="auto">
          <a:xfrm>
            <a:off x="0" y="6400800"/>
            <a:ext cx="12192000"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p:nvPr>
        </p:nvSpPr>
        <p:spPr bwMode="auto">
          <a:xfrm>
            <a:off x="0" y="0"/>
            <a:ext cx="12192000" cy="1450757"/>
          </a:xfrm>
        </p:spPr>
        <p:txBody>
          <a:bodyPr/>
          <a:lstStyle/>
          <a:p>
            <a:pPr>
              <a:defRPr/>
            </a:pPr>
            <a:r>
              <a:rPr lang="en-US"/>
              <a:t>Click to edit Master title style</a:t>
            </a:r>
            <a:endParaRPr/>
          </a:p>
        </p:txBody>
      </p:sp>
      <p:sp>
        <p:nvSpPr>
          <p:cNvPr id="3" name="Content Placeholder 2"/>
          <p:cNvSpPr>
            <a:spLocks noGrp="1"/>
          </p:cNvSpPr>
          <p:nvPr>
            <p:ph sz="half" idx="1"/>
          </p:nvPr>
        </p:nvSpPr>
        <p:spPr bwMode="auto">
          <a:xfrm>
            <a:off x="0" y="1621226"/>
            <a:ext cx="6035039" cy="4680000"/>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Content Placeholder 3"/>
          <p:cNvSpPr>
            <a:spLocks noGrp="1"/>
          </p:cNvSpPr>
          <p:nvPr>
            <p:ph sz="half" idx="2"/>
          </p:nvPr>
        </p:nvSpPr>
        <p:spPr bwMode="auto">
          <a:xfrm>
            <a:off x="6217920" y="1621226"/>
            <a:ext cx="5974080" cy="4680001"/>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7"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9"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089175F5-876B-4C76-886E-FC91E159C587}" type="slidenum">
              <a:rPr lang="en-GB"/>
              <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userDrawn="1">
  <p:cSld name="Comparison">
    <p:spTree>
      <p:nvGrpSpPr>
        <p:cNvPr id="1" name=""/>
        <p:cNvGrpSpPr/>
        <p:nvPr/>
      </p:nvGrpSpPr>
      <p:grpSpPr bwMode="auto">
        <a:xfrm>
          <a:off x="0" y="0"/>
          <a:ext cx="0" cy="0"/>
          <a:chOff x="0" y="0"/>
          <a:chExt cx="0" cy="0"/>
        </a:xfrm>
      </p:grpSpPr>
      <p:sp>
        <p:nvSpPr>
          <p:cNvPr id="10" name="Title 9"/>
          <p:cNvSpPr>
            <a:spLocks noGrp="1"/>
          </p:cNvSpPr>
          <p:nvPr>
            <p:ph type="title"/>
          </p:nvPr>
        </p:nvSpPr>
        <p:spPr bwMode="auto">
          <a:xfrm>
            <a:off x="0" y="0"/>
            <a:ext cx="12192000" cy="1450757"/>
          </a:xfrm>
        </p:spPr>
        <p:txBody>
          <a:bodyPr/>
          <a:lstStyle/>
          <a:p>
            <a:pPr>
              <a:defRPr/>
            </a:pPr>
            <a:r>
              <a:rPr lang="en-US"/>
              <a:t>Click to edit Master title style</a:t>
            </a:r>
            <a:endParaRPr lang="en-US"/>
          </a:p>
        </p:txBody>
      </p:sp>
      <p:sp>
        <p:nvSpPr>
          <p:cNvPr id="3" name="Text Placeholder 2"/>
          <p:cNvSpPr>
            <a:spLocks noGrp="1"/>
          </p:cNvSpPr>
          <p:nvPr>
            <p:ph type="body" idx="1"/>
          </p:nvPr>
        </p:nvSpPr>
        <p:spPr bwMode="auto">
          <a:xfrm>
            <a:off x="-19050" y="1638232"/>
            <a:ext cx="6035039" cy="736282"/>
          </a:xfrm>
          <a:prstGeom prst="rect">
            <a:avLst/>
          </a:prstGeom>
          <a:solidFill>
            <a:srgbClr val="256C8D"/>
          </a:solidFill>
        </p:spPr>
        <p:txBody>
          <a:bodyPr lIns="91440" rIns="91440" anchor="ctr">
            <a:normAutofit/>
          </a:bodyPr>
          <a:lstStyle>
            <a:lvl1pPr marL="0" indent="0" algn="ctr">
              <a:buNone/>
              <a:defRPr sz="2000" b="0" cap="all">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4" name="Content Placeholder 3"/>
          <p:cNvSpPr>
            <a:spLocks noGrp="1"/>
          </p:cNvSpPr>
          <p:nvPr>
            <p:ph sz="half" idx="2"/>
          </p:nvPr>
        </p:nvSpPr>
        <p:spPr bwMode="auto">
          <a:xfrm>
            <a:off x="0" y="2391520"/>
            <a:ext cx="6035039"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5" name="Text Placeholder 4"/>
          <p:cNvSpPr>
            <a:spLocks noGrp="1"/>
          </p:cNvSpPr>
          <p:nvPr>
            <p:ph type="body" sz="quarter" idx="3"/>
          </p:nvPr>
        </p:nvSpPr>
        <p:spPr bwMode="auto">
          <a:xfrm>
            <a:off x="6198870" y="1638232"/>
            <a:ext cx="5974080" cy="736282"/>
          </a:xfrm>
          <a:prstGeom prst="rect">
            <a:avLst/>
          </a:prstGeom>
          <a:solidFill>
            <a:srgbClr val="256C8D"/>
          </a:solidFill>
        </p:spPr>
        <p:txBody>
          <a:bodyPr lIns="91440" rIns="91440" anchor="ctr">
            <a:normAutofit/>
          </a:bodyPr>
          <a:lstStyle>
            <a:lvl1pPr marL="0" indent="0" algn="ctr">
              <a:buNone/>
              <a:defRPr sz="2000" b="0" cap="all">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6" name="Content Placeholder 5"/>
          <p:cNvSpPr>
            <a:spLocks noGrp="1"/>
          </p:cNvSpPr>
          <p:nvPr>
            <p:ph sz="quarter" idx="4"/>
          </p:nvPr>
        </p:nvSpPr>
        <p:spPr bwMode="auto">
          <a:xfrm>
            <a:off x="6217920" y="2391520"/>
            <a:ext cx="5974080"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7"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defRPr/>
            </a:lvl1pPr>
          </a:lstStyle>
          <a:p>
            <a:pPr>
              <a:defRPr/>
            </a:pPr>
            <a:fld id="{791A1CA5-5825-49F4-BE01-F37C492DFB0D}" type="slidenum">
              <a:rPr lang="en-GB"/>
              <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Title Only">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endParaRPr lang="en-US"/>
          </a:p>
        </p:txBody>
      </p:sp>
      <p:sp>
        <p:nvSpPr>
          <p:cNvPr id="3"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4" name="Slide Number Placeholder 5"/>
          <p:cNvSpPr>
            <a:spLocks noGrp="1"/>
          </p:cNvSpPr>
          <p:nvPr>
            <p:ph type="sldNum" sz="quarter" idx="11"/>
          </p:nvPr>
        </p:nvSpPr>
        <p:spPr bwMode="auto"/>
        <p:txBody>
          <a:bodyPr/>
          <a:lstStyle>
            <a:lvl1pPr>
              <a:defRPr/>
            </a:lvl1pPr>
          </a:lstStyle>
          <a:p>
            <a:pPr>
              <a:defRPr/>
            </a:pPr>
            <a:fld id="{FADC77A9-B014-4641-96CC-178D8B23B2B7}" type="slidenum">
              <a:rPr lang="en-GB"/>
              <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blank" userDrawn="1">
  <p:cSld name="Blank">
    <p:spTree>
      <p:nvGrpSpPr>
        <p:cNvPr id="1" name=""/>
        <p:cNvGrpSpPr/>
        <p:nvPr/>
      </p:nvGrpSpPr>
      <p:grpSpPr bwMode="auto">
        <a:xfrm>
          <a:off x="0" y="0"/>
          <a:ext cx="0" cy="0"/>
          <a:chOff x="0" y="0"/>
          <a:chExt cx="0" cy="0"/>
        </a:xfrm>
      </p:grpSpPr>
      <p:sp>
        <p:nvSpPr>
          <p:cNvPr id="2" name="Rectangle 1"/>
          <p:cNvSpPr/>
          <p:nvPr/>
        </p:nvSpPr>
        <p:spPr bwMode="auto">
          <a:xfrm>
            <a:off x="-6350" y="6400800"/>
            <a:ext cx="12188825"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FE24A3BB-6B2B-4F1D-987A-25B3D744AAF3}" type="slidenum">
              <a:rPr lang="en-GB"/>
              <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objTx" userDrawn="1">
  <p:cSld name="Content with Caption">
    <p:spTree>
      <p:nvGrpSpPr>
        <p:cNvPr id="1" name=""/>
        <p:cNvGrpSpPr/>
        <p:nvPr/>
      </p:nvGrpSpPr>
      <p:grpSpPr bwMode="auto">
        <a:xfrm>
          <a:off x="0" y="0"/>
          <a:ext cx="0" cy="0"/>
          <a:chOff x="0" y="0"/>
          <a:chExt cx="0" cy="0"/>
        </a:xfrm>
      </p:grpSpPr>
      <p:sp>
        <p:nvSpPr>
          <p:cNvPr id="5" name="Rectangle 4"/>
          <p:cNvSpPr/>
          <p:nvPr/>
        </p:nvSpPr>
        <p:spPr bwMode="auto">
          <a:xfrm>
            <a:off x="0" y="0"/>
            <a:ext cx="4051300" cy="68580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218209" y="594358"/>
            <a:ext cx="3605646" cy="1812015"/>
          </a:xfrm>
        </p:spPr>
        <p:txBody>
          <a:bodyPr anchor="ctr" anchorCtr="0"/>
          <a:lstStyle>
            <a:lvl1pPr>
              <a:defRPr sz="3600" b="0">
                <a:solidFill>
                  <a:schemeClr val="bg1"/>
                </a:solidFill>
              </a:defRPr>
            </a:lvl1pPr>
          </a:lstStyle>
          <a:p>
            <a:pPr>
              <a:defRPr/>
            </a:pPr>
            <a:r>
              <a:rPr lang="en-US"/>
              <a:t>Click to edit Master title style</a:t>
            </a:r>
            <a:endParaRPr/>
          </a:p>
        </p:txBody>
      </p:sp>
      <p:sp>
        <p:nvSpPr>
          <p:cNvPr id="3" name="Content Placeholder 2"/>
          <p:cNvSpPr>
            <a:spLocks noGrp="1"/>
          </p:cNvSpPr>
          <p:nvPr>
            <p:ph idx="1"/>
          </p:nvPr>
        </p:nvSpPr>
        <p:spPr bwMode="auto">
          <a:xfrm>
            <a:off x="4320295" y="594358"/>
            <a:ext cx="7577296" cy="5710845"/>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Text Placeholder 3"/>
          <p:cNvSpPr>
            <a:spLocks noGrp="1"/>
          </p:cNvSpPr>
          <p:nvPr>
            <p:ph type="body" sz="half" idx="2"/>
          </p:nvPr>
        </p:nvSpPr>
        <p:spPr bwMode="auto">
          <a:xfrm>
            <a:off x="218209" y="2406374"/>
            <a:ext cx="3605646" cy="3898830"/>
          </a:xfrm>
        </p:spPr>
        <p:txBody>
          <a:bodyPr lIns="91440" rIns="91440">
            <a:normAutofit/>
          </a:bodyPr>
          <a:lstStyle>
            <a:lvl1pPr marL="0" indent="0">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Slide Number Placeholder 5"/>
          <p:cNvSpPr>
            <a:spLocks noGrp="1"/>
          </p:cNvSpPr>
          <p:nvPr>
            <p:ph type="sldNum" sz="quarter" idx="10"/>
          </p:nvPr>
        </p:nvSpPr>
        <p:spPr bwMode="auto"/>
        <p:txBody>
          <a:bodyPr/>
          <a:lstStyle>
            <a:lvl1pPr algn="r">
              <a:defRPr sz="1050">
                <a:solidFill>
                  <a:schemeClr val="tx1"/>
                </a:solidFill>
              </a:defRPr>
            </a:lvl1pPr>
          </a:lstStyle>
          <a:p>
            <a:pPr>
              <a:defRPr/>
            </a:pPr>
            <a:fld id="{3B4C072F-CBA2-45F6-95CB-89F7CA44F4B1}" type="slidenum">
              <a:rPr lang="en-GB"/>
              <a:t/>
            </a:fld>
            <a:endParaRPr lang="en-GB"/>
          </a:p>
        </p:txBody>
      </p:sp>
      <p:sp>
        <p:nvSpPr>
          <p:cNvPr id="8" name="Footer Placeholder 4"/>
          <p:cNvSpPr>
            <a:spLocks noGrp="1"/>
          </p:cNvSpPr>
          <p:nvPr>
            <p:ph type="ftr" sz="quarter" idx="11"/>
          </p:nvPr>
        </p:nvSpPr>
        <p:spPr bwMode="auto">
          <a:xfrm>
            <a:off x="0" y="6305550"/>
            <a:ext cx="4103688" cy="519113"/>
          </a:xfrm>
        </p:spPr>
        <p:txBody>
          <a:bodyPr/>
          <a:lstStyle>
            <a:lvl1pPr algn="ctr">
              <a:defRPr sz="1000" cap="all">
                <a:solidFill>
                  <a:schemeClr val="bg1"/>
                </a:solidFill>
              </a:defRPr>
            </a:lvl1pPr>
          </a:lstStyle>
          <a:p>
            <a:pPr>
              <a:defRPr/>
            </a:pPr>
            <a:r>
              <a:rPr lang="ru-RU"/>
              <a:t> Европейска Рамка на дигиталните компетентности</a:t>
            </a:r>
            <a:br>
              <a:rPr lang="en-GB"/>
            </a:br>
            <a:r>
              <a:rPr lang="ru-RU"/>
              <a:t>с петте области на дигитална компетентност и 21 дигитални умения/ компетентности (DigComp 2.1)</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picTx" userDrawn="1">
  <p:cSld name="Picture with Caption">
    <p:spTree>
      <p:nvGrpSpPr>
        <p:cNvPr id="1" name=""/>
        <p:cNvGrpSpPr/>
        <p:nvPr/>
      </p:nvGrpSpPr>
      <p:grpSpPr bwMode="auto">
        <a:xfrm>
          <a:off x="0" y="0"/>
          <a:ext cx="0" cy="0"/>
          <a:chOff x="0" y="0"/>
          <a:chExt cx="0" cy="0"/>
        </a:xfrm>
      </p:grpSpPr>
      <p:sp>
        <p:nvSpPr>
          <p:cNvPr id="5" name="Rectangle 4"/>
          <p:cNvSpPr/>
          <p:nvPr/>
        </p:nvSpPr>
        <p:spPr bwMode="auto">
          <a:xfrm>
            <a:off x="0" y="4953000"/>
            <a:ext cx="12188825" cy="19050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5074920"/>
            <a:ext cx="10113264" cy="822960"/>
          </a:xfrm>
        </p:spPr>
        <p:txBody>
          <a:bodyPr tIns="0" bIns="0">
            <a:noAutofit/>
          </a:bodyPr>
          <a:lstStyle>
            <a:lvl1pPr>
              <a:defRPr sz="3600" b="0">
                <a:solidFill>
                  <a:schemeClr val="bg1"/>
                </a:solidFill>
              </a:defRPr>
            </a:lvl1pPr>
          </a:lstStyle>
          <a:p>
            <a:pPr>
              <a:defRPr/>
            </a:pPr>
            <a:r>
              <a:rPr lang="en-US"/>
              <a:t>Click to edit Master title style</a:t>
            </a:r>
            <a:endParaRPr/>
          </a:p>
        </p:txBody>
      </p:sp>
      <p:sp>
        <p:nvSpPr>
          <p:cNvPr id="3" name="Picture Placeholder 2"/>
          <p:cNvSpPr>
            <a:spLocks noChangeAspect="1" noGrp="1"/>
          </p:cNvSpPr>
          <p:nvPr>
            <p:ph type="pic" idx="1"/>
          </p:nvPr>
        </p:nvSpPr>
        <p:spPr bwMode="auto">
          <a:xfrm>
            <a:off x="15" y="0"/>
            <a:ext cx="12191985" cy="4915076"/>
          </a:xfrm>
          <a:prstGeom prst="rect">
            <a:avLst/>
          </a:prstGeom>
          <a:blipFill>
            <a:blip r:embed="rId2"/>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defRPr/>
            </a:pPr>
            <a:r>
              <a:rPr lang="en-US"/>
              <a:t>Click icon to add picture</a:t>
            </a:r>
            <a:endParaRPr lang="en-US"/>
          </a:p>
        </p:txBody>
      </p:sp>
      <p:sp>
        <p:nvSpPr>
          <p:cNvPr id="4" name="Text Placeholder 3"/>
          <p:cNvSpPr>
            <a:spLocks noGrp="1"/>
          </p:cNvSpPr>
          <p:nvPr>
            <p:ph type="body" sz="half" idx="2"/>
          </p:nvPr>
        </p:nvSpPr>
        <p:spPr bwMode="auto">
          <a:xfrm>
            <a:off x="1097280" y="5907023"/>
            <a:ext cx="10113264" cy="594360"/>
          </a:xfrm>
        </p:spPr>
        <p:txBody>
          <a:bodyPr lIns="91440" tIns="0" rIns="91440" bIns="0">
            <a:normAutofit/>
          </a:bodyPr>
          <a:lstStyle>
            <a:lvl1pPr marL="0" indent="0" algn="ctr">
              <a:spcBef>
                <a:spcPts val="0"/>
              </a:spcBef>
              <a:spcAft>
                <a:spcPts val="600"/>
              </a:spcAft>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BE4BD8AB-2F22-4CB9-94B9-3B7251888219}" type="slidenum">
              <a:rPr lang="en-GB"/>
              <a:t/>
            </a:fld>
            <a:endParaRPr lang="en-GB"/>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Pr shadeToTitle="0">
        <a:solidFill>
          <a:schemeClr val="bg1"/>
        </a:solidFill>
      </p:bgPr>
    </p:bg>
    <p:spTree>
      <p:nvGrpSpPr>
        <p:cNvPr id="1" name=""/>
        <p:cNvGrpSpPr/>
        <p:nvPr/>
      </p:nvGrpSpPr>
      <p:grpSpPr bwMode="auto">
        <a:xfrm>
          <a:off x="0" y="0"/>
          <a:ext cx="0" cy="0"/>
          <a:chOff x="0" y="0"/>
          <a:chExt cx="0" cy="0"/>
        </a:xfrm>
      </p:grpSpPr>
      <p:sp>
        <p:nvSpPr>
          <p:cNvPr id="7" name="Rectangle 6"/>
          <p:cNvSpPr/>
          <p:nvPr userDrawn="1"/>
        </p:nvSpPr>
        <p:spPr bwMode="auto">
          <a:xfrm>
            <a:off x="0" y="6400800"/>
            <a:ext cx="12192000"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bwMode="auto">
          <a:xfrm>
            <a:off x="0" y="0"/>
            <a:ext cx="12192000" cy="1450975"/>
          </a:xfrm>
          <a:prstGeom prst="rect">
            <a:avLst/>
          </a:prstGeom>
        </p:spPr>
        <p:txBody>
          <a:bodyPr vert="horz" lIns="91440" tIns="45720" rIns="91440" bIns="45720" rtlCol="0" anchor="b">
            <a:normAutofit/>
          </a:bodyPr>
          <a:lstStyle/>
          <a:p>
            <a:pPr>
              <a:defRPr/>
            </a:pPr>
            <a:r>
              <a:rPr lang="en-US"/>
              <a:t>Click to edit Master title style</a:t>
            </a:r>
            <a:endParaRPr/>
          </a:p>
        </p:txBody>
      </p:sp>
      <p:sp>
        <p:nvSpPr>
          <p:cNvPr id="1029" name="Text Placeholder 2"/>
          <p:cNvSpPr>
            <a:spLocks noGrp="1"/>
          </p:cNvSpPr>
          <p:nvPr>
            <p:ph type="body" idx="1"/>
          </p:nvPr>
        </p:nvSpPr>
        <p:spPr bwMode="auto">
          <a:xfrm>
            <a:off x="0" y="1620838"/>
            <a:ext cx="12192000" cy="4679950"/>
          </a:xfrm>
          <a:prstGeom prst="rect">
            <a:avLst/>
          </a:prstGeom>
          <a:noFill/>
          <a:ln>
            <a:noFill/>
          </a:ln>
        </p:spPr>
        <p:txBody>
          <a:bodyPr vert="horz" wrap="square" lIns="72000" tIns="72000" rIns="72000" bIns="72000" numCol="1" anchor="t" anchorCtr="0" compatLnSpc="1">
            <a:prstTxWarp prst="textNoShape"/>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11" name="Footer Placeholder 4"/>
          <p:cNvSpPr>
            <a:spLocks noGrp="1"/>
          </p:cNvSpPr>
          <p:nvPr>
            <p:ph type="ftr" sz="quarter" idx="3"/>
          </p:nvPr>
        </p:nvSpPr>
        <p:spPr bwMode="auto">
          <a:xfrm>
            <a:off x="0" y="6459538"/>
            <a:ext cx="10671175" cy="365125"/>
          </a:xfrm>
          <a:prstGeom prst="rect">
            <a:avLst/>
          </a:prstGeom>
        </p:spPr>
        <p:txBody>
          <a:bodyPr vert="horz" lIns="36000" tIns="36000" rIns="36000" bIns="36000" rtlCol="0" anchor="ctr"/>
          <a:lstStyle>
            <a:lvl1pPr algn="ctr">
              <a:spcBef>
                <a:spcPts val="0"/>
              </a:spcBef>
              <a:spcAft>
                <a:spcPts val="0"/>
              </a:spcAft>
              <a:defRPr sz="1000" cap="all">
                <a:solidFill>
                  <a:schemeClr val="bg1"/>
                </a:solidFill>
                <a:latin typeface="+mn-lt"/>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12" name="Slide Number Placeholder 5"/>
          <p:cNvSpPr>
            <a:spLocks noGrp="1"/>
          </p:cNvSpPr>
          <p:nvPr>
            <p:ph type="sldNum" sz="quarter" idx="4"/>
          </p:nvPr>
        </p:nvSpPr>
        <p:spPr bwMode="auto">
          <a:xfrm>
            <a:off x="10866438" y="6459538"/>
            <a:ext cx="1312862" cy="365125"/>
          </a:xfrm>
          <a:prstGeom prst="rect">
            <a:avLst/>
          </a:prstGeom>
        </p:spPr>
        <p:txBody>
          <a:bodyPr vert="horz" lIns="91440" tIns="45720" rIns="91440" bIns="45720" rtlCol="0" anchor="ctr"/>
          <a:lstStyle>
            <a:lvl1pPr algn="r">
              <a:spcBef>
                <a:spcPts val="0"/>
              </a:spcBef>
              <a:spcAft>
                <a:spcPts val="0"/>
              </a:spcAft>
              <a:defRPr sz="1050">
                <a:solidFill>
                  <a:schemeClr val="bg1"/>
                </a:solidFill>
                <a:latin typeface="+mn-lt"/>
              </a:defRPr>
            </a:lvl1pPr>
          </a:lstStyle>
          <a:p>
            <a:pPr>
              <a:defRPr/>
            </a:pPr>
            <a:fld id="{9BE8E2A1-9E2A-44C8-B01C-B7C500DBAB30}" type="slidenum">
              <a:rPr lang="en-GB"/>
              <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1" hdr="0" sldNum="0"/>
  <p:txStyles>
    <p:titleStyle>
      <a:lvl1pPr algn="ctr">
        <a:lnSpc>
          <a:spcPct val="85000"/>
        </a:lnSpc>
        <a:spcBef>
          <a:spcPts val="0"/>
        </a:spcBef>
        <a:spcAft>
          <a:spcPts val="0"/>
        </a:spcAft>
        <a:defRPr sz="4800" spc="-50">
          <a:solidFill>
            <a:schemeClr val="tx1"/>
          </a:solidFill>
          <a:latin typeface="+mj-lt"/>
          <a:ea typeface="+mj-ea"/>
          <a:cs typeface="+mj-cs"/>
        </a:defRPr>
      </a:lvl1pPr>
      <a:lvl2pPr algn="ctr">
        <a:lnSpc>
          <a:spcPct val="85000"/>
        </a:lnSpc>
        <a:spcBef>
          <a:spcPts val="0"/>
        </a:spcBef>
        <a:spcAft>
          <a:spcPts val="0"/>
        </a:spcAft>
        <a:defRPr sz="4800">
          <a:solidFill>
            <a:schemeClr val="tx1"/>
          </a:solidFill>
          <a:latin typeface="Calibri"/>
        </a:defRPr>
      </a:lvl2pPr>
      <a:lvl3pPr algn="ctr">
        <a:lnSpc>
          <a:spcPct val="85000"/>
        </a:lnSpc>
        <a:spcBef>
          <a:spcPts val="0"/>
        </a:spcBef>
        <a:spcAft>
          <a:spcPts val="0"/>
        </a:spcAft>
        <a:defRPr sz="4800">
          <a:solidFill>
            <a:schemeClr val="tx1"/>
          </a:solidFill>
          <a:latin typeface="Calibri"/>
        </a:defRPr>
      </a:lvl3pPr>
      <a:lvl4pPr algn="ctr">
        <a:lnSpc>
          <a:spcPct val="85000"/>
        </a:lnSpc>
        <a:spcBef>
          <a:spcPts val="0"/>
        </a:spcBef>
        <a:spcAft>
          <a:spcPts val="0"/>
        </a:spcAft>
        <a:defRPr sz="4800">
          <a:solidFill>
            <a:schemeClr val="tx1"/>
          </a:solidFill>
          <a:latin typeface="Calibri"/>
        </a:defRPr>
      </a:lvl4pPr>
      <a:lvl5pPr algn="ctr">
        <a:lnSpc>
          <a:spcPct val="85000"/>
        </a:lnSpc>
        <a:spcBef>
          <a:spcPts val="0"/>
        </a:spcBef>
        <a:spcAft>
          <a:spcPts val="0"/>
        </a:spcAft>
        <a:defRPr sz="4800">
          <a:solidFill>
            <a:schemeClr val="tx1"/>
          </a:solidFill>
          <a:latin typeface="Calibri"/>
        </a:defRPr>
      </a:lvl5pPr>
      <a:lvl6pPr marL="457200" algn="ctr">
        <a:lnSpc>
          <a:spcPct val="85000"/>
        </a:lnSpc>
        <a:spcBef>
          <a:spcPts val="0"/>
        </a:spcBef>
        <a:spcAft>
          <a:spcPts val="0"/>
        </a:spcAft>
        <a:defRPr sz="4800">
          <a:solidFill>
            <a:schemeClr val="tx1"/>
          </a:solidFill>
          <a:latin typeface="Calibri"/>
        </a:defRPr>
      </a:lvl6pPr>
      <a:lvl7pPr marL="914400" algn="ctr">
        <a:lnSpc>
          <a:spcPct val="85000"/>
        </a:lnSpc>
        <a:spcBef>
          <a:spcPts val="0"/>
        </a:spcBef>
        <a:spcAft>
          <a:spcPts val="0"/>
        </a:spcAft>
        <a:defRPr sz="4800">
          <a:solidFill>
            <a:schemeClr val="tx1"/>
          </a:solidFill>
          <a:latin typeface="Calibri"/>
        </a:defRPr>
      </a:lvl7pPr>
      <a:lvl8pPr marL="1371600" algn="ctr">
        <a:lnSpc>
          <a:spcPct val="85000"/>
        </a:lnSpc>
        <a:spcBef>
          <a:spcPts val="0"/>
        </a:spcBef>
        <a:spcAft>
          <a:spcPts val="0"/>
        </a:spcAft>
        <a:defRPr sz="4800">
          <a:solidFill>
            <a:schemeClr val="tx1"/>
          </a:solidFill>
          <a:latin typeface="Calibri"/>
        </a:defRPr>
      </a:lvl8pPr>
      <a:lvl9pPr marL="1828800" algn="ctr">
        <a:lnSpc>
          <a:spcPct val="85000"/>
        </a:lnSpc>
        <a:spcBef>
          <a:spcPts val="0"/>
        </a:spcBef>
        <a:spcAft>
          <a:spcPts val="0"/>
        </a:spcAft>
        <a:defRPr sz="4800">
          <a:solidFill>
            <a:schemeClr val="tx1"/>
          </a:solidFill>
          <a:latin typeface="Calibri"/>
        </a:defRPr>
      </a:lvl9pPr>
    </p:titleStyle>
    <p:bodyStyle>
      <a:lvl1pPr marL="90488" indent="-144000" algn="l">
        <a:lnSpc>
          <a:spcPct val="90000"/>
        </a:lnSpc>
        <a:spcBef>
          <a:spcPts val="1200"/>
        </a:spcBef>
        <a:spcAft>
          <a:spcPts val="200"/>
        </a:spcAft>
        <a:buClr>
          <a:schemeClr val="accent1"/>
        </a:buClr>
        <a:buSzPct val="100000"/>
        <a:buFont typeface="Arial"/>
        <a:buChar char="•"/>
        <a:defRPr sz="2800">
          <a:solidFill>
            <a:schemeClr val="tx1"/>
          </a:solidFill>
          <a:latin typeface="+mn-lt"/>
          <a:ea typeface="+mn-ea"/>
          <a:cs typeface="+mn-cs"/>
        </a:defRPr>
      </a:lvl1pPr>
      <a:lvl2pPr marL="382588" indent="-182563" algn="l">
        <a:lnSpc>
          <a:spcPct val="90000"/>
        </a:lnSpc>
        <a:spcBef>
          <a:spcPts val="200"/>
        </a:spcBef>
        <a:spcAft>
          <a:spcPts val="400"/>
        </a:spcAft>
        <a:buClr>
          <a:schemeClr val="accent1"/>
        </a:buClr>
        <a:buFont typeface="Arial"/>
        <a:buChar char="•"/>
        <a:defRPr sz="2400">
          <a:solidFill>
            <a:schemeClr val="tx1"/>
          </a:solidFill>
          <a:latin typeface="+mn-lt"/>
          <a:ea typeface="+mn-ea"/>
          <a:cs typeface="+mn-cs"/>
        </a:defRPr>
      </a:lvl2pPr>
      <a:lvl3pPr marL="566738"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3pPr>
      <a:lvl4pPr marL="749300"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4pPr>
      <a:lvl5pPr marL="931863"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5" name="Title 4"/>
          <p:cNvSpPr>
            <a:spLocks noGrp="1"/>
          </p:cNvSpPr>
          <p:nvPr>
            <p:ph type="ctrTitle"/>
          </p:nvPr>
        </p:nvSpPr>
        <p:spPr bwMode="auto"/>
        <p:txBody>
          <a:bodyPr>
            <a:normAutofit fontScale="90000"/>
          </a:bodyPr>
          <a:lstStyle/>
          <a:p>
            <a:pPr>
              <a:spcBef>
                <a:spcPts val="600"/>
              </a:spcBef>
              <a:defRPr/>
            </a:pPr>
            <a:r>
              <a:rPr lang="ru-RU"/>
              <a:t>4.2 Защита на личните данни и поверителност</a:t>
            </a:r>
            <a:br>
              <a:rPr lang="en-US"/>
            </a:br>
            <a:r>
              <a:rPr lang="bg-BG" sz="3100"/>
              <a:t>БЕЗОПАСНОСТ – ВИСОКО-СПЕЦИАЛИЗИРАНО НИВО</a:t>
            </a:r>
            <a:endParaRPr lang="en-US"/>
          </a:p>
        </p:txBody>
      </p:sp>
      <p:sp>
        <p:nvSpPr>
          <p:cNvPr id="6" name="Subtitle 5"/>
          <p:cNvSpPr>
            <a:spLocks noGrp="1"/>
          </p:cNvSpPr>
          <p:nvPr>
            <p:ph type="subTitle" idx="1"/>
          </p:nvPr>
        </p:nvSpPr>
        <p:spPr bwMode="auto"/>
        <p:txBody>
          <a:bodyPr/>
          <a:lstStyle/>
          <a:p>
            <a:pPr>
              <a:defRPr/>
            </a:pPr>
            <a:r>
              <a:rPr lang="bg-BG"/>
              <a:t>Мултимедийна презентация</a:t>
            </a:r>
            <a:endParaRPr lang="en-US"/>
          </a:p>
        </p:txBody>
      </p:sp>
      <p:sp>
        <p:nvSpPr>
          <p:cNvPr id="4" name="Footer Placeholder 3"/>
          <p:cNvSpPr>
            <a:spLocks noGrp="1"/>
          </p:cNvSpPr>
          <p:nvPr>
            <p:ph type="ftr" sz="quarter" idx="11"/>
          </p:nvPr>
        </p:nvSpPr>
        <p:spPr bwMode="auto"/>
        <p:txBody>
          <a:bodyPr/>
          <a:lstStyle/>
          <a:p>
            <a:pPr>
              <a:defRPr/>
            </a:pPr>
            <a:r>
              <a:rPr lang="ru-RU"/>
              <a:t> Европейска Рамка на дигиталните компетентности с петте области на дигитална компетентност</a:t>
            </a:r>
            <a:br>
              <a:rPr lang="en-GB"/>
            </a:br>
            <a:r>
              <a:rPr lang="ru-RU"/>
              <a:t>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Иновативни решения относно защитата на лични данни</a:t>
            </a:r>
            <a:endParaRPr lang="bg-BG"/>
          </a:p>
        </p:txBody>
      </p:sp>
      <p:sp>
        <p:nvSpPr>
          <p:cNvPr id="3" name="Content Placeholder 2"/>
          <p:cNvSpPr>
            <a:spLocks noGrp="1"/>
          </p:cNvSpPr>
          <p:nvPr>
            <p:ph idx="1"/>
          </p:nvPr>
        </p:nvSpPr>
        <p:spPr bwMode="auto"/>
        <p:txBody>
          <a:bodyPr>
            <a:normAutofit/>
          </a:bodyPr>
          <a:lstStyle/>
          <a:p>
            <a:pPr marL="0" lvl="1" indent="0">
              <a:lnSpc>
                <a:spcPct val="80000"/>
              </a:lnSpc>
              <a:spcBef>
                <a:spcPts val="1200"/>
              </a:spcBef>
              <a:spcAft>
                <a:spcPts val="200"/>
              </a:spcAft>
              <a:buSzPct val="100000"/>
              <a:buNone/>
              <a:defRPr/>
            </a:pPr>
            <a:r>
              <a:rPr lang="bg-BG" sz="2600"/>
              <a:t>Добре известни практики за сигурност по отношение на:</a:t>
            </a:r>
            <a:endParaRPr/>
          </a:p>
          <a:p>
            <a:pPr marL="457200" lvl="1" indent="-457200">
              <a:lnSpc>
                <a:spcPct val="80000"/>
              </a:lnSpc>
              <a:spcBef>
                <a:spcPts val="1200"/>
              </a:spcBef>
              <a:spcAft>
                <a:spcPts val="200"/>
              </a:spcAft>
              <a:buSzPct val="100000"/>
              <a:defRPr/>
            </a:pPr>
            <a:r>
              <a:rPr lang="ru-RU" sz="2600"/>
              <a:t>Инфраструктурата, системите за данни, крайните и други мобилни устройства, организацията на физическия достъп.</a:t>
            </a:r>
            <a:endParaRPr/>
          </a:p>
          <a:p>
            <a:pPr marL="457200" indent="-457200">
              <a:defRPr/>
            </a:pPr>
            <a:r>
              <a:rPr lang="bg-BG" sz="2600"/>
              <a:t>Персонала - провеждане на обучения за правилното боравене с техниката и системите, коректната работа и стриктното прилагане на политиката по сигурност в дадената организация, организацията на екипите по отношение на достъпа до данните и делегирането на съответните привилегии.</a:t>
            </a:r>
            <a:endParaRPr/>
          </a:p>
          <a:p>
            <a:pPr marL="457200" indent="-457200">
              <a:defRPr/>
            </a:pPr>
            <a:r>
              <a:rPr lang="bg-BG" sz="2600"/>
              <a:t>Предприемането на превантивни мерки спрямо измами, заплахи и различни атаки, което може да се направи след като се класифицира по важност наличната информация и се направи оценка на риска за възможните неблагоприятни последици.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Иновативни решения относно защитата на лични данни - 2</a:t>
            </a:r>
            <a:endParaRPr lang="bg-BG"/>
          </a:p>
        </p:txBody>
      </p:sp>
      <p:sp>
        <p:nvSpPr>
          <p:cNvPr id="3" name="Content Placeholder 2"/>
          <p:cNvSpPr>
            <a:spLocks noGrp="1"/>
          </p:cNvSpPr>
          <p:nvPr>
            <p:ph idx="1"/>
          </p:nvPr>
        </p:nvSpPr>
        <p:spPr bwMode="auto"/>
        <p:txBody>
          <a:bodyPr>
            <a:noAutofit/>
          </a:bodyPr>
          <a:lstStyle/>
          <a:p>
            <a:pPr marL="0" lvl="1" indent="0">
              <a:lnSpc>
                <a:spcPct val="80000"/>
              </a:lnSpc>
              <a:spcBef>
                <a:spcPts val="600"/>
              </a:spcBef>
              <a:spcAft>
                <a:spcPts val="200"/>
              </a:spcAft>
              <a:buSzPct val="100000"/>
              <a:buNone/>
              <a:defRPr/>
            </a:pPr>
            <a:r>
              <a:rPr lang="bg-BG" sz="2600"/>
              <a:t>Относно </a:t>
            </a:r>
            <a:r>
              <a:rPr lang="en-US" sz="2600"/>
              <a:t>GDPR</a:t>
            </a:r>
            <a:r>
              <a:rPr lang="bg-BG" sz="2600"/>
              <a:t>, препоръки за администраторите за превенция:</a:t>
            </a:r>
            <a:endParaRPr/>
          </a:p>
          <a:p>
            <a:pPr marL="365125" indent="-457200">
              <a:spcBef>
                <a:spcPts val="600"/>
              </a:spcBef>
              <a:defRPr/>
            </a:pPr>
            <a:r>
              <a:rPr lang="bg-BG" sz="2400"/>
              <a:t>Високи изисквания за пароли – по отношение на дължина, използване на комбинации от малки и големи букви, цифри и специални символи, както и по отношение на изискванията за периодична смяна на паролата (60-90 дни);</a:t>
            </a:r>
            <a:endParaRPr/>
          </a:p>
          <a:p>
            <a:pPr marL="457200" indent="-457200">
              <a:spcBef>
                <a:spcPts val="600"/>
              </a:spcBef>
              <a:defRPr/>
            </a:pPr>
            <a:r>
              <a:rPr lang="bg-BG" sz="2400"/>
              <a:t>Двуфакторна</a:t>
            </a:r>
            <a:r>
              <a:rPr lang="bg-BG" sz="2400"/>
              <a:t> (</a:t>
            </a:r>
            <a:r>
              <a:rPr lang="bg-BG" sz="2400"/>
              <a:t>мултифакторна</a:t>
            </a:r>
            <a:r>
              <a:rPr lang="bg-BG" sz="2400"/>
              <a:t>) идентификация – удостоверяване чрез въвеждането на допълнителна информация от потребителя (автоматично генериран код, ПИН, отговор на таен въпрос или др.), освен стандартно използваната парола за достъп, която се получава на друго устройство;</a:t>
            </a:r>
            <a:endParaRPr/>
          </a:p>
          <a:p>
            <a:pPr marL="365125" indent="-457200">
              <a:spcBef>
                <a:spcPts val="600"/>
              </a:spcBef>
              <a:defRPr/>
            </a:pPr>
            <a:r>
              <a:rPr lang="bg-BG" sz="2400"/>
              <a:t>Ограничение за грешно въведени пароли (между 3 и 5 грешни опита за достъп);</a:t>
            </a:r>
            <a:endParaRPr/>
          </a:p>
          <a:p>
            <a:pPr marL="365125" indent="-457200">
              <a:spcBef>
                <a:spcPts val="600"/>
              </a:spcBef>
              <a:defRPr/>
            </a:pPr>
            <a:r>
              <a:rPr lang="bg-BG" sz="2400"/>
              <a:t>Редовни актуализации на софтуера и </a:t>
            </a:r>
            <a:r>
              <a:rPr lang="bg-BG" sz="2400"/>
              <a:t>фърмуера</a:t>
            </a:r>
            <a:r>
              <a:rPr lang="bg-BG" sz="2400"/>
              <a:t>;</a:t>
            </a:r>
            <a:endParaRPr/>
          </a:p>
          <a:p>
            <a:pPr marL="365125" indent="-457200">
              <a:spcBef>
                <a:spcPts val="600"/>
              </a:spcBef>
              <a:defRPr/>
            </a:pPr>
            <a:r>
              <a:rPr lang="bg-BG" sz="2400"/>
              <a:t>Използването на съвременни антивирусни програми;</a:t>
            </a:r>
            <a:endParaRPr/>
          </a:p>
          <a:p>
            <a:pPr marL="365125" indent="-457200">
              <a:spcBef>
                <a:spcPts val="600"/>
              </a:spcBef>
              <a:defRPr/>
            </a:pPr>
            <a:r>
              <a:rPr lang="bg-BG" sz="2400"/>
              <a:t>Използването на защитни стени;</a:t>
            </a: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Иновативни решения относно защитата на лични данни - 3</a:t>
            </a:r>
            <a:endParaRPr lang="bg-BG"/>
          </a:p>
        </p:txBody>
      </p:sp>
      <p:sp>
        <p:nvSpPr>
          <p:cNvPr id="3" name="Content Placeholder 2"/>
          <p:cNvSpPr>
            <a:spLocks noGrp="1"/>
          </p:cNvSpPr>
          <p:nvPr>
            <p:ph idx="1"/>
          </p:nvPr>
        </p:nvSpPr>
        <p:spPr bwMode="auto"/>
        <p:txBody>
          <a:bodyPr>
            <a:noAutofit/>
          </a:bodyPr>
          <a:lstStyle/>
          <a:p>
            <a:pPr marL="0" indent="-92075">
              <a:buNone/>
              <a:defRPr/>
            </a:pPr>
            <a:r>
              <a:rPr lang="bg-BG" sz="2600"/>
              <a:t>Относно </a:t>
            </a:r>
            <a:r>
              <a:rPr lang="en-US" sz="2600"/>
              <a:t>GDPR</a:t>
            </a:r>
            <a:r>
              <a:rPr lang="bg-BG" sz="2600"/>
              <a:t>, препоръки за администраторите за превенция: (продължение)</a:t>
            </a:r>
            <a:endParaRPr/>
          </a:p>
          <a:p>
            <a:pPr marL="365125" indent="-457200">
              <a:spcBef>
                <a:spcPts val="600"/>
              </a:spcBef>
              <a:defRPr/>
            </a:pPr>
            <a:r>
              <a:rPr lang="bg-BG" sz="2400"/>
              <a:t>Редовното архивиране на данните за целите на възстановяване им, в случай на хакерска атака и загуба на тяхната наличност;</a:t>
            </a:r>
            <a:endParaRPr/>
          </a:p>
          <a:p>
            <a:pPr marL="365125" indent="-457200">
              <a:spcBef>
                <a:spcPts val="600"/>
              </a:spcBef>
              <a:defRPr/>
            </a:pPr>
            <a:r>
              <a:rPr lang="bg-BG" sz="2400"/>
              <a:t>Криптиране на данните;</a:t>
            </a:r>
            <a:endParaRPr/>
          </a:p>
          <a:p>
            <a:pPr marL="365125" indent="-457200">
              <a:spcBef>
                <a:spcPts val="600"/>
              </a:spcBef>
              <a:defRPr/>
            </a:pPr>
            <a:r>
              <a:rPr lang="bg-BG" sz="2400"/>
              <a:t>Организация за регулярно обучение на персонала във връзка с правилата за защита на личните данни и </a:t>
            </a:r>
            <a:r>
              <a:rPr lang="bg-BG" sz="2400"/>
              <a:t>киберсигурността</a:t>
            </a:r>
            <a:r>
              <a:rPr lang="bg-BG" sz="2400"/>
              <a:t>;</a:t>
            </a:r>
            <a:endParaRPr/>
          </a:p>
          <a:p>
            <a:pPr marL="365125" indent="-457200">
              <a:spcBef>
                <a:spcPts val="600"/>
              </a:spcBef>
              <a:defRPr/>
            </a:pPr>
            <a:r>
              <a:rPr lang="bg-BG" sz="2400"/>
              <a:t>План за реакция при инциденти с </a:t>
            </a:r>
            <a:r>
              <a:rPr lang="bg-BG" sz="2400"/>
              <a:t>киберсигурността</a:t>
            </a:r>
            <a:r>
              <a:rPr lang="bg-BG" sz="2400"/>
              <a:t>.</a:t>
            </a:r>
            <a:endParaRPr/>
          </a:p>
          <a:p>
            <a:pPr marL="0" indent="0">
              <a:buNone/>
              <a:defRPr/>
            </a:pPr>
            <a:r>
              <a:rPr lang="bg-BG" sz="2400"/>
              <a:t>Дигитална трансформация – сигурни дигитални услуги, осигуряващи необходимото ниво на сигурност и защитаващи личните данни по възможно най-добър начин </a:t>
            </a:r>
            <a:endParaRPr/>
          </a:p>
          <a:p>
            <a:pPr marL="0" indent="0">
              <a:buNone/>
              <a:defRPr/>
            </a:pPr>
            <a:r>
              <a:rPr lang="bg-BG" sz="2400"/>
              <a:t>Иновативни решения - проактивни подходи, осигуряващи превантивни мерки за избягване на нарушенията на поверителността, преди да възникнат атаките.</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Иновативни решения относно защитата на лични данни - 4</a:t>
            </a:r>
            <a:endParaRPr lang="bg-BG"/>
          </a:p>
        </p:txBody>
      </p:sp>
      <p:sp>
        <p:nvSpPr>
          <p:cNvPr id="3" name="Content Placeholder 2"/>
          <p:cNvSpPr>
            <a:spLocks noGrp="1"/>
          </p:cNvSpPr>
          <p:nvPr>
            <p:ph idx="1"/>
          </p:nvPr>
        </p:nvSpPr>
        <p:spPr bwMode="auto"/>
        <p:txBody>
          <a:bodyPr>
            <a:noAutofit/>
          </a:bodyPr>
          <a:lstStyle/>
          <a:p>
            <a:pPr marL="0" indent="-92075">
              <a:lnSpc>
                <a:spcPct val="70000"/>
              </a:lnSpc>
              <a:spcBef>
                <a:spcPts val="300"/>
              </a:spcBef>
              <a:spcAft>
                <a:spcPts val="300"/>
              </a:spcAft>
              <a:buNone/>
              <a:defRPr/>
            </a:pPr>
            <a:r>
              <a:rPr lang="bg-BG" sz="2600"/>
              <a:t>Защита от комуникацията, до достъпа до данните:</a:t>
            </a:r>
            <a:endParaRPr/>
          </a:p>
          <a:p>
            <a:pPr marL="250825" indent="-342900">
              <a:lnSpc>
                <a:spcPct val="70000"/>
              </a:lnSpc>
              <a:spcAft>
                <a:spcPts val="300"/>
              </a:spcAft>
              <a:defRPr/>
            </a:pPr>
            <a:r>
              <a:rPr lang="ru-RU" sz="2400"/>
              <a:t>Гаранция за целостта на данните (интегритет) – чрез използването на хеширане.</a:t>
            </a:r>
            <a:endParaRPr/>
          </a:p>
          <a:p>
            <a:pPr marL="250825" indent="-342900">
              <a:lnSpc>
                <a:spcPct val="70000"/>
              </a:lnSpc>
              <a:spcBef>
                <a:spcPts val="300"/>
              </a:spcBef>
              <a:spcAft>
                <a:spcPts val="300"/>
              </a:spcAft>
              <a:defRPr/>
            </a:pPr>
            <a:r>
              <a:rPr lang="ru-RU" sz="2400"/>
              <a:t>Удостоверяване на източника (автентикация) – доказване на самоличност чрез:</a:t>
            </a:r>
            <a:endParaRPr/>
          </a:p>
          <a:p>
            <a:pPr marL="542925" lvl="1" indent="-342900">
              <a:lnSpc>
                <a:spcPct val="70000"/>
              </a:lnSpc>
              <a:spcBef>
                <a:spcPts val="300"/>
              </a:spcBef>
              <a:spcAft>
                <a:spcPts val="300"/>
              </a:spcAft>
              <a:defRPr/>
            </a:pPr>
            <a:r>
              <a:rPr lang="ru-RU" sz="2200"/>
              <a:t>Уникална двойка потребителско име и парола.</a:t>
            </a:r>
            <a:endParaRPr/>
          </a:p>
          <a:p>
            <a:pPr marL="542925" lvl="1" indent="-342900">
              <a:lnSpc>
                <a:spcPct val="70000"/>
              </a:lnSpc>
              <a:spcBef>
                <a:spcPts val="300"/>
              </a:spcBef>
              <a:spcAft>
                <a:spcPts val="300"/>
              </a:spcAft>
              <a:defRPr/>
            </a:pPr>
            <a:r>
              <a:rPr lang="ru-RU" sz="2200"/>
              <a:t>Цифров сертификат - валидация на идентичност и за предаване на криптирани данни.</a:t>
            </a:r>
            <a:endParaRPr/>
          </a:p>
          <a:p>
            <a:pPr marL="542925" lvl="1" indent="-342900">
              <a:lnSpc>
                <a:spcPct val="70000"/>
              </a:lnSpc>
              <a:spcBef>
                <a:spcPts val="300"/>
              </a:spcBef>
              <a:spcAft>
                <a:spcPts val="300"/>
              </a:spcAft>
              <a:defRPr/>
            </a:pPr>
            <a:r>
              <a:rPr lang="ru-RU" sz="2200"/>
              <a:t>Цифров подпис – уникален цифров отпечатък, свързващ самоличността на подписалия се и точното съдържание на съответния документ.</a:t>
            </a:r>
            <a:endParaRPr/>
          </a:p>
          <a:p>
            <a:pPr marL="542925" lvl="1" indent="-342900">
              <a:lnSpc>
                <a:spcPct val="70000"/>
              </a:lnSpc>
              <a:spcBef>
                <a:spcPts val="300"/>
              </a:spcBef>
              <a:spcAft>
                <a:spcPts val="300"/>
              </a:spcAft>
              <a:defRPr/>
            </a:pPr>
            <a:r>
              <a:rPr lang="bg-BG" sz="2200"/>
              <a:t>Многофакторна</a:t>
            </a:r>
            <a:r>
              <a:rPr lang="bg-BG" sz="2200"/>
              <a:t> идентификация – допълнително подсигуряване  кой е източника.</a:t>
            </a:r>
            <a:endParaRPr/>
          </a:p>
          <a:p>
            <a:pPr marL="542925" lvl="1" indent="-342900">
              <a:lnSpc>
                <a:spcPct val="70000"/>
              </a:lnSpc>
              <a:spcBef>
                <a:spcPts val="300"/>
              </a:spcBef>
              <a:spcAft>
                <a:spcPts val="300"/>
              </a:spcAft>
              <a:defRPr/>
            </a:pPr>
            <a:r>
              <a:rPr lang="bg-BG" sz="2200"/>
              <a:t>Биометрична идентификация – идентификация, според физически характеристики.  </a:t>
            </a:r>
            <a:endParaRPr lang="ru-RU" sz="2200"/>
          </a:p>
          <a:p>
            <a:pPr marL="250825" indent="-342900">
              <a:lnSpc>
                <a:spcPct val="70000"/>
              </a:lnSpc>
              <a:spcBef>
                <a:spcPts val="300"/>
              </a:spcBef>
              <a:spcAft>
                <a:spcPts val="300"/>
              </a:spcAft>
              <a:defRPr/>
            </a:pPr>
            <a:r>
              <a:rPr lang="ru-RU" sz="2400"/>
              <a:t>Поверителност на данните (конфиденциалност) – криптиране.</a:t>
            </a:r>
            <a:endParaRPr/>
          </a:p>
          <a:p>
            <a:pPr marL="542925" lvl="1" indent="-342900">
              <a:lnSpc>
                <a:spcPct val="70000"/>
              </a:lnSpc>
              <a:spcBef>
                <a:spcPts val="300"/>
              </a:spcBef>
              <a:spcAft>
                <a:spcPts val="300"/>
              </a:spcAft>
              <a:defRPr/>
            </a:pPr>
            <a:r>
              <a:rPr lang="ru-RU" sz="2200"/>
              <a:t>Симетрично - предварително споделения ключ между двете страни.</a:t>
            </a:r>
            <a:endParaRPr/>
          </a:p>
          <a:p>
            <a:pPr marL="542925" lvl="1" indent="-342900">
              <a:lnSpc>
                <a:spcPct val="70000"/>
              </a:lnSpc>
              <a:spcBef>
                <a:spcPts val="300"/>
              </a:spcBef>
              <a:spcAft>
                <a:spcPts val="300"/>
              </a:spcAft>
              <a:defRPr/>
            </a:pPr>
            <a:r>
              <a:rPr lang="ru-RU" sz="2200"/>
              <a:t>Асиметрично (алгоритъм с публичен ключ) – два различни ключа (за криптирането и за декриптирането).</a:t>
            </a:r>
            <a:endParaRPr/>
          </a:p>
          <a:p>
            <a:pPr marL="250825" indent="-342900">
              <a:lnSpc>
                <a:spcPct val="70000"/>
              </a:lnSpc>
              <a:spcBef>
                <a:spcPts val="300"/>
              </a:spcBef>
              <a:spcAft>
                <a:spcPts val="300"/>
              </a:spcAft>
              <a:defRPr/>
            </a:pPr>
            <a:r>
              <a:rPr lang="ru-RU" sz="2400"/>
              <a:t>Неотричане (неотказ) на данните - доказателство за произхода и целостта на данните.</a:t>
            </a: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ru-RU"/>
              <a:t>Защита на личните данни и неприкосновеността на личния живот в дигитална среда</a:t>
            </a:r>
            <a:endParaRPr lang="bg-BG"/>
          </a:p>
        </p:txBody>
      </p:sp>
      <p:sp>
        <p:nvSpPr>
          <p:cNvPr id="3" name="Content Placeholder 2"/>
          <p:cNvSpPr>
            <a:spLocks noGrp="1"/>
          </p:cNvSpPr>
          <p:nvPr>
            <p:ph idx="1"/>
          </p:nvPr>
        </p:nvSpPr>
        <p:spPr bwMode="auto"/>
        <p:txBody>
          <a:bodyPr/>
          <a:lstStyle/>
          <a:p>
            <a:pPr marL="0" indent="0">
              <a:buNone/>
              <a:defRPr/>
            </a:pPr>
            <a:r>
              <a:rPr lang="bg-BG" sz="2600"/>
              <a:t>При съхраняването или обработването на данни, идентифициращи дадено лице, трябва да се спазват правата на защита на личните данни на това лице.</a:t>
            </a:r>
            <a:endParaRPr/>
          </a:p>
          <a:p>
            <a:pPr marL="0" indent="0">
              <a:buNone/>
              <a:defRPr/>
            </a:pPr>
            <a:r>
              <a:rPr lang="bg-BG" sz="2600"/>
              <a:t>Според </a:t>
            </a:r>
            <a:r>
              <a:rPr lang="en-US" sz="2600"/>
              <a:t>GDPR</a:t>
            </a:r>
            <a:r>
              <a:rPr lang="bg-BG" sz="2600"/>
              <a:t>, обработването на личните данни може да се извърши, ако:</a:t>
            </a:r>
            <a:endParaRPr/>
          </a:p>
          <a:p>
            <a:pPr marL="457200" indent="-457200">
              <a:spcBef>
                <a:spcPts val="600"/>
              </a:spcBef>
              <a:defRPr/>
            </a:pPr>
            <a:r>
              <a:rPr lang="bg-BG" sz="2400"/>
              <a:t>При сключен договор с лицето.</a:t>
            </a:r>
            <a:endParaRPr/>
          </a:p>
          <a:p>
            <a:pPr marL="457200" indent="-457200">
              <a:spcBef>
                <a:spcPts val="600"/>
              </a:spcBef>
              <a:defRPr/>
            </a:pPr>
            <a:r>
              <a:rPr lang="bg-BG" sz="2400"/>
              <a:t>При изпълняването на правно задължение.</a:t>
            </a:r>
            <a:endParaRPr/>
          </a:p>
          <a:p>
            <a:pPr marL="457200" indent="-457200">
              <a:spcBef>
                <a:spcPts val="600"/>
              </a:spcBef>
              <a:defRPr/>
            </a:pPr>
            <a:r>
              <a:rPr lang="bg-BG" sz="2400"/>
              <a:t>Когато обработването на данните е жизненоважно за лицето.</a:t>
            </a:r>
            <a:endParaRPr/>
          </a:p>
          <a:p>
            <a:pPr marL="457200" indent="-457200">
              <a:spcBef>
                <a:spcPts val="600"/>
              </a:spcBef>
              <a:defRPr/>
            </a:pPr>
            <a:r>
              <a:rPr lang="bg-BG" sz="2400"/>
              <a:t>За изпълнението на обществена задача.</a:t>
            </a:r>
            <a:endParaRPr/>
          </a:p>
          <a:p>
            <a:pPr marL="457200" indent="-457200">
              <a:spcBef>
                <a:spcPts val="600"/>
              </a:spcBef>
              <a:defRPr/>
            </a:pPr>
            <a:r>
              <a:rPr lang="bg-BG" sz="2400"/>
              <a:t>Когато съществуват законни интереси.</a:t>
            </a:r>
            <a:endParaRPr/>
          </a:p>
          <a:p>
            <a:pPr marL="0" indent="0">
              <a:spcBef>
                <a:spcPts val="600"/>
              </a:spcBef>
              <a:buNone/>
              <a:defRPr/>
            </a:pPr>
            <a:r>
              <a:rPr lang="bg-BG" sz="2400"/>
              <a:t>Във всички останали ситуации, дружеството или организацията трябва да поискат одобрение (известно като „съгласие") от лицето, преди да могат да събират или използват неговите лични данни.</a:t>
            </a:r>
            <a:endParaRPr/>
          </a:p>
          <a:p>
            <a:pPr marL="0" indent="0">
              <a:spcBef>
                <a:spcPts val="600"/>
              </a:spcBef>
              <a:buNone/>
              <a:defRPr/>
            </a:pP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ru-RU"/>
              <a:t>Защита на личните данни и неприкосновеността на личния живот в дигитална среда - 2</a:t>
            </a:r>
            <a:endParaRPr lang="bg-BG"/>
          </a:p>
        </p:txBody>
      </p:sp>
      <p:sp>
        <p:nvSpPr>
          <p:cNvPr id="3" name="Content Placeholder 2"/>
          <p:cNvSpPr>
            <a:spLocks noGrp="1"/>
          </p:cNvSpPr>
          <p:nvPr>
            <p:ph idx="1"/>
          </p:nvPr>
        </p:nvSpPr>
        <p:spPr bwMode="auto"/>
        <p:txBody>
          <a:bodyPr/>
          <a:lstStyle/>
          <a:p>
            <a:pPr marL="0" indent="0">
              <a:spcBef>
                <a:spcPts val="600"/>
              </a:spcBef>
              <a:buNone/>
              <a:defRPr/>
            </a:pPr>
            <a:r>
              <a:rPr lang="bg-BG" sz="2400"/>
              <a:t>Преди да даде своето съгласие, лицето има право да получи следната информация, в ясен и разбираем вид:</a:t>
            </a:r>
            <a:endParaRPr/>
          </a:p>
          <a:p>
            <a:pPr marL="342900" indent="-342900">
              <a:spcBef>
                <a:spcPts val="600"/>
              </a:spcBef>
              <a:defRPr/>
            </a:pPr>
            <a:r>
              <a:rPr lang="bg-BG" sz="2200"/>
              <a:t>За дружеството или организацията, които ще обработват данните, включително техните данни за контакт и координатите за връзка с длъжностното лице по защита на данните, в случай, че има такова.</a:t>
            </a:r>
            <a:endParaRPr/>
          </a:p>
          <a:p>
            <a:pPr marL="342900" indent="-342900">
              <a:spcBef>
                <a:spcPts val="600"/>
              </a:spcBef>
              <a:defRPr/>
            </a:pPr>
            <a:r>
              <a:rPr lang="bg-BG" sz="2200"/>
              <a:t>Каква е причината, поради която дружеството/организацията ще използва личните данни.</a:t>
            </a:r>
            <a:endParaRPr/>
          </a:p>
          <a:p>
            <a:pPr marL="342900" indent="-342900">
              <a:spcBef>
                <a:spcPts val="600"/>
              </a:spcBef>
              <a:defRPr/>
            </a:pPr>
            <a:r>
              <a:rPr lang="bg-BG" sz="2200"/>
              <a:t>Каква ще е продължителността на съхраняването на личните данни.</a:t>
            </a:r>
            <a:endParaRPr/>
          </a:p>
          <a:p>
            <a:pPr marL="342900" indent="-342900">
              <a:spcBef>
                <a:spcPts val="600"/>
              </a:spcBef>
              <a:defRPr/>
            </a:pPr>
            <a:r>
              <a:rPr lang="bg-BG" sz="2200"/>
              <a:t>Информация за всяко друго дружество или организация, които ще получат личните данни.</a:t>
            </a:r>
            <a:endParaRPr/>
          </a:p>
          <a:p>
            <a:pPr marL="342900" indent="-342900">
              <a:spcBef>
                <a:spcPts val="600"/>
              </a:spcBef>
              <a:defRPr/>
            </a:pPr>
            <a:r>
              <a:rPr lang="bg-BG" sz="2200"/>
              <a:t>Информация за права на лицето в областта на защитата на данните (достъп, коригиране, заличаване, подаване на жалба, оттегляне на съгласието).</a:t>
            </a:r>
            <a:endParaRPr/>
          </a:p>
          <a:p>
            <a:pPr marL="0" indent="0">
              <a:buNone/>
              <a:defRPr/>
            </a:pPr>
            <a:r>
              <a:rPr lang="bg-BG" sz="2400"/>
              <a:t>Оттегляне на съгласието - по всяко време, след свързване с администратора на данни. Освен при определени случай, организацията трябва да преустанови обработването.</a:t>
            </a:r>
            <a:endParaRPr/>
          </a:p>
          <a:p>
            <a:pPr marL="0" indent="0">
              <a:spcBef>
                <a:spcPts val="600"/>
              </a:spcBef>
              <a:buNone/>
              <a:defRPr/>
            </a:pPr>
            <a:endParaRPr lang="bg-BG" sz="2400"/>
          </a:p>
          <a:p>
            <a:pPr marL="0" indent="0">
              <a:spcBef>
                <a:spcPts val="600"/>
              </a:spcBef>
              <a:buNone/>
              <a:defRPr/>
            </a:pPr>
            <a:endParaRPr lang="bg-BG" sz="2400"/>
          </a:p>
          <a:p>
            <a:pPr marL="0" indent="0">
              <a:spcBef>
                <a:spcPts val="600"/>
              </a:spcBef>
              <a:buNone/>
              <a:defRPr/>
            </a:pPr>
            <a:endParaRPr lang="bg-BG" sz="2400"/>
          </a:p>
          <a:p>
            <a:pPr marL="0" indent="0">
              <a:spcBef>
                <a:spcPts val="600"/>
              </a:spcBef>
              <a:buNone/>
              <a:defRPr/>
            </a:pP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ru-RU"/>
              <a:t>Защита на личните данни и неприкосновеността на личния живот в дигитална среда - 3</a:t>
            </a:r>
            <a:endParaRPr lang="bg-BG"/>
          </a:p>
        </p:txBody>
      </p:sp>
      <p:sp>
        <p:nvSpPr>
          <p:cNvPr id="3" name="Content Placeholder 2"/>
          <p:cNvSpPr>
            <a:spLocks noGrp="1"/>
          </p:cNvSpPr>
          <p:nvPr>
            <p:ph idx="1"/>
          </p:nvPr>
        </p:nvSpPr>
        <p:spPr bwMode="auto"/>
        <p:txBody>
          <a:bodyPr/>
          <a:lstStyle/>
          <a:p>
            <a:pPr marL="0" indent="0">
              <a:buNone/>
              <a:defRPr/>
            </a:pPr>
            <a:r>
              <a:rPr lang="bg-BG" sz="2600"/>
              <a:t>Права на субекта на данни, относно личните му данни:</a:t>
            </a:r>
            <a:endParaRPr/>
          </a:p>
          <a:p>
            <a:pPr marL="457200" indent="-457200">
              <a:defRPr/>
            </a:pPr>
            <a:r>
              <a:rPr lang="bg-BG" sz="2600"/>
              <a:t>Право на достъп – копие на данните безплатно и в достъпен формат.</a:t>
            </a:r>
            <a:endParaRPr/>
          </a:p>
          <a:p>
            <a:pPr marL="457200" indent="-457200">
              <a:defRPr/>
            </a:pPr>
            <a:r>
              <a:rPr lang="bg-BG" sz="2600"/>
              <a:t>Право на коригиране – при неточни или непълни данни.</a:t>
            </a:r>
            <a:endParaRPr/>
          </a:p>
          <a:p>
            <a:pPr marL="457200" indent="-457200">
              <a:defRPr/>
            </a:pPr>
            <a:r>
              <a:rPr lang="bg-BG" sz="2600"/>
              <a:t>Право за </a:t>
            </a:r>
            <a:r>
              <a:rPr lang="bg-BG"/>
              <a:t>предаване на данните на трети лица.</a:t>
            </a:r>
            <a:endParaRPr/>
          </a:p>
          <a:p>
            <a:pPr marL="457200" indent="-457200">
              <a:defRPr/>
            </a:pPr>
            <a:r>
              <a:rPr lang="bg-BG"/>
              <a:t>Правото да бъдеш забравен – заличаване на личните данни, когато не са необходими или се използват неправомерно.</a:t>
            </a:r>
            <a:endParaRPr/>
          </a:p>
          <a:p>
            <a:pPr marL="457200" indent="-457200">
              <a:defRPr/>
            </a:pPr>
            <a:r>
              <a:rPr lang="bg-BG"/>
              <a:t>Право за уведомление при нарушение на сигурността.</a:t>
            </a:r>
            <a:endParaRPr/>
          </a:p>
          <a:p>
            <a:pPr marL="457200" indent="-457200">
              <a:defRPr/>
            </a:pPr>
            <a:r>
              <a:rPr lang="bg-BG"/>
              <a:t>Право на подаване на жалба, в случай на нарушения.</a:t>
            </a:r>
            <a:endParaRPr/>
          </a:p>
          <a:p>
            <a:pPr marL="457200" indent="-457200">
              <a:defRPr/>
            </a:pPr>
            <a:r>
              <a:rPr lang="bg-BG"/>
              <a:t>Право на отказ за използване на определени „бисквитки“.</a:t>
            </a:r>
            <a:endParaRPr/>
          </a:p>
          <a:p>
            <a:pPr marL="457200" indent="-457200">
              <a:defRPr/>
            </a:pPr>
            <a:endParaRPr lang="bg-BG" sz="2600"/>
          </a:p>
          <a:p>
            <a:pPr marL="457200" indent="-457200">
              <a:defRPr/>
            </a:pPr>
            <a:endParaRPr lang="bg-BG" sz="2400"/>
          </a:p>
          <a:p>
            <a:pPr marL="0" indent="0">
              <a:spcBef>
                <a:spcPts val="600"/>
              </a:spcBef>
              <a:buNone/>
              <a:defRPr/>
            </a:pP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Разработка на основни политики и правила за защита на личните данни в организацията</a:t>
            </a:r>
            <a:endParaRPr lang="bg-BG"/>
          </a:p>
        </p:txBody>
      </p:sp>
      <p:sp>
        <p:nvSpPr>
          <p:cNvPr id="3" name="Content Placeholder 2"/>
          <p:cNvSpPr>
            <a:spLocks noGrp="1"/>
          </p:cNvSpPr>
          <p:nvPr>
            <p:ph idx="1"/>
          </p:nvPr>
        </p:nvSpPr>
        <p:spPr bwMode="auto"/>
        <p:txBody>
          <a:bodyPr>
            <a:noAutofit/>
          </a:bodyPr>
          <a:lstStyle/>
          <a:p>
            <a:pPr marL="0" indent="0">
              <a:buNone/>
              <a:defRPr/>
            </a:pPr>
            <a:r>
              <a:rPr lang="bg-BG"/>
              <a:t>Корпоративна политика за защита на личните данни</a:t>
            </a:r>
            <a:endParaRPr/>
          </a:p>
          <a:p>
            <a:pPr marL="457200" indent="-457200">
              <a:spcBef>
                <a:spcPts val="600"/>
              </a:spcBef>
              <a:defRPr/>
            </a:pPr>
            <a:r>
              <a:rPr lang="bg-BG" sz="2600"/>
              <a:t>П</a:t>
            </a:r>
            <a:r>
              <a:rPr lang="ru-RU" sz="2600"/>
              <a:t>исмен документ на организация, който съдържа правила на организацията за защита на технологичните и информационни активи. </a:t>
            </a:r>
            <a:endParaRPr/>
          </a:p>
          <a:p>
            <a:pPr marL="457200" indent="-457200">
              <a:spcBef>
                <a:spcPts val="600"/>
              </a:spcBef>
              <a:defRPr/>
            </a:pPr>
            <a:r>
              <a:rPr lang="ru-RU" sz="2600"/>
              <a:t>Политиката за сигурност определя механизмите, които са необходими за постигане на изискванията за сигурност и предоставя базова линия, спрямо която да се използват, конфигурират и одитират компютърните системи и мрежи, за да бъдат в съответствие с поставените изисквания.</a:t>
            </a:r>
            <a:endParaRPr/>
          </a:p>
          <a:p>
            <a:pPr marL="457200" indent="-457200">
              <a:spcBef>
                <a:spcPts val="600"/>
              </a:spcBef>
              <a:defRPr/>
            </a:pPr>
            <a:r>
              <a:rPr lang="bg-BG" sz="2600"/>
              <a:t>Често има йерархична структура и се изгражда от глобалните изисквания за организацията (обща политика), към специфичните – по-конкретни за отделните компоненти (политика за служителите, политика по сигурност и </a:t>
            </a:r>
            <a:r>
              <a:rPr lang="bg-BG" sz="2600"/>
              <a:t>т.н</a:t>
            </a:r>
            <a:r>
              <a:rPr lang="bg-BG" sz="2600"/>
              <a:t>).</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Разработка на основни политики и правила за защита на личните данни в организацията - 2</a:t>
            </a:r>
            <a:endParaRPr lang="bg-BG"/>
          </a:p>
        </p:txBody>
      </p:sp>
      <p:sp>
        <p:nvSpPr>
          <p:cNvPr id="3" name="Content Placeholder 2"/>
          <p:cNvSpPr>
            <a:spLocks noGrp="1"/>
          </p:cNvSpPr>
          <p:nvPr>
            <p:ph idx="1"/>
          </p:nvPr>
        </p:nvSpPr>
        <p:spPr bwMode="auto"/>
        <p:txBody>
          <a:bodyPr>
            <a:noAutofit/>
          </a:bodyPr>
          <a:lstStyle/>
          <a:p>
            <a:pPr marL="0" indent="0">
              <a:spcBef>
                <a:spcPts val="600"/>
              </a:spcBef>
              <a:buNone/>
              <a:defRPr/>
            </a:pPr>
            <a:r>
              <a:rPr lang="bg-BG"/>
              <a:t>Корпоративна политика за защита на личните данни (продължение)</a:t>
            </a:r>
            <a:endParaRPr/>
          </a:p>
          <a:p>
            <a:pPr marL="457200" indent="-457200">
              <a:spcBef>
                <a:spcPts val="600"/>
              </a:spcBef>
              <a:defRPr/>
            </a:pPr>
            <a:r>
              <a:rPr lang="bg-BG" sz="2600"/>
              <a:t>Преди да се създаде, трябва да се:</a:t>
            </a:r>
            <a:endParaRPr/>
          </a:p>
          <a:p>
            <a:pPr marL="749300" lvl="1" indent="-457200">
              <a:spcBef>
                <a:spcPts val="600"/>
              </a:spcBef>
              <a:defRPr/>
            </a:pPr>
            <a:r>
              <a:rPr lang="bg-BG" sz="2600"/>
              <a:t>Уточнят какви са активите, процесите, типовете данни, системите за достъп, групите потребители и др.; </a:t>
            </a:r>
            <a:endParaRPr/>
          </a:p>
          <a:p>
            <a:pPr marL="749300" lvl="1" indent="-457200">
              <a:spcBef>
                <a:spcPts val="600"/>
              </a:spcBef>
              <a:defRPr/>
            </a:pPr>
            <a:r>
              <a:rPr lang="bg-BG" sz="2600"/>
              <a:t>Да се направи оценка на риска - </a:t>
            </a:r>
            <a:r>
              <a:rPr lang="ru-RU" sz="2600"/>
              <a:t>да бъдат направени анализи за възможните заплахи и посегателства и какво ще е влиянието им или последствията от тях, в случай, че бъдат извършени. На базата на тази оценка, да се преценят възможностите за взимането на превантивни мерки, както организационно, така и технологично.</a:t>
            </a:r>
            <a:endParaRPr/>
          </a:p>
          <a:p>
            <a:pPr marL="0" indent="0">
              <a:buNone/>
              <a:defRPr/>
            </a:pP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Разработка на основни политики и правила за защита на личните данни в организацията - 3</a:t>
            </a:r>
            <a:endParaRPr lang="bg-BG"/>
          </a:p>
        </p:txBody>
      </p:sp>
      <p:sp>
        <p:nvSpPr>
          <p:cNvPr id="3" name="Content Placeholder 2"/>
          <p:cNvSpPr>
            <a:spLocks noGrp="1"/>
          </p:cNvSpPr>
          <p:nvPr>
            <p:ph idx="1"/>
          </p:nvPr>
        </p:nvSpPr>
        <p:spPr bwMode="auto"/>
        <p:txBody>
          <a:bodyPr>
            <a:normAutofit lnSpcReduction="10000"/>
          </a:bodyPr>
          <a:lstStyle/>
          <a:p>
            <a:pPr marL="342900" indent="-342900">
              <a:lnSpc>
                <a:spcPct val="70000"/>
              </a:lnSpc>
              <a:spcAft>
                <a:spcPts val="400"/>
              </a:spcAft>
              <a:defRPr/>
            </a:pPr>
            <a:r>
              <a:rPr lang="bg-BG" sz="2400"/>
              <a:t>Правила относно организацията на работата и управлението:</a:t>
            </a:r>
            <a:endParaRPr/>
          </a:p>
          <a:p>
            <a:pPr marL="749300" lvl="1" indent="-457200">
              <a:lnSpc>
                <a:spcPct val="70000"/>
              </a:lnSpc>
              <a:spcBef>
                <a:spcPts val="400"/>
              </a:spcBef>
              <a:defRPr/>
            </a:pPr>
            <a:r>
              <a:rPr lang="bg-BG" sz="2200"/>
              <a:t>Актуалните проблеми.</a:t>
            </a:r>
            <a:endParaRPr/>
          </a:p>
          <a:p>
            <a:pPr marL="749300" lvl="1" indent="-457200">
              <a:lnSpc>
                <a:spcPct val="70000"/>
              </a:lnSpc>
              <a:spcBef>
                <a:spcPts val="400"/>
              </a:spcBef>
              <a:defRPr/>
            </a:pPr>
            <a:r>
              <a:rPr lang="bg-BG" sz="2200"/>
              <a:t>Как ще се прилага в текущата обстановка. </a:t>
            </a:r>
            <a:endParaRPr/>
          </a:p>
          <a:p>
            <a:pPr marL="749300" lvl="1" indent="-457200">
              <a:lnSpc>
                <a:spcPct val="70000"/>
              </a:lnSpc>
              <a:spcBef>
                <a:spcPts val="400"/>
              </a:spcBef>
              <a:defRPr/>
            </a:pPr>
            <a:r>
              <a:rPr lang="bg-BG" sz="2200"/>
              <a:t>Роли и отговорности.</a:t>
            </a:r>
            <a:endParaRPr/>
          </a:p>
          <a:p>
            <a:pPr marL="749300" lvl="1" indent="-457200">
              <a:lnSpc>
                <a:spcPct val="70000"/>
              </a:lnSpc>
              <a:spcBef>
                <a:spcPts val="400"/>
              </a:spcBef>
              <a:defRPr/>
            </a:pPr>
            <a:r>
              <a:rPr lang="bg-BG" sz="2200"/>
              <a:t>Разрешени и неразрешени действия, дейностите и процесите.</a:t>
            </a:r>
            <a:endParaRPr/>
          </a:p>
          <a:p>
            <a:pPr marL="749300" lvl="1" indent="-457200">
              <a:lnSpc>
                <a:spcPct val="70000"/>
              </a:lnSpc>
              <a:spcBef>
                <a:spcPts val="400"/>
              </a:spcBef>
              <a:defRPr/>
            </a:pPr>
            <a:r>
              <a:rPr lang="bg-BG" sz="2200"/>
              <a:t>Последиците от неспазването на установените правила.</a:t>
            </a:r>
            <a:endParaRPr/>
          </a:p>
          <a:p>
            <a:pPr marL="342900" indent="-342900">
              <a:lnSpc>
                <a:spcPct val="70000"/>
              </a:lnSpc>
              <a:spcAft>
                <a:spcPts val="400"/>
              </a:spcAft>
              <a:defRPr/>
            </a:pPr>
            <a:r>
              <a:rPr lang="bg-BG" sz="2400"/>
              <a:t>Технически правила - общи и специфични политики за техническите компонент:</a:t>
            </a:r>
            <a:endParaRPr/>
          </a:p>
          <a:p>
            <a:pPr marL="749300" lvl="1" indent="-457200">
              <a:lnSpc>
                <a:spcPct val="70000"/>
              </a:lnSpc>
              <a:spcBef>
                <a:spcPts val="400"/>
              </a:spcBef>
              <a:defRPr/>
            </a:pPr>
            <a:r>
              <a:rPr lang="bg-BG" sz="2200"/>
              <a:t>Политика за електронната поща и комуникация.</a:t>
            </a:r>
            <a:endParaRPr/>
          </a:p>
          <a:p>
            <a:pPr marL="749300" lvl="1" indent="-457200">
              <a:lnSpc>
                <a:spcPct val="70000"/>
              </a:lnSpc>
              <a:spcBef>
                <a:spcPts val="400"/>
              </a:spcBef>
              <a:defRPr/>
            </a:pPr>
            <a:r>
              <a:rPr lang="bg-BG" sz="2200"/>
              <a:t>Политика за отдалечения достъп.</a:t>
            </a:r>
            <a:endParaRPr/>
          </a:p>
          <a:p>
            <a:pPr marL="749300" lvl="1" indent="-457200">
              <a:lnSpc>
                <a:spcPct val="70000"/>
              </a:lnSpc>
              <a:spcBef>
                <a:spcPts val="400"/>
              </a:spcBef>
              <a:defRPr/>
            </a:pPr>
            <a:r>
              <a:rPr lang="bg-BG" sz="2200"/>
              <a:t>Мрежова политика и политика за използваните приложения.</a:t>
            </a:r>
            <a:endParaRPr/>
          </a:p>
          <a:p>
            <a:pPr marL="749300" lvl="1" indent="-457200">
              <a:lnSpc>
                <a:spcPct val="70000"/>
              </a:lnSpc>
              <a:spcBef>
                <a:spcPts val="400"/>
              </a:spcBef>
              <a:defRPr/>
            </a:pPr>
            <a:r>
              <a:rPr lang="bg-BG" sz="2200"/>
              <a:t>Правилата относно идентификация и </a:t>
            </a:r>
            <a:r>
              <a:rPr lang="bg-BG" sz="2200"/>
              <a:t>автентикация</a:t>
            </a:r>
            <a:r>
              <a:rPr lang="bg-BG" sz="2200"/>
              <a:t>, политики за паролите.</a:t>
            </a:r>
            <a:endParaRPr/>
          </a:p>
          <a:p>
            <a:pPr marL="749300" lvl="1" indent="-457200">
              <a:lnSpc>
                <a:spcPct val="70000"/>
              </a:lnSpc>
              <a:spcBef>
                <a:spcPts val="400"/>
              </a:spcBef>
              <a:defRPr/>
            </a:pPr>
            <a:r>
              <a:rPr lang="bg-BG" sz="2200"/>
              <a:t>Относно поддръжката на устройствата и системите, както и план за възстановяване или реакция при възникването на инциденти. </a:t>
            </a:r>
            <a:endParaRPr/>
          </a:p>
          <a:p>
            <a:pPr marL="342900" indent="-342900">
              <a:lnSpc>
                <a:spcPct val="70000"/>
              </a:lnSpc>
              <a:spcBef>
                <a:spcPts val="400"/>
              </a:spcBef>
              <a:defRPr/>
            </a:pPr>
            <a:r>
              <a:rPr lang="ru-RU" sz="2400"/>
              <a:t>Правила и за крайните потребители - за служители, клиенти, партньори, както и относно тяхното обучение за спазване на тези политики.</a:t>
            </a:r>
            <a:endParaRPr lang="bg-BG" sz="2400"/>
          </a:p>
          <a:p>
            <a:pPr marL="0" indent="0">
              <a:buNone/>
              <a:defRPr/>
            </a:pP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solidFill>
                  <a:schemeClr val="tx1">
                    <a:lumMod val="85000"/>
                    <a:lumOff val="15000"/>
                  </a:schemeClr>
                </a:solidFill>
              </a:rPr>
              <a:t>СЪДЪРЖАНИЕ</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p:txBody>
          <a:bodyPr/>
          <a:lstStyle/>
          <a:p>
            <a:pPr marL="457200" indent="-457200">
              <a:defRPr/>
            </a:pPr>
            <a:r>
              <a:rPr lang="bg-BG"/>
              <a:t>Сложност на проблемите със защита на личните данни.</a:t>
            </a:r>
            <a:endParaRPr/>
          </a:p>
          <a:p>
            <a:pPr marL="457200" indent="-457200">
              <a:defRPr/>
            </a:pPr>
            <a:r>
              <a:rPr lang="bg-BG"/>
              <a:t>Иновативни решения относно защитата на лични данни.</a:t>
            </a:r>
            <a:endParaRPr/>
          </a:p>
          <a:p>
            <a:pPr marL="457200" indent="-457200">
              <a:defRPr/>
            </a:pPr>
            <a:r>
              <a:rPr lang="bg-BG"/>
              <a:t>Защита на личните данни и неприкосновеността на личния живот в дигитална среда.</a:t>
            </a:r>
            <a:endParaRPr/>
          </a:p>
          <a:p>
            <a:pPr marL="457200" indent="-457200">
              <a:defRPr/>
            </a:pPr>
            <a:r>
              <a:rPr lang="ru-RU"/>
              <a:t>Разработка на основни политики и правила за защита на личните данни в организацията</a:t>
            </a:r>
            <a:r>
              <a:rPr lang="bg-BG"/>
              <a:t>.</a:t>
            </a:r>
            <a:endParaRPr/>
          </a:p>
          <a:p>
            <a:pPr marL="457200" indent="-457200">
              <a:defRPr/>
            </a:pPr>
            <a:r>
              <a:rPr lang="bg-BG"/>
              <a:t>Технологични и организационни решения за защита на лични данни в организация.</a:t>
            </a:r>
            <a:endParaRPr/>
          </a:p>
          <a:p>
            <a:pPr marL="0" indent="0">
              <a:buNone/>
              <a:defRPr/>
            </a:pPr>
            <a:endParaRPr lang="en-GB"/>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Разработка на основни политики и правила за защита на личните данни в организацията - 4</a:t>
            </a:r>
            <a:endParaRPr lang="bg-BG"/>
          </a:p>
        </p:txBody>
      </p:sp>
      <p:sp>
        <p:nvSpPr>
          <p:cNvPr id="3" name="Content Placeholder 2"/>
          <p:cNvSpPr>
            <a:spLocks noGrp="1"/>
          </p:cNvSpPr>
          <p:nvPr>
            <p:ph idx="1"/>
          </p:nvPr>
        </p:nvSpPr>
        <p:spPr bwMode="auto">
          <a:xfrm>
            <a:off x="0" y="1620838"/>
            <a:ext cx="12192000" cy="4679950"/>
          </a:xfrm>
        </p:spPr>
        <p:txBody>
          <a:bodyPr>
            <a:noAutofit/>
          </a:bodyPr>
          <a:lstStyle/>
          <a:p>
            <a:pPr marL="0" indent="0">
              <a:buNone/>
              <a:defRPr/>
            </a:pPr>
            <a:r>
              <a:rPr lang="bg-BG"/>
              <a:t>Примерни политики:</a:t>
            </a:r>
            <a:endParaRPr/>
          </a:p>
          <a:p>
            <a:pPr marL="457200" indent="-457200">
              <a:spcBef>
                <a:spcPts val="600"/>
              </a:spcBef>
              <a:defRPr/>
            </a:pPr>
            <a:r>
              <a:rPr lang="ru-RU" sz="2600"/>
              <a:t>Политика за идентификация и удостоверяване – определя упълномощените лица, които могат да имат достъп до мрежови ресурси и да изпълняват процедури за проверка на самоличността.</a:t>
            </a:r>
            <a:endParaRPr/>
          </a:p>
          <a:p>
            <a:pPr marL="457200" indent="-457200">
              <a:spcBef>
                <a:spcPts val="600"/>
              </a:spcBef>
              <a:defRPr/>
            </a:pPr>
            <a:r>
              <a:rPr lang="ru-RU" sz="2600"/>
              <a:t>Политики за пароли - Гарантира, че паролите отговарят на минималните изисквания и се променят редовно.</a:t>
            </a:r>
            <a:endParaRPr/>
          </a:p>
          <a:p>
            <a:pPr marL="457200" indent="-457200">
              <a:spcBef>
                <a:spcPts val="600"/>
              </a:spcBef>
              <a:defRPr/>
            </a:pPr>
            <a:r>
              <a:rPr lang="ru-RU" sz="2600"/>
              <a:t>Правила за допустима употреба - Идентифицира мрежовите приложения и употребата им, които са приемливи за организацията. Може също така да идентифицира нежеланите последствия, в случай, че политика бъде нарушена.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Разработка на основни политики и правила за защита на личните данни в организацията - 5</a:t>
            </a:r>
            <a:endParaRPr lang="bg-BG"/>
          </a:p>
        </p:txBody>
      </p:sp>
      <p:sp>
        <p:nvSpPr>
          <p:cNvPr id="3" name="Content Placeholder 2"/>
          <p:cNvSpPr>
            <a:spLocks noGrp="1"/>
          </p:cNvSpPr>
          <p:nvPr>
            <p:ph idx="1"/>
          </p:nvPr>
        </p:nvSpPr>
        <p:spPr bwMode="auto">
          <a:xfrm>
            <a:off x="0" y="1620838"/>
            <a:ext cx="12192000" cy="4679950"/>
          </a:xfrm>
        </p:spPr>
        <p:txBody>
          <a:bodyPr>
            <a:noAutofit/>
          </a:bodyPr>
          <a:lstStyle/>
          <a:p>
            <a:pPr marL="0" indent="0">
              <a:spcBef>
                <a:spcPts val="600"/>
              </a:spcBef>
              <a:buNone/>
              <a:defRPr/>
            </a:pPr>
            <a:r>
              <a:rPr lang="bg-BG"/>
              <a:t>Примерни политики: (продължение)</a:t>
            </a:r>
            <a:endParaRPr lang="ru-RU"/>
          </a:p>
          <a:p>
            <a:pPr marL="457200" indent="-457200">
              <a:spcBef>
                <a:spcPts val="600"/>
              </a:spcBef>
              <a:defRPr/>
            </a:pPr>
            <a:r>
              <a:rPr lang="ru-RU" sz="2600"/>
              <a:t>Политика за отдалечен достъп - Идентифицира как отдалечените потребители могат да имат достъп до мрежа и какво е достъпно чрез отдалечена връзка.</a:t>
            </a:r>
            <a:endParaRPr/>
          </a:p>
          <a:p>
            <a:pPr marL="457200" indent="-457200">
              <a:spcBef>
                <a:spcPts val="600"/>
              </a:spcBef>
              <a:defRPr/>
            </a:pPr>
            <a:r>
              <a:rPr lang="ru-RU" sz="2600"/>
              <a:t>Политика за поддръжка на мрежата – Определя поддръжката на системите на мрежовите устройства и процедурите за актуализиране на приложенията на крайните потребителски устройства.</a:t>
            </a:r>
            <a:endParaRPr/>
          </a:p>
          <a:p>
            <a:pPr marL="457200" indent="-457200">
              <a:spcBef>
                <a:spcPts val="600"/>
              </a:spcBef>
              <a:defRPr/>
            </a:pPr>
            <a:r>
              <a:rPr lang="ru-RU" sz="2600"/>
              <a:t>Процедура за справяне с инциденти – описва как се процедира в случаи на възникнали инциденти, случайни или умишлени.</a:t>
            </a:r>
            <a:endParaRPr/>
          </a:p>
          <a:p>
            <a:pPr marL="0" indent="0">
              <a:spcBef>
                <a:spcPts val="600"/>
              </a:spcBef>
              <a:buNone/>
              <a:defRPr/>
            </a:pPr>
            <a:r>
              <a:rPr lang="bg-BG"/>
              <a:t>Могат да бъдат включени и други политики, в зависимост от организацията и нейната дейност.</a:t>
            </a:r>
            <a:endParaRPr lang="bg-BG" sz="2600"/>
          </a:p>
          <a:p>
            <a:pPr marL="457200" indent="-457200">
              <a:defRPr/>
            </a:pPr>
            <a:endParaRPr lang="bg-BG"/>
          </a:p>
          <a:p>
            <a:pPr marL="0" indent="0">
              <a:buNone/>
              <a:defRPr/>
            </a:pP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Разработка на основни политики и правила за защита на личните данни в организацията - 6</a:t>
            </a:r>
            <a:endParaRPr lang="bg-BG"/>
          </a:p>
        </p:txBody>
      </p:sp>
      <p:sp>
        <p:nvSpPr>
          <p:cNvPr id="3" name="Content Placeholder 2"/>
          <p:cNvSpPr>
            <a:spLocks noGrp="1"/>
          </p:cNvSpPr>
          <p:nvPr>
            <p:ph idx="1"/>
          </p:nvPr>
        </p:nvSpPr>
        <p:spPr bwMode="auto"/>
        <p:txBody>
          <a:bodyPr>
            <a:noAutofit/>
          </a:bodyPr>
          <a:lstStyle/>
          <a:p>
            <a:pPr marL="0" indent="0">
              <a:spcBef>
                <a:spcPts val="0"/>
              </a:spcBef>
              <a:spcAft>
                <a:spcPts val="400"/>
              </a:spcAft>
              <a:buNone/>
              <a:defRPr/>
            </a:pPr>
            <a:r>
              <a:rPr lang="bg-BG" sz="2400"/>
              <a:t>Примерни политики за обработването на лични данни:</a:t>
            </a:r>
            <a:endParaRPr/>
          </a:p>
          <a:p>
            <a:pPr marL="457200" indent="-457200">
              <a:spcBef>
                <a:spcPts val="0"/>
              </a:spcBef>
              <a:defRPr/>
            </a:pPr>
            <a:r>
              <a:rPr lang="bg-BG" sz="2200"/>
              <a:t>Обща политика за защита на личните данни, включваща процесите по обработване на личните данни и общите правила за работа с тях, сроковете за съхранение и др.</a:t>
            </a:r>
            <a:endParaRPr/>
          </a:p>
          <a:p>
            <a:pPr marL="457200" indent="-457200">
              <a:spcBef>
                <a:spcPts val="0"/>
              </a:spcBef>
              <a:defRPr/>
            </a:pPr>
            <a:r>
              <a:rPr lang="bg-BG" sz="2200"/>
              <a:t>Политика относно процедурата по оценка на въздействието на защитата на данните.</a:t>
            </a:r>
            <a:endParaRPr/>
          </a:p>
          <a:p>
            <a:pPr marL="457200" indent="-457200">
              <a:spcBef>
                <a:spcPts val="0"/>
              </a:spcBef>
              <a:defRPr/>
            </a:pPr>
            <a:r>
              <a:rPr lang="bg-BG" sz="2200"/>
              <a:t>Образец за уведомления за поверителност на данните.</a:t>
            </a:r>
            <a:endParaRPr/>
          </a:p>
          <a:p>
            <a:pPr marL="457200" indent="-457200">
              <a:spcBef>
                <a:spcPts val="0"/>
              </a:spcBef>
              <a:defRPr/>
            </a:pPr>
            <a:r>
              <a:rPr lang="bg-BG" sz="2200"/>
              <a:t>Образец на Съгласие за обработване на лични данни.</a:t>
            </a:r>
            <a:endParaRPr/>
          </a:p>
          <a:p>
            <a:pPr marL="457200" indent="-457200">
              <a:spcBef>
                <a:spcPts val="0"/>
              </a:spcBef>
              <a:defRPr/>
            </a:pPr>
            <a:r>
              <a:rPr lang="bg-BG" sz="2200"/>
              <a:t>Политика относно управление на нарушения, свързани със защита на личните данни.</a:t>
            </a:r>
            <a:endParaRPr/>
          </a:p>
          <a:p>
            <a:pPr marL="457200" indent="-457200">
              <a:spcBef>
                <a:spcPts val="0"/>
              </a:spcBef>
              <a:defRPr/>
            </a:pPr>
            <a:r>
              <a:rPr lang="bg-BG" sz="2200"/>
              <a:t>Политика относно правата на субектите на данни.</a:t>
            </a:r>
            <a:endParaRPr/>
          </a:p>
          <a:p>
            <a:pPr marL="457200" indent="-457200">
              <a:spcBef>
                <a:spcPts val="0"/>
              </a:spcBef>
              <a:defRPr/>
            </a:pPr>
            <a:r>
              <a:rPr lang="bg-BG" sz="2200"/>
              <a:t>Политика относно сигурността на информацията.</a:t>
            </a:r>
            <a:endParaRPr/>
          </a:p>
          <a:p>
            <a:pPr marL="457200" indent="-457200">
              <a:spcBef>
                <a:spcPts val="0"/>
              </a:spcBef>
              <a:defRPr/>
            </a:pPr>
            <a:r>
              <a:rPr lang="bg-BG" sz="2200"/>
              <a:t>Политика относно поверителност и сигурност на информацията (Етичен кодекс относно работата с лични данни от страна на служителите и Стандарти).</a:t>
            </a:r>
            <a:endParaRPr/>
          </a:p>
          <a:p>
            <a:pPr marL="457200" indent="-457200">
              <a:spcBef>
                <a:spcPts val="0"/>
              </a:spcBef>
              <a:defRPr/>
            </a:pPr>
            <a:r>
              <a:rPr lang="bg-BG" sz="2200"/>
              <a:t>Политика относно ползването на мобилни устройства от страна на служителите и защитата на информация.</a:t>
            </a:r>
            <a:endParaRPr/>
          </a:p>
          <a:p>
            <a:pPr marL="457200" indent="-457200">
              <a:spcBef>
                <a:spcPts val="0"/>
              </a:spcBef>
              <a:defRPr/>
            </a:pPr>
            <a:r>
              <a:rPr lang="bg-BG" sz="2200"/>
              <a:t>Други политики по процесите на обработване на личните данни, при необходимост.</a:t>
            </a:r>
            <a:endParaRPr/>
          </a:p>
          <a:p>
            <a:pPr marL="0" indent="0">
              <a:lnSpc>
                <a:spcPct val="70000"/>
              </a:lnSpc>
              <a:spcAft>
                <a:spcPts val="400"/>
              </a:spcAft>
              <a:buNone/>
              <a:defRPr/>
            </a:pP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Технологични и организационни решения за защита на лични данни в организация</a:t>
            </a:r>
            <a:endParaRPr lang="bg-BG"/>
          </a:p>
        </p:txBody>
      </p:sp>
      <p:sp>
        <p:nvSpPr>
          <p:cNvPr id="3" name="Content Placeholder 2"/>
          <p:cNvSpPr>
            <a:spLocks noGrp="1"/>
          </p:cNvSpPr>
          <p:nvPr>
            <p:ph idx="1"/>
          </p:nvPr>
        </p:nvSpPr>
        <p:spPr bwMode="auto"/>
        <p:txBody>
          <a:bodyPr/>
          <a:lstStyle/>
          <a:p>
            <a:pPr marL="0" indent="0">
              <a:buNone/>
              <a:defRPr/>
            </a:pPr>
            <a:r>
              <a:rPr lang="bg-BG"/>
              <a:t>Организациите използват многослоен подход за защита в дълбочина, който изисква комбинация от мрежови устройства и услуги, работещи заедно.</a:t>
            </a:r>
            <a:endParaRPr/>
          </a:p>
          <a:p>
            <a:pPr marL="0" indent="0">
              <a:spcBef>
                <a:spcPts val="600"/>
              </a:spcBef>
              <a:buNone/>
              <a:defRPr/>
            </a:pPr>
            <a:r>
              <a:rPr lang="bg-BG"/>
              <a:t>Необходими са постоянна бдителност и непрекъснато обучение.</a:t>
            </a:r>
            <a:endParaRPr/>
          </a:p>
          <a:p>
            <a:pPr marL="0" indent="0">
              <a:buNone/>
              <a:defRPr/>
            </a:pPr>
            <a:r>
              <a:rPr lang="bg-BG"/>
              <a:t>Най-добрите практики за защита на мрежа са:</a:t>
            </a:r>
            <a:endParaRPr/>
          </a:p>
          <a:p>
            <a:pPr marL="457200" indent="-457200">
              <a:lnSpc>
                <a:spcPct val="70000"/>
              </a:lnSpc>
              <a:spcBef>
                <a:spcPts val="600"/>
              </a:spcBef>
              <a:defRPr/>
            </a:pPr>
            <a:r>
              <a:rPr lang="bg-BG" sz="2600"/>
              <a:t>Да бъде разработена писмена политика за сигурност на компанията.</a:t>
            </a:r>
            <a:endParaRPr/>
          </a:p>
          <a:p>
            <a:pPr marL="457200" indent="-457200">
              <a:lnSpc>
                <a:spcPct val="70000"/>
              </a:lnSpc>
              <a:spcBef>
                <a:spcPts val="600"/>
              </a:spcBef>
              <a:defRPr/>
            </a:pPr>
            <a:r>
              <a:rPr lang="bg-BG" sz="2600"/>
              <a:t>Да се провеждат редовно обучения на служителите за рисковете от социалното инженерство и за разработените стратегии за валидиране на самоличността по телефона, чрез имейл или лично.</a:t>
            </a:r>
            <a:endParaRPr/>
          </a:p>
          <a:p>
            <a:pPr marL="457200" indent="-457200">
              <a:lnSpc>
                <a:spcPct val="70000"/>
              </a:lnSpc>
              <a:spcBef>
                <a:spcPts val="600"/>
              </a:spcBef>
              <a:defRPr/>
            </a:pPr>
            <a:r>
              <a:rPr lang="bg-BG" sz="2600"/>
              <a:t>Да бъде създадена организация и приложен контрол до физическия достъп до устройствата и системите.</a:t>
            </a:r>
            <a:endParaRPr/>
          </a:p>
          <a:p>
            <a:pPr marL="457200" indent="-457200">
              <a:lnSpc>
                <a:spcPct val="70000"/>
              </a:lnSpc>
              <a:spcBef>
                <a:spcPts val="600"/>
              </a:spcBef>
              <a:defRPr/>
            </a:pPr>
            <a:r>
              <a:rPr lang="bg-BG" sz="2600"/>
              <a:t>Да се използват силни пароли, които регулярно да се променят.</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Технологични и организационни решения за защита на лични данни в организация - 2</a:t>
            </a:r>
            <a:endParaRPr lang="bg-BG"/>
          </a:p>
        </p:txBody>
      </p:sp>
      <p:sp>
        <p:nvSpPr>
          <p:cNvPr id="3" name="Content Placeholder 2"/>
          <p:cNvSpPr>
            <a:spLocks noGrp="1"/>
          </p:cNvSpPr>
          <p:nvPr>
            <p:ph idx="1"/>
          </p:nvPr>
        </p:nvSpPr>
        <p:spPr bwMode="auto"/>
        <p:txBody>
          <a:bodyPr/>
          <a:lstStyle/>
          <a:p>
            <a:pPr marL="0" indent="0">
              <a:buNone/>
              <a:defRPr/>
            </a:pPr>
            <a:r>
              <a:rPr lang="bg-BG"/>
              <a:t>Най-добрите практики за защита на мрежа са: (продължение)</a:t>
            </a:r>
            <a:endParaRPr lang="bg-BG" sz="2600"/>
          </a:p>
          <a:p>
            <a:pPr marL="457200" indent="-457200">
              <a:lnSpc>
                <a:spcPct val="70000"/>
              </a:lnSpc>
              <a:defRPr/>
            </a:pPr>
            <a:r>
              <a:rPr lang="bg-BG" sz="2600"/>
              <a:t>Да се криптират и защитават с парола чувствителните данни.</a:t>
            </a:r>
            <a:endParaRPr/>
          </a:p>
          <a:p>
            <a:pPr marL="457200" indent="-457200">
              <a:lnSpc>
                <a:spcPct val="70000"/>
              </a:lnSpc>
              <a:spcBef>
                <a:spcPts val="600"/>
              </a:spcBef>
              <a:defRPr/>
            </a:pPr>
            <a:r>
              <a:rPr lang="bg-BG" sz="2600"/>
              <a:t>Да бъдат внедрени защитен хардуер и софтуер като защитни стени, системи против прониквания (IPS), устройства за виртуална частна мрежа (VPN), антивирусен софтуер и филтриране на съдържание.</a:t>
            </a:r>
            <a:endParaRPr/>
          </a:p>
          <a:p>
            <a:pPr marL="457200" indent="-457200">
              <a:lnSpc>
                <a:spcPct val="70000"/>
              </a:lnSpc>
              <a:spcBef>
                <a:spcPts val="600"/>
              </a:spcBef>
              <a:defRPr/>
            </a:pPr>
            <a:r>
              <a:rPr lang="bg-BG" sz="2600"/>
              <a:t>Да се извършва редовно създаване на резервни копия и да се тестват архивираните файлове. Достъп до тях да имат само упълномощените лица.</a:t>
            </a:r>
            <a:endParaRPr/>
          </a:p>
          <a:p>
            <a:pPr marL="457200" indent="-457200">
              <a:lnSpc>
                <a:spcPct val="70000"/>
              </a:lnSpc>
              <a:spcBef>
                <a:spcPts val="600"/>
              </a:spcBef>
              <a:defRPr/>
            </a:pPr>
            <a:r>
              <a:rPr lang="bg-BG" sz="2600"/>
              <a:t>Да бъдат изключени ненужните услуги и затворени съответните портове.</a:t>
            </a:r>
            <a:endParaRPr/>
          </a:p>
          <a:p>
            <a:pPr marL="457200" indent="-457200">
              <a:lnSpc>
                <a:spcPct val="70000"/>
              </a:lnSpc>
              <a:spcBef>
                <a:spcPts val="600"/>
              </a:spcBef>
              <a:defRPr/>
            </a:pPr>
            <a:r>
              <a:rPr lang="bg-BG" sz="2600"/>
              <a:t>Да се поддържат системите актуални и с всички последни корекции, като това се извършва на определен регулярен принцип, в съответствие със практиките по сигурност.</a:t>
            </a:r>
            <a:endParaRPr/>
          </a:p>
          <a:p>
            <a:pPr marL="457200" indent="-457200">
              <a:lnSpc>
                <a:spcPct val="70000"/>
              </a:lnSpc>
              <a:spcBef>
                <a:spcPts val="600"/>
              </a:spcBef>
              <a:defRPr/>
            </a:pPr>
            <a:r>
              <a:rPr lang="bg-BG" sz="2600"/>
              <a:t>Да се извършват одити по сигурността и да се тества редовно мрежата, на базата, на които да се правят подобрения.</a:t>
            </a:r>
            <a:endParaRPr/>
          </a:p>
          <a:p>
            <a:pPr marL="0" indent="0">
              <a:buNone/>
              <a:defRPr/>
            </a:pPr>
            <a:endParaRPr lang="bg-BG"/>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Технологични и организационни решения за защита на лични данни в организация - 3</a:t>
            </a:r>
            <a:endParaRPr lang="bg-BG"/>
          </a:p>
        </p:txBody>
      </p:sp>
      <p:sp>
        <p:nvSpPr>
          <p:cNvPr id="3" name="Content Placeholder 2"/>
          <p:cNvSpPr>
            <a:spLocks noGrp="1"/>
          </p:cNvSpPr>
          <p:nvPr>
            <p:ph idx="1"/>
          </p:nvPr>
        </p:nvSpPr>
        <p:spPr bwMode="auto"/>
        <p:txBody>
          <a:bodyPr/>
          <a:lstStyle/>
          <a:p>
            <a:pPr marL="0" indent="0">
              <a:buNone/>
              <a:defRPr/>
            </a:pPr>
            <a:r>
              <a:rPr lang="bg-BG"/>
              <a:t>Защита на система с достъп до лични данни:</a:t>
            </a:r>
            <a:endParaRPr/>
          </a:p>
          <a:p>
            <a:pPr marL="457200" indent="-457200">
              <a:lnSpc>
                <a:spcPct val="70000"/>
              </a:lnSpc>
              <a:defRPr/>
            </a:pPr>
            <a:r>
              <a:rPr lang="bg-BG" sz="2600"/>
              <a:t>Да се ограничи достъпа до съответните устройства само за удостоверените потребители, групи или услуги.</a:t>
            </a:r>
            <a:endParaRPr/>
          </a:p>
          <a:p>
            <a:pPr marL="457200" indent="-457200">
              <a:lnSpc>
                <a:spcPct val="70000"/>
              </a:lnSpc>
              <a:spcBef>
                <a:spcPts val="600"/>
              </a:spcBef>
              <a:defRPr/>
            </a:pPr>
            <a:r>
              <a:rPr lang="bg-BG" sz="2600"/>
              <a:t>Да се ограничават действията, според съответната роля или ниво на достъп, т.е. какви действия са разрешени да се извършват от конкретен потребител, група или услуга. </a:t>
            </a:r>
            <a:endParaRPr/>
          </a:p>
          <a:p>
            <a:pPr marL="457200" indent="-457200">
              <a:lnSpc>
                <a:spcPct val="70000"/>
              </a:lnSpc>
              <a:spcBef>
                <a:spcPts val="600"/>
              </a:spcBef>
              <a:defRPr/>
            </a:pPr>
            <a:r>
              <a:rPr lang="bg-BG" sz="2600"/>
              <a:t>Да бъде включено проследяването на действията на всеки, който е имал достъп, т.е. да се поддържат регистри (логове) за целия достъп.</a:t>
            </a:r>
            <a:endParaRPr/>
          </a:p>
          <a:p>
            <a:pPr marL="457200" indent="-457200">
              <a:lnSpc>
                <a:spcPct val="70000"/>
              </a:lnSpc>
              <a:spcBef>
                <a:spcPts val="600"/>
              </a:spcBef>
              <a:defRPr/>
            </a:pPr>
            <a:r>
              <a:rPr lang="bg-BG" sz="2600"/>
              <a:t>Да се гарантира поверителността на данните – да се защитават локално съхраняваните чувствителни данни от преглеждане или копиране. Да се използват протоколи за управление със силно удостоверяване, което евентуално да осуети атаките за поверителността, насочени към разкриване на лични данни, както и друга информация като пароли или конфигурации на устройства.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Технологични и организационни решения за защита на лични данни в организация - 4</a:t>
            </a:r>
            <a:endParaRPr lang="bg-BG"/>
          </a:p>
        </p:txBody>
      </p:sp>
      <p:sp>
        <p:nvSpPr>
          <p:cNvPr id="3" name="Content Placeholder 2"/>
          <p:cNvSpPr>
            <a:spLocks noGrp="1"/>
          </p:cNvSpPr>
          <p:nvPr>
            <p:ph idx="1"/>
          </p:nvPr>
        </p:nvSpPr>
        <p:spPr bwMode="auto"/>
        <p:txBody>
          <a:bodyPr/>
          <a:lstStyle/>
          <a:p>
            <a:pPr marL="0" indent="0">
              <a:buNone/>
              <a:defRPr/>
            </a:pPr>
            <a:r>
              <a:rPr lang="bg-BG"/>
              <a:t>Примерни практики относно обработването на лични данни:</a:t>
            </a:r>
            <a:endParaRPr/>
          </a:p>
          <a:p>
            <a:pPr marL="457200" indent="-457200">
              <a:lnSpc>
                <a:spcPct val="70000"/>
              </a:lnSpc>
              <a:spcBef>
                <a:spcPts val="600"/>
              </a:spcBef>
              <a:defRPr/>
            </a:pPr>
            <a:r>
              <a:rPr lang="bg-BG" sz="2600"/>
              <a:t>Организацията трябва да има изградена структура за защита на личните данни.</a:t>
            </a:r>
            <a:endParaRPr/>
          </a:p>
          <a:p>
            <a:pPr marL="457200" indent="-457200">
              <a:lnSpc>
                <a:spcPct val="70000"/>
              </a:lnSpc>
              <a:spcBef>
                <a:spcPts val="600"/>
              </a:spcBef>
              <a:defRPr/>
            </a:pPr>
            <a:r>
              <a:rPr lang="bg-BG" sz="2600"/>
              <a:t>Към момента на проектирането, да бъдат определени видовете потребители на информационните системи, с различни права за достъп (собственици на данни, разработчици, системни администратори, обикновени потребители, привилегировани потребители, бизнес анализатори, администратори на бази данни, администратори на приложенията и органи по сигурността на данните).</a:t>
            </a:r>
            <a:endParaRPr/>
          </a:p>
          <a:p>
            <a:pPr marL="457200" indent="-457200">
              <a:lnSpc>
                <a:spcPct val="70000"/>
              </a:lnSpc>
              <a:spcBef>
                <a:spcPts val="600"/>
              </a:spcBef>
              <a:defRPr/>
            </a:pPr>
            <a:r>
              <a:rPr lang="bg-BG" sz="2600"/>
              <a:t>Да се утвърдят правила за отделните потребители, функционалните им задължения и процедурите за тяхната дейност.</a:t>
            </a:r>
            <a:endParaRPr/>
          </a:p>
          <a:p>
            <a:pPr marL="457200" indent="-457200">
              <a:lnSpc>
                <a:spcPct val="70000"/>
              </a:lnSpc>
              <a:spcBef>
                <a:spcPts val="600"/>
              </a:spcBef>
              <a:defRPr/>
            </a:pPr>
            <a:r>
              <a:rPr lang="bg-BG" sz="2600"/>
              <a:t>Ясно да се разпишат принципите на взаимодействие на отделните потребители.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Технологични и организационни решения за защита на лични данни в организация - 5</a:t>
            </a:r>
            <a:endParaRPr lang="bg-BG"/>
          </a:p>
        </p:txBody>
      </p:sp>
      <p:sp>
        <p:nvSpPr>
          <p:cNvPr id="3" name="Content Placeholder 2"/>
          <p:cNvSpPr>
            <a:spLocks noGrp="1"/>
          </p:cNvSpPr>
          <p:nvPr>
            <p:ph idx="1"/>
          </p:nvPr>
        </p:nvSpPr>
        <p:spPr bwMode="auto"/>
        <p:txBody>
          <a:bodyPr/>
          <a:lstStyle/>
          <a:p>
            <a:pPr marL="0" indent="0">
              <a:lnSpc>
                <a:spcPct val="70000"/>
              </a:lnSpc>
              <a:spcBef>
                <a:spcPts val="600"/>
              </a:spcBef>
              <a:buNone/>
              <a:defRPr/>
            </a:pPr>
            <a:r>
              <a:rPr lang="bg-BG"/>
              <a:t>Примерни практики относно обработването на лични данни:</a:t>
            </a:r>
            <a:endParaRPr/>
          </a:p>
          <a:p>
            <a:pPr marL="457200" indent="-457200">
              <a:lnSpc>
                <a:spcPct val="70000"/>
              </a:lnSpc>
              <a:spcBef>
                <a:spcPts val="600"/>
              </a:spcBef>
              <a:defRPr/>
            </a:pPr>
            <a:r>
              <a:rPr lang="bg-BG" sz="2600"/>
              <a:t>Функционалността на предоставените услуги, да не бъде за сметка на необходимата защита при обработване на данните на физическите лица (балансираност).</a:t>
            </a:r>
            <a:endParaRPr/>
          </a:p>
          <a:p>
            <a:pPr marL="457200" indent="-457200">
              <a:lnSpc>
                <a:spcPct val="70000"/>
              </a:lnSpc>
              <a:spcBef>
                <a:spcPts val="600"/>
              </a:spcBef>
              <a:defRPr/>
            </a:pPr>
            <a:r>
              <a:rPr lang="bg-BG" sz="2600"/>
              <a:t>Отговорностите за информационната сигурност да не са съсредоточени единствено в ИТ дирекцията.</a:t>
            </a:r>
            <a:endParaRPr/>
          </a:p>
          <a:p>
            <a:pPr marL="457200" indent="-457200">
              <a:lnSpc>
                <a:spcPct val="70000"/>
              </a:lnSpc>
              <a:spcBef>
                <a:spcPts val="600"/>
              </a:spcBef>
              <a:defRPr/>
            </a:pPr>
            <a:r>
              <a:rPr lang="bg-BG" sz="2600"/>
              <a:t>Да се утвърдят правила и процедури за защита на личните данни, касаещи техническите и организационни мерки за защита на данните.</a:t>
            </a:r>
            <a:endParaRPr/>
          </a:p>
          <a:p>
            <a:pPr marL="457200" indent="-457200">
              <a:lnSpc>
                <a:spcPct val="70000"/>
              </a:lnSpc>
              <a:spcBef>
                <a:spcPts val="600"/>
              </a:spcBef>
              <a:defRPr/>
            </a:pPr>
            <a:r>
              <a:rPr lang="bg-BG" sz="2600"/>
              <a:t>За всяка една от поддържаните информационни системи, да се разработят правила за обработка на личните данни в тях.</a:t>
            </a:r>
            <a:endParaRPr/>
          </a:p>
          <a:p>
            <a:pPr marL="457200" indent="-457200">
              <a:lnSpc>
                <a:spcPct val="70000"/>
              </a:lnSpc>
              <a:spcBef>
                <a:spcPts val="600"/>
              </a:spcBef>
              <a:defRPr/>
            </a:pPr>
            <a:r>
              <a:rPr lang="bg-BG" sz="2600"/>
              <a:t>Да се разработят правила/процедури, регламентиращи мерките за защита на различните категории лични данни, като цяло и съобразно техния вид и чувствителност (съобразно оценката на риска).</a:t>
            </a:r>
            <a:endParaRPr/>
          </a:p>
          <a:p>
            <a:pPr marL="457200" indent="-457200">
              <a:lnSpc>
                <a:spcPct val="70000"/>
              </a:lnSpc>
              <a:spcBef>
                <a:spcPts val="600"/>
              </a:spcBef>
              <a:defRPr/>
            </a:pPr>
            <a:r>
              <a:rPr lang="bg-BG" sz="2600"/>
              <a:t>Да се определят конкретните срокове за съхранение на личните данни.</a:t>
            </a:r>
            <a:endParaRPr/>
          </a:p>
          <a:p>
            <a:pPr marL="457200" indent="-457200">
              <a:lnSpc>
                <a:spcPct val="70000"/>
              </a:lnSpc>
              <a:spcBef>
                <a:spcPts val="600"/>
              </a:spcBef>
              <a:defRPr/>
            </a:pPr>
            <a:endParaRPr lang="bg-BG" sz="2600"/>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Технологични и организационни решения за защита на лични данни в организация - 6</a:t>
            </a:r>
            <a:endParaRPr lang="bg-BG"/>
          </a:p>
        </p:txBody>
      </p:sp>
      <p:sp>
        <p:nvSpPr>
          <p:cNvPr id="3" name="Content Placeholder 2"/>
          <p:cNvSpPr>
            <a:spLocks noGrp="1"/>
          </p:cNvSpPr>
          <p:nvPr>
            <p:ph idx="1"/>
          </p:nvPr>
        </p:nvSpPr>
        <p:spPr bwMode="auto"/>
        <p:txBody>
          <a:bodyPr/>
          <a:lstStyle/>
          <a:p>
            <a:pPr marL="0" indent="0">
              <a:buNone/>
              <a:defRPr/>
            </a:pPr>
            <a:r>
              <a:rPr lang="bg-BG"/>
              <a:t>Посочените препоръки далеч не обхващат всички възможности, нито пък трябва да се считат за задължителни или единствени.</a:t>
            </a:r>
            <a:endParaRPr/>
          </a:p>
          <a:p>
            <a:pPr marL="0" indent="0">
              <a:buNone/>
              <a:defRPr/>
            </a:pPr>
            <a:r>
              <a:rPr lang="bg-BG"/>
              <a:t>За </a:t>
            </a:r>
            <a:r>
              <a:rPr lang="bg-BG"/>
              <a:t>организациите остава да осигурят и гарантират поверителността, цялостността и наличността на обработваните от администраторите/обработващите лични данни, като  дефинират собствени, специфични (за дадения контекст на обработване) и конкретни мерки и действия за защита на личните данни, съобразени с тяхното естество и дейности по обработването им. Това ще им позволи да работят в съответствие с принципите и изискванията на Регламент (ЕС) 2016/679 и за защитата на основните права и свободи на субектите на данни.</a:t>
            </a:r>
            <a:endParaRPr/>
          </a:p>
          <a:p>
            <a:pPr marL="457200" indent="-457200">
              <a:lnSpc>
                <a:spcPct val="70000"/>
              </a:lnSpc>
              <a:spcBef>
                <a:spcPts val="600"/>
              </a:spcBef>
              <a:defRPr/>
            </a:pPr>
            <a:endParaRPr lang="bg-BG" sz="2600"/>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solidFill>
                  <a:schemeClr val="tx1">
                    <a:lumMod val="85000"/>
                    <a:lumOff val="15000"/>
                  </a:schemeClr>
                </a:solidFill>
              </a:rPr>
              <a:t>ОБОБЩЕНИЕ</a:t>
            </a:r>
            <a:endParaRPr lang="en-GB">
              <a:solidFill>
                <a:schemeClr val="tx1">
                  <a:lumMod val="85000"/>
                  <a:lumOff val="15000"/>
                </a:schemeClr>
              </a:solidFill>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p:txBody>
          <a:bodyPr/>
          <a:lstStyle/>
          <a:p>
            <a:pPr lvl="0">
              <a:defRPr/>
            </a:pPr>
            <a:r>
              <a:rPr lang="bg-BG"/>
              <a:t>Каква е сложността на проблемите със защита на личните данни.</a:t>
            </a:r>
            <a:endParaRPr/>
          </a:p>
          <a:p>
            <a:pPr lvl="0">
              <a:defRPr/>
            </a:pPr>
            <a:r>
              <a:rPr lang="bg-BG"/>
              <a:t>Какви иновативни решения могат да се приложат относно защитата на лични данни.</a:t>
            </a:r>
            <a:endParaRPr/>
          </a:p>
          <a:p>
            <a:pPr lvl="0">
              <a:defRPr/>
            </a:pPr>
            <a:r>
              <a:rPr lang="bg-BG"/>
              <a:t>Как са защитени личните данни и неприкосновеността на личния живот в дигитална среда.</a:t>
            </a:r>
            <a:endParaRPr/>
          </a:p>
          <a:p>
            <a:pPr lvl="0">
              <a:defRPr/>
            </a:pPr>
            <a:r>
              <a:rPr lang="bg-BG"/>
              <a:t>Какви са основните правила и препоръки за разработка на основни корпоративни политики и правила за защита на личните данни в организацията.</a:t>
            </a:r>
            <a:endParaRPr/>
          </a:p>
          <a:p>
            <a:pPr lvl="0">
              <a:defRPr/>
            </a:pPr>
            <a:r>
              <a:rPr lang="bg-BG"/>
              <a:t>Какви технологични и организационни решения могат да се приложат за защита на лични данни в организация.</a:t>
            </a:r>
            <a:endParaRPr/>
          </a:p>
          <a:p>
            <a:pPr>
              <a:defRPr/>
            </a:pPr>
            <a:endParaRPr lang="en-GB"/>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Сложност на проблемите със защита на личните данни</a:t>
            </a:r>
            <a:endParaRPr lang="bg-BG"/>
          </a:p>
        </p:txBody>
      </p:sp>
      <p:sp>
        <p:nvSpPr>
          <p:cNvPr id="3" name="Content Placeholder 2"/>
          <p:cNvSpPr>
            <a:spLocks noGrp="1"/>
          </p:cNvSpPr>
          <p:nvPr>
            <p:ph idx="1"/>
          </p:nvPr>
        </p:nvSpPr>
        <p:spPr bwMode="auto"/>
        <p:txBody>
          <a:bodyPr/>
          <a:lstStyle/>
          <a:p>
            <a:pPr marL="0" indent="0">
              <a:buNone/>
              <a:defRPr/>
            </a:pPr>
            <a:r>
              <a:rPr lang="bg-BG"/>
              <a:t>Определения според </a:t>
            </a:r>
            <a:r>
              <a:rPr lang="en-US"/>
              <a:t>GDPR:</a:t>
            </a:r>
            <a:endParaRPr/>
          </a:p>
          <a:p>
            <a:pPr marL="457200" indent="-457200">
              <a:defRPr/>
            </a:pPr>
            <a:r>
              <a:rPr lang="ru-RU" sz="2400" b="1"/>
              <a:t>Лични данни</a:t>
            </a:r>
            <a:r>
              <a:rPr lang="ru-RU" sz="2400"/>
              <a:t> са всяка информация, свързана с определено физическо лице или такава, чрез която лицето може да бъде идентифицирано пряко или непряко</a:t>
            </a:r>
            <a:r>
              <a:rPr lang="en-US" sz="2400"/>
              <a:t>.</a:t>
            </a:r>
            <a:endParaRPr/>
          </a:p>
          <a:p>
            <a:pPr marL="457200" indent="-457200">
              <a:defRPr/>
            </a:pPr>
            <a:r>
              <a:rPr lang="bg-BG" sz="2400" b="1"/>
              <a:t>Чувствителни лични данни</a:t>
            </a:r>
            <a:r>
              <a:rPr lang="bg-BG" sz="2400"/>
              <a:t> са такива, които разкриват расов или етнически произход, политически възгледи, религиозни или философски убеждения, членства в професионални организации,  генетични данни и биометрични данни, в случай, че се търси идентификация с дадено лице, данни свързани със здравословното състояние, както и данни за сексуалния живот или сексуалната ориентация.</a:t>
            </a:r>
            <a:endParaRPr lang="en-US" sz="2400"/>
          </a:p>
          <a:p>
            <a:pPr marL="0" indent="0">
              <a:buNone/>
              <a:defRPr/>
            </a:pPr>
            <a:r>
              <a:rPr lang="ru-RU" sz="2400"/>
              <a:t>Според закона за защита на личните данни (ЗЗЛД), чл.51, ал.1, обработването на чувствителни лични данни е разрешено, само когато това е абсолютно необходимо и съществуват подходящи гаранции за правата и свободите на субекта на данни</a:t>
            </a:r>
            <a:r>
              <a:rPr lang="en-US" sz="2400"/>
              <a:t>.</a:t>
            </a: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 name="Title 5"/>
          <p:cNvSpPr>
            <a:spLocks noGrp="1"/>
          </p:cNvSpPr>
          <p:nvPr>
            <p:ph type="title"/>
          </p:nvPr>
        </p:nvSpPr>
        <p:spPr bwMode="auto"/>
        <p:txBody>
          <a:bodyPr/>
          <a:lstStyle/>
          <a:p>
            <a:pPr>
              <a:defRPr/>
            </a:pPr>
            <a:r>
              <a:rPr lang="bg-BG"/>
              <a:t>Благодаря</a:t>
            </a:r>
            <a:endParaRPr lang="en-GB"/>
          </a:p>
        </p:txBody>
      </p:sp>
      <p:sp>
        <p:nvSpPr>
          <p:cNvPr id="7" name="Text Placeholder 6"/>
          <p:cNvSpPr>
            <a:spLocks noGrp="1"/>
          </p:cNvSpPr>
          <p:nvPr>
            <p:ph type="body" idx="1"/>
          </p:nvPr>
        </p:nvSpPr>
        <p:spPr bwMode="auto"/>
        <p:txBody>
          <a:bodyPr/>
          <a:lstStyle/>
          <a:p>
            <a:pPr algn="ctr">
              <a:defRPr/>
            </a:pPr>
            <a:r>
              <a:rPr lang="bg-BG"/>
              <a:t>За вашето внимание!</a:t>
            </a:r>
            <a:endParaRPr lang="en-GB"/>
          </a:p>
        </p:txBody>
      </p:sp>
      <p:sp>
        <p:nvSpPr>
          <p:cNvPr id="5" name="Footer Placeholder 4"/>
          <p:cNvSpPr>
            <a:spLocks noGrp="1"/>
          </p:cNvSpPr>
          <p:nvPr>
            <p:ph type="ftr" sz="quarter" idx="10"/>
          </p:nvPr>
        </p:nvSpPr>
        <p:spPr bwMode="auto"/>
        <p:txBody>
          <a:bodyPr/>
          <a:lstStyle/>
          <a:p>
            <a:pPr>
              <a:defRPr/>
            </a:pPr>
            <a:r>
              <a:rPr lang="ru-RU"/>
              <a:t> Европейска Рамка на дигиталните компетентности</a:t>
            </a:r>
            <a:br>
              <a:rPr lang="en-GB"/>
            </a:br>
            <a:r>
              <a:rPr lang="ru-RU"/>
              <a:t>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Сложност на проблемите със защита на личните данни</a:t>
            </a:r>
            <a:r>
              <a:rPr lang="en-US"/>
              <a:t> - 2</a:t>
            </a:r>
            <a:endParaRPr lang="bg-BG"/>
          </a:p>
        </p:txBody>
      </p:sp>
      <p:sp>
        <p:nvSpPr>
          <p:cNvPr id="3" name="Content Placeholder 2"/>
          <p:cNvSpPr>
            <a:spLocks noGrp="1"/>
          </p:cNvSpPr>
          <p:nvPr>
            <p:ph idx="1"/>
          </p:nvPr>
        </p:nvSpPr>
        <p:spPr bwMode="auto"/>
        <p:txBody>
          <a:bodyPr/>
          <a:lstStyle/>
          <a:p>
            <a:pPr marL="0" indent="0">
              <a:spcBef>
                <a:spcPts val="600"/>
              </a:spcBef>
              <a:buNone/>
              <a:defRPr/>
            </a:pPr>
            <a:r>
              <a:rPr lang="bg-BG"/>
              <a:t>В контекста на организации, тези лични данни биват използвани за различни цели или т.нар. „обработване“</a:t>
            </a:r>
            <a:r>
              <a:rPr lang="en-US"/>
              <a:t>.</a:t>
            </a:r>
            <a:endParaRPr/>
          </a:p>
          <a:p>
            <a:pPr marL="0" indent="0">
              <a:spcBef>
                <a:spcPts val="600"/>
              </a:spcBef>
              <a:buNone/>
              <a:defRPr/>
            </a:pPr>
            <a:r>
              <a:rPr lang="bg-BG"/>
              <a:t>Отново, според ОРЗД:</a:t>
            </a:r>
            <a:endParaRPr/>
          </a:p>
          <a:p>
            <a:pPr marL="457200" indent="-457200">
              <a:spcBef>
                <a:spcPts val="600"/>
              </a:spcBef>
              <a:defRPr/>
            </a:pPr>
            <a:r>
              <a:rPr lang="bg-BG" sz="2400" b="1"/>
              <a:t>Обработване</a:t>
            </a:r>
            <a:r>
              <a:rPr lang="bg-BG" sz="2400"/>
              <a:t> </a:t>
            </a:r>
            <a:r>
              <a:rPr lang="en-US" sz="2400"/>
              <a:t>- </a:t>
            </a:r>
            <a:r>
              <a:rPr lang="bg-BG" sz="2400"/>
              <a:t>всяка операция или съвкупност от операции, извършвана с лични данни или набор от лични данни чрез автоматични или други средства (събиране, записване, организиране и др.).</a:t>
            </a:r>
            <a:endParaRPr/>
          </a:p>
          <a:p>
            <a:pPr marL="457200" indent="-457200">
              <a:spcBef>
                <a:spcPts val="600"/>
              </a:spcBef>
              <a:defRPr/>
            </a:pPr>
            <a:r>
              <a:rPr lang="ru-RU" sz="2400" b="1"/>
              <a:t>Нарушение на сигурността на лични данни </a:t>
            </a:r>
            <a:r>
              <a:rPr lang="ru-RU" sz="2400"/>
              <a:t>е „случайно или неправомерно унищожаване, загуба, промяна, неразрешено разкриване или достъп до лични данни, които се предават, съхраняват или обработват по друг начин“.</a:t>
            </a:r>
            <a:endParaRPr lang="en-US" sz="2400"/>
          </a:p>
          <a:p>
            <a:pPr marL="0" indent="0">
              <a:spcBef>
                <a:spcPts val="600"/>
              </a:spcBef>
              <a:buNone/>
              <a:defRPr/>
            </a:pPr>
            <a:endParaRPr lang="en-US"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Сложност на проблемите със защита на личните данни</a:t>
            </a:r>
            <a:r>
              <a:rPr lang="en-US"/>
              <a:t> - 3</a:t>
            </a:r>
            <a:endParaRPr lang="bg-BG"/>
          </a:p>
        </p:txBody>
      </p:sp>
      <p:sp>
        <p:nvSpPr>
          <p:cNvPr id="3" name="Content Placeholder 2"/>
          <p:cNvSpPr>
            <a:spLocks noGrp="1"/>
          </p:cNvSpPr>
          <p:nvPr>
            <p:ph idx="1"/>
          </p:nvPr>
        </p:nvSpPr>
        <p:spPr bwMode="auto"/>
        <p:txBody>
          <a:bodyPr/>
          <a:lstStyle/>
          <a:p>
            <a:pPr marL="0" indent="0">
              <a:spcBef>
                <a:spcPts val="600"/>
              </a:spcBef>
              <a:buNone/>
              <a:defRPr/>
            </a:pPr>
            <a:r>
              <a:rPr lang="bg-BG" sz="2400"/>
              <a:t>Според ОРЗД, определения за: (продължение)</a:t>
            </a:r>
            <a:endParaRPr lang="bg-BG" sz="2400" b="1"/>
          </a:p>
          <a:p>
            <a:pPr marL="457200" indent="-457200">
              <a:spcBef>
                <a:spcPts val="599"/>
              </a:spcBef>
              <a:defRPr/>
            </a:pPr>
            <a:r>
              <a:rPr lang="ru-RU" sz="2400" b="1" i="0" u="none" strike="noStrike" cap="none" spc="0">
                <a:solidFill>
                  <a:schemeClr val="tx1"/>
                </a:solidFill>
                <a:latin typeface="Cambria"/>
                <a:cs typeface="Cambria"/>
              </a:rPr>
              <a:t>Ограничаване на обработването</a:t>
            </a:r>
            <a:r>
              <a:rPr lang="ru-RU" sz="2400" b="0" i="0" u="none" strike="noStrike" cap="none" spc="0">
                <a:solidFill>
                  <a:schemeClr val="tx1"/>
                </a:solidFill>
                <a:latin typeface="Cambria"/>
                <a:cs typeface="Cambria"/>
              </a:rPr>
              <a:t> - маркиране на съхраняваните лични данни с цел ограничаване на обработването им в бъдеще.</a:t>
            </a:r>
            <a:endParaRPr lang="bg-BG" sz="2400"/>
          </a:p>
          <a:p>
            <a:pPr marL="457200" indent="-457200">
              <a:spcBef>
                <a:spcPts val="600"/>
              </a:spcBef>
              <a:defRPr/>
            </a:pPr>
            <a:r>
              <a:rPr lang="bg-BG" sz="2400" b="1"/>
              <a:t>Профилиране</a:t>
            </a:r>
            <a:r>
              <a:rPr lang="bg-BG" sz="2400"/>
              <a:t> - </a:t>
            </a:r>
            <a:r>
              <a:rPr lang="ru-RU" sz="2400"/>
              <a:t>форма на автоматизирано обработване на лични данни.</a:t>
            </a:r>
            <a:endParaRPr lang="ru-RU" sz="2400"/>
          </a:p>
          <a:p>
            <a:pPr marL="457200" indent="-457200">
              <a:spcBef>
                <a:spcPts val="600"/>
              </a:spcBef>
              <a:defRPr/>
            </a:pPr>
            <a:r>
              <a:rPr lang="bg-BG" sz="2400" b="1"/>
              <a:t>Псевдонимизация</a:t>
            </a:r>
            <a:r>
              <a:rPr lang="bg-BG" sz="2400"/>
              <a:t> - </a:t>
            </a:r>
            <a:r>
              <a:rPr lang="ru-RU" sz="2400"/>
              <a:t>обработването на лични данни по такъв начин, че повече да не могат да бъдат свързвани с конкретен субект на данни.</a:t>
            </a:r>
            <a:endParaRPr lang="bg-BG" sz="2400"/>
          </a:p>
          <a:p>
            <a:pPr marL="457200" indent="-457200">
              <a:spcBef>
                <a:spcPts val="600"/>
              </a:spcBef>
              <a:defRPr/>
            </a:pPr>
            <a:r>
              <a:rPr lang="bg-BG" sz="2400" b="1"/>
              <a:t>Администратор</a:t>
            </a:r>
            <a:r>
              <a:rPr lang="en-US" sz="2400"/>
              <a:t> - </a:t>
            </a:r>
            <a:r>
              <a:rPr lang="ru-RU" sz="2400"/>
              <a:t>физическо или юридическо лице, публичен орган, агенция или друга структура, която сама или съвместно с други определя целите и средствата за обработването на лични данни.</a:t>
            </a:r>
            <a:endParaRPr lang="en-US" sz="2400"/>
          </a:p>
          <a:p>
            <a:pPr marL="457200" indent="-457200">
              <a:spcBef>
                <a:spcPts val="600"/>
              </a:spcBef>
              <a:defRPr/>
            </a:pPr>
            <a:r>
              <a:rPr lang="bg-BG" sz="2400" b="1"/>
              <a:t>Обработващ лични данни</a:t>
            </a:r>
            <a:r>
              <a:rPr lang="en-US" sz="2400"/>
              <a:t> - </a:t>
            </a:r>
            <a:r>
              <a:rPr lang="ru-RU" sz="2400"/>
              <a:t>обработва лични данни от името на администратора.</a:t>
            </a:r>
            <a:endParaRPr lang="bg-BG" sz="2400"/>
          </a:p>
          <a:p>
            <a:pPr marL="457200" indent="-457200">
              <a:spcBef>
                <a:spcPts val="600"/>
              </a:spcBef>
              <a:defRPr/>
            </a:pPr>
            <a:r>
              <a:rPr lang="bg-BG" sz="2400" b="1"/>
              <a:t>Трета страна</a:t>
            </a:r>
            <a:r>
              <a:rPr lang="en-US" sz="2400"/>
              <a:t> - </a:t>
            </a:r>
            <a:r>
              <a:rPr lang="ru-RU" sz="2400"/>
              <a:t>различен от субекта на данните, администратора, обработващия лични данни и </a:t>
            </a:r>
            <a:r>
              <a:rPr lang="bg-BG" sz="2400"/>
              <a:t>техните представители.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ru-RU" sz="3600"/>
              <a:t>Сложност на проблемите със защита на личните данни</a:t>
            </a:r>
            <a:br>
              <a:rPr lang="ru-RU" sz="3600"/>
            </a:br>
            <a:r>
              <a:rPr lang="bg-BG"/>
              <a:t>Нарушения на сигурността – видове и методи</a:t>
            </a:r>
            <a:endParaRPr lang="bg-BG" sz="3600"/>
          </a:p>
        </p:txBody>
      </p:sp>
      <p:sp>
        <p:nvSpPr>
          <p:cNvPr id="3" name="Content Placeholder 2"/>
          <p:cNvSpPr>
            <a:spLocks noGrp="1"/>
          </p:cNvSpPr>
          <p:nvPr>
            <p:ph idx="1"/>
          </p:nvPr>
        </p:nvSpPr>
        <p:spPr bwMode="auto"/>
        <p:txBody>
          <a:bodyPr numCol="2"/>
          <a:lstStyle/>
          <a:p>
            <a:pPr marL="0" indent="0">
              <a:spcBef>
                <a:spcPts val="600"/>
              </a:spcBef>
              <a:buNone/>
              <a:defRPr/>
            </a:pPr>
            <a:r>
              <a:rPr lang="bg-BG"/>
              <a:t>Сигурност в организацията - базира се на триадата CIA:</a:t>
            </a:r>
            <a:endParaRPr/>
          </a:p>
          <a:p>
            <a:pPr marL="457200" indent="-457200">
              <a:spcBef>
                <a:spcPts val="600"/>
              </a:spcBef>
              <a:defRPr/>
            </a:pPr>
            <a:r>
              <a:rPr lang="bg-BG"/>
              <a:t>Конфиденциалност (</a:t>
            </a:r>
            <a:r>
              <a:rPr lang="bg-BG"/>
              <a:t>Confidentiality</a:t>
            </a:r>
            <a:r>
              <a:rPr lang="bg-BG"/>
              <a:t>) – достъп от удостоверени лица.</a:t>
            </a:r>
            <a:endParaRPr/>
          </a:p>
          <a:p>
            <a:pPr marL="457200" indent="-457200">
              <a:spcBef>
                <a:spcPts val="600"/>
              </a:spcBef>
              <a:defRPr/>
            </a:pPr>
            <a:r>
              <a:rPr lang="bg-BG"/>
              <a:t>Цялостност (</a:t>
            </a:r>
            <a:r>
              <a:rPr lang="bg-BG"/>
              <a:t>Integrity</a:t>
            </a:r>
            <a:r>
              <a:rPr lang="bg-BG"/>
              <a:t>) – информацията остава непроменена.</a:t>
            </a:r>
            <a:endParaRPr/>
          </a:p>
          <a:p>
            <a:pPr marL="457200" indent="-457200">
              <a:spcBef>
                <a:spcPts val="600"/>
              </a:spcBef>
              <a:defRPr/>
            </a:pPr>
            <a:r>
              <a:rPr lang="bg-BG"/>
              <a:t>Наличност (</a:t>
            </a:r>
            <a:r>
              <a:rPr lang="bg-BG"/>
              <a:t>Availability</a:t>
            </a:r>
            <a:r>
              <a:rPr lang="bg-BG"/>
              <a:t>) – дейностите не са прекъснати.</a:t>
            </a:r>
            <a:endParaRPr lang="bg-BG" sz="2400"/>
          </a:p>
          <a:p>
            <a:pPr marL="0" indent="0">
              <a:spcBef>
                <a:spcPts val="600"/>
              </a:spcBef>
              <a:buNone/>
              <a:defRPr/>
            </a:pPr>
            <a:r>
              <a:rPr lang="bg-BG"/>
              <a:t>Примери за нарушения на сигурността са:</a:t>
            </a:r>
            <a:endParaRPr/>
          </a:p>
          <a:p>
            <a:pPr marL="457200" indent="-457200">
              <a:spcBef>
                <a:spcPts val="600"/>
              </a:spcBef>
              <a:defRPr/>
            </a:pPr>
            <a:r>
              <a:rPr lang="bg-BG"/>
              <a:t>Кражба или изтичане на лични данни (поверителна информация).</a:t>
            </a:r>
            <a:endParaRPr/>
          </a:p>
          <a:p>
            <a:pPr marL="457200" indent="-457200">
              <a:spcBef>
                <a:spcPts val="600"/>
              </a:spcBef>
              <a:defRPr/>
            </a:pPr>
            <a:r>
              <a:rPr lang="bg-BG"/>
              <a:t>Изнудване.</a:t>
            </a:r>
            <a:endParaRPr/>
          </a:p>
          <a:p>
            <a:pPr marL="457200" indent="-457200">
              <a:spcBef>
                <a:spcPts val="600"/>
              </a:spcBef>
              <a:defRPr/>
            </a:pPr>
            <a:r>
              <a:rPr lang="bg-BG"/>
              <a:t>Маркетингови цели.</a:t>
            </a:r>
            <a:endParaRPr/>
          </a:p>
          <a:p>
            <a:pPr marL="457200" indent="-457200">
              <a:spcBef>
                <a:spcPts val="600"/>
              </a:spcBef>
              <a:defRPr/>
            </a:pPr>
            <a:r>
              <a:rPr lang="bg-BG"/>
              <a:t>Финансови измами.</a:t>
            </a:r>
            <a:endParaRPr/>
          </a:p>
          <a:p>
            <a:pPr marL="457200" indent="-457200">
              <a:spcBef>
                <a:spcPts val="600"/>
              </a:spcBef>
              <a:defRPr/>
            </a:pPr>
            <a:r>
              <a:rPr lang="bg-BG"/>
              <a:t>Здравни злоупотреби.</a:t>
            </a:r>
            <a:endParaRPr/>
          </a:p>
          <a:p>
            <a:pPr marL="457200" indent="-457200">
              <a:spcBef>
                <a:spcPts val="600"/>
              </a:spcBef>
              <a:defRPr/>
            </a:pPr>
            <a:r>
              <a:rPr lang="bg-BG"/>
              <a:t>Продажба на данни.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ru-RU" sz="3600"/>
              <a:t>Сложност на проблемите със защита на личните данни</a:t>
            </a:r>
            <a:br>
              <a:rPr lang="ru-RU" sz="3600"/>
            </a:br>
            <a:r>
              <a:rPr lang="bg-BG"/>
              <a:t>Нарушения на сигурността – видове и методи 2</a:t>
            </a:r>
            <a:endParaRPr lang="bg-BG" sz="36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6" name="Content Placeholder 5"/>
          <p:cNvSpPr>
            <a:spLocks noGrp="1"/>
          </p:cNvSpPr>
          <p:nvPr>
            <p:ph idx="1"/>
          </p:nvPr>
        </p:nvSpPr>
        <p:spPr bwMode="auto"/>
        <p:txBody>
          <a:bodyPr/>
          <a:lstStyle/>
          <a:p>
            <a:pPr marL="0" indent="0">
              <a:buNone/>
              <a:defRPr/>
            </a:pPr>
            <a:r>
              <a:rPr lang="bg-BG"/>
              <a:t>Използвани методи за нарушения на сигурността:</a:t>
            </a:r>
            <a:endParaRPr/>
          </a:p>
          <a:p>
            <a:pPr marL="457200" indent="-457200">
              <a:defRPr/>
            </a:pPr>
            <a:r>
              <a:rPr lang="ru-RU" sz="2600"/>
              <a:t>Хакерски атаки, с цел проникване в корпоративни и национални системи и сървъри.</a:t>
            </a:r>
            <a:endParaRPr/>
          </a:p>
          <a:p>
            <a:pPr marL="457200" indent="-457200">
              <a:defRPr/>
            </a:pPr>
            <a:r>
              <a:rPr lang="bg-BG" sz="2600"/>
              <a:t>Пробив в корпоративната електронна база данни или имейл комуникация.</a:t>
            </a:r>
            <a:endParaRPr/>
          </a:p>
          <a:p>
            <a:pPr marL="457200" indent="-457200">
              <a:defRPr/>
            </a:pPr>
            <a:r>
              <a:rPr lang="ru-RU" sz="2600"/>
              <a:t>Социално инженерство – изпращане на фишинг имейл, уеб фишинг, манипулация на хора.</a:t>
            </a:r>
            <a:endParaRPr/>
          </a:p>
          <a:p>
            <a:pPr marL="457200" indent="-457200">
              <a:defRPr/>
            </a:pPr>
            <a:r>
              <a:rPr lang="ru-RU" sz="2600"/>
              <a:t>Нарушения, свързани с обработката на личните данни.</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ru-RU" sz="3600"/>
              <a:t>Сложност на проблемите със защита на личните данни</a:t>
            </a:r>
            <a:br>
              <a:rPr lang="ru-RU" sz="3600"/>
            </a:br>
            <a:r>
              <a:rPr lang="bg-BG"/>
              <a:t>Нарушения на сигурността – видове и методи - 3</a:t>
            </a:r>
            <a:endParaRPr lang="bg-BG" sz="36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6" name="Content Placeholder 5"/>
          <p:cNvSpPr>
            <a:spLocks noGrp="1"/>
          </p:cNvSpPr>
          <p:nvPr>
            <p:ph idx="1"/>
          </p:nvPr>
        </p:nvSpPr>
        <p:spPr bwMode="auto"/>
        <p:txBody>
          <a:bodyPr>
            <a:normAutofit fontScale="92500" lnSpcReduction="20000"/>
          </a:bodyPr>
          <a:lstStyle/>
          <a:p>
            <a:pPr marL="0" indent="0">
              <a:buNone/>
              <a:defRPr/>
            </a:pPr>
            <a:r>
              <a:rPr lang="bg-BG"/>
              <a:t>Нарушения на принципите на регламента относно обработката на лични данни:</a:t>
            </a:r>
            <a:endParaRPr/>
          </a:p>
          <a:p>
            <a:pPr marL="457200" indent="-457200">
              <a:defRPr/>
            </a:pPr>
            <a:r>
              <a:rPr lang="bg-BG" sz="2600"/>
              <a:t>Обработват незаконосъобразно – напр. без дадено съгласие.</a:t>
            </a:r>
            <a:endParaRPr/>
          </a:p>
          <a:p>
            <a:pPr marL="457200" indent="-457200">
              <a:defRPr/>
            </a:pPr>
            <a:r>
              <a:rPr lang="bg-BG" sz="2600"/>
              <a:t>Обработват се специални лични данни без да се налага.</a:t>
            </a:r>
            <a:endParaRPr/>
          </a:p>
          <a:p>
            <a:pPr marL="457200" indent="-457200">
              <a:defRPr/>
            </a:pPr>
            <a:r>
              <a:rPr lang="ru-RU" sz="2600"/>
              <a:t>Използват се повече от необходимите лични данни за дадена конкретна цел на обработването, както и специални такива.</a:t>
            </a:r>
            <a:endParaRPr/>
          </a:p>
          <a:p>
            <a:pPr marL="457200" indent="-457200">
              <a:defRPr/>
            </a:pPr>
            <a:r>
              <a:rPr lang="bg-BG" sz="2600"/>
              <a:t>Обработват се извън конкретните цели.</a:t>
            </a:r>
            <a:endParaRPr/>
          </a:p>
          <a:p>
            <a:pPr marL="457200" indent="-457200">
              <a:defRPr/>
            </a:pPr>
            <a:r>
              <a:rPr lang="bg-BG" sz="2600"/>
              <a:t>Обработват се извън определените срокове.</a:t>
            </a:r>
            <a:endParaRPr/>
          </a:p>
          <a:p>
            <a:pPr marL="457200" indent="-457200">
              <a:defRPr/>
            </a:pPr>
            <a:r>
              <a:rPr lang="bg-BG" sz="2600"/>
              <a:t>Нарушения относно достъпността на субекта до данните.</a:t>
            </a:r>
            <a:endParaRPr/>
          </a:p>
          <a:p>
            <a:pPr marL="457200" indent="-457200">
              <a:defRPr/>
            </a:pPr>
            <a:r>
              <a:rPr lang="bg-BG" sz="2600"/>
              <a:t>Нарушения относно сигурността на обработването (неправилна </a:t>
            </a:r>
            <a:r>
              <a:rPr lang="bg-BG" sz="2600"/>
              <a:t>псевдонимизация</a:t>
            </a:r>
            <a:r>
              <a:rPr lang="bg-BG" sz="2600"/>
              <a:t>, липса на криптиране, незаконно обработване, непозволено разкриване, загуба, унищожение или повреждане на личните данни).</a:t>
            </a:r>
            <a:endParaRPr/>
          </a:p>
          <a:p>
            <a:pPr marL="457200" indent="-457200">
              <a:defRPr/>
            </a:pPr>
            <a:endParaRPr lang="bg-BG"/>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ru-RU" sz="3600"/>
              <a:t>Сложност на проблемите със защита на личните данни</a:t>
            </a:r>
            <a:br>
              <a:rPr lang="ru-RU" sz="3600"/>
            </a:br>
            <a:r>
              <a:rPr lang="bg-BG"/>
              <a:t>Нарушения на сигурността – видове и методи - 4</a:t>
            </a:r>
            <a:endParaRPr lang="bg-BG" sz="36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6" name="Content Placeholder 5"/>
          <p:cNvSpPr>
            <a:spLocks noGrp="1"/>
          </p:cNvSpPr>
          <p:nvPr>
            <p:ph idx="1"/>
          </p:nvPr>
        </p:nvSpPr>
        <p:spPr bwMode="auto"/>
        <p:txBody>
          <a:bodyPr>
            <a:normAutofit fontScale="92500" lnSpcReduction="10000"/>
          </a:bodyPr>
          <a:lstStyle/>
          <a:p>
            <a:pPr marL="0" indent="0">
              <a:buNone/>
              <a:defRPr/>
            </a:pPr>
            <a:r>
              <a:rPr lang="bg-BG"/>
              <a:t>Проблеми с обработването на личните данни могат да възникнат и в следствие на: </a:t>
            </a:r>
            <a:endParaRPr/>
          </a:p>
          <a:p>
            <a:pPr marL="457200" indent="-457200">
              <a:defRPr/>
            </a:pPr>
            <a:r>
              <a:rPr lang="bg-BG" sz="2600"/>
              <a:t>Небрежност от страна работата на администратора – неправилно въвеждане, корекции и поддръжка на данните точни.</a:t>
            </a:r>
            <a:endParaRPr/>
          </a:p>
          <a:p>
            <a:pPr marL="457200" indent="-457200">
              <a:defRPr/>
            </a:pPr>
            <a:r>
              <a:rPr lang="bg-BG" sz="2600"/>
              <a:t>Неправилна поддръжка на системите и услугите за обработване, която да доведе до нарушаване основните принципи на информационната сигурност.</a:t>
            </a:r>
            <a:endParaRPr/>
          </a:p>
          <a:p>
            <a:pPr marL="457200" indent="-457200">
              <a:defRPr/>
            </a:pPr>
            <a:r>
              <a:rPr lang="bg-BG" sz="2600"/>
              <a:t>Неизпълнение на административните задължения на администратора или недостатъчен контрол относно лицата, които действат под неговото ръководство и имащи достъп до личните данни.</a:t>
            </a:r>
            <a:endParaRPr/>
          </a:p>
          <a:p>
            <a:pPr marL="0" indent="0">
              <a:buNone/>
              <a:defRPr/>
            </a:pPr>
            <a:r>
              <a:rPr lang="bg-BG"/>
              <a:t>За всички нарушения относно сигурността на личните данни, правилната им обработка в съответствие с регламента и законовата уредба на държавата, следва да се уведомява комисията за защита на личните данни </a:t>
            </a:r>
            <a:r>
              <a:rPr lang="en-US"/>
              <a:t>(</a:t>
            </a:r>
            <a:r>
              <a:rPr lang="bg-BG"/>
              <a:t>КЗЛД)</a:t>
            </a:r>
            <a:endParaRPr lang="bg-BG" sz="24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libri-Cambria">
      <a:majorFont>
        <a:latin typeface="Calibri"/>
        <a:ea typeface="Arial"/>
        <a:cs typeface="Arial"/>
      </a:majorFont>
      <a:minorFont>
        <a:latin typeface="Cambria"/>
        <a:ea typeface="Arial"/>
        <a:cs typeface="Arial"/>
      </a:minorFont>
    </a:fontScheme>
    <a:fmtScheme name="Retrospect">
      <a:fillStyleLst>
        <a:solidFill>
          <a:schemeClr val="phClr"/>
        </a:solidFill>
        <a:gradFill>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gradFill>
        <a:gradFill>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0000"/>
            <a:shade val="97000"/>
            <a:satMod val="130000"/>
          </a:schemeClr>
        </a:solidFill>
        <a:gradFill>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Retrospect</Template>
  <TotalTime>0</TotalTime>
  <Words>0</Words>
  <Application>ONLYOFFICE/7.2.1.34</Application>
  <DocSecurity>0</DocSecurity>
  <PresentationFormat>Widescreen</PresentationFormat>
  <Paragraphs>0</Paragraphs>
  <Slides>30</Slides>
  <Notes>30</Notes>
  <HiddenSlides>0</HiddenSlides>
  <MMClips>2</MMClips>
  <ScaleCrop>0</ScaleCrop>
  <HeadingPairs>
    <vt:vector size="4" baseType="variant">
      <vt:variant>
        <vt:lpstr>Theme</vt:lpstr>
      </vt:variant>
      <vt:variant>
        <vt:i4>1</vt:i4>
      </vt:variant>
      <vt:variant>
        <vt:lpstr>Slide Titles</vt:lpstr>
      </vt:variant>
      <vt:variant>
        <vt:i4>30</vt:i4>
      </vt:variant>
    </vt:vector>
  </HeadingPairs>
  <TitlesOfParts>
    <vt:vector size="31"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Manager/>
  <Company>Hewlett-Packard Company</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Irena Avdjieva</dc:creator>
  <cp:keywords/>
  <dc:description/>
  <dc:identifier/>
  <dc:language/>
  <cp:lastModifiedBy>Зорница Здравкова Якова</cp:lastModifiedBy>
  <cp:revision>119</cp:revision>
  <dcterms:created xsi:type="dcterms:W3CDTF">2023-01-03T13:46:11Z</dcterms:created>
  <dcterms:modified xsi:type="dcterms:W3CDTF">2023-08-16T15:09:55Z</dcterms:modified>
  <cp:category/>
  <cp:contentStatus/>
  <cp:version/>
</cp:coreProperties>
</file>