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50.xml" ContentType="application/vnd.openxmlformats-officedocument.presentationml.slide+xml"/>
  <Override PartName="/ppt/slides/slide47.xml" ContentType="application/vnd.openxmlformats-officedocument.presentationml.slide+xml"/>
  <Override PartName="/ppt/slides/slide46.xml" ContentType="application/vnd.openxmlformats-officedocument.presentationml.slide+xml"/>
  <Override PartName="/ppt/slides/slide45.xml" ContentType="application/vnd.openxmlformats-officedocument.presentationml.slide+xml"/>
  <Override PartName="/ppt/slides/slide43.xml" ContentType="application/vnd.openxmlformats-officedocument.presentationml.slide+xml"/>
  <Override PartName="/ppt/slides/slide37.xml" ContentType="application/vnd.openxmlformats-officedocument.presentationml.slide+xml"/>
  <Override PartName="/ppt/slides/slide51.xml" ContentType="application/vnd.openxmlformats-officedocument.presentationml.slide+xml"/>
  <Override PartName="/ppt/slides/slide36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9.xml" ContentType="application/vnd.openxmlformats-officedocument.presentationml.slide+xml"/>
  <Override PartName="/ppt/slides/slide25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42.xml" ContentType="application/vnd.openxmlformats-officedocument.presentationml.slide+xml"/>
  <Override PartName="/ppt/slides/slide13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1.xml" ContentType="application/vnd.openxmlformats-officedocument.presentationml.slide+xml"/>
  <Override PartName="/ppt/slides/slide6.xml" ContentType="application/vnd.openxmlformats-officedocument.presentationml.slide+xml"/>
  <Override PartName="/ppt/slides/slide44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5.xml" ContentType="application/vnd.openxmlformats-officedocument.presentationml.slide+xml"/>
  <Override PartName="/ppt/slides/slide48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14.xml" ContentType="application/vnd.openxmlformats-officedocument.presentationml.slide+xml"/>
  <Override PartName="/ppt/slides/slide40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24.xml" ContentType="application/vnd.openxmlformats-officedocument.presentationml.slide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28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4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9.xml" ContentType="application/vnd.openxmlformats-officedocument.presentationml.slide+xml"/>
  <Override PartName="/ppt/viewProps.xml" ContentType="application/vnd.openxmlformats-officedocument.presentationml.viewProps+xml"/>
  <Override PartName="/ppt/slides/slide49.xml" ContentType="application/vnd.openxmlformats-officedocument.presentationml.slide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s/slide38.xml" ContentType="application/vnd.openxmlformats-officedocument.presentationml.slide+xml"/>
  <Override PartName="/ppt/slides/slide34.xml" ContentType="application/vnd.openxmlformats-officedocument.presentationml.slide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12192000" cy="6858000"/>
  <p:notesSz cx="12192000" cy="6858000"/>
  <p:defaultTextStyle>
    <a:defPPr>
      <a:defRPr lang="en-US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Cambria"/>
        <a:ea typeface="+mn-ea"/>
        <a:cs typeface="+mn-cs"/>
      </a:defRPr>
    </a:lvl5pPr>
    <a:lvl6pPr marL="2286000" algn="l" defTabSz="914400">
      <a:defRPr>
        <a:solidFill>
          <a:schemeClr val="tx1"/>
        </a:solidFill>
        <a:latin typeface="Cambria"/>
        <a:ea typeface="+mn-ea"/>
        <a:cs typeface="+mn-cs"/>
      </a:defRPr>
    </a:lvl6pPr>
    <a:lvl7pPr marL="2743200" algn="l" defTabSz="914400">
      <a:defRPr>
        <a:solidFill>
          <a:schemeClr val="tx1"/>
        </a:solidFill>
        <a:latin typeface="Cambria"/>
        <a:ea typeface="+mn-ea"/>
        <a:cs typeface="+mn-cs"/>
      </a:defRPr>
    </a:lvl7pPr>
    <a:lvl8pPr marL="3200400" algn="l" defTabSz="914400">
      <a:defRPr>
        <a:solidFill>
          <a:schemeClr val="tx1"/>
        </a:solidFill>
        <a:latin typeface="Cambria"/>
        <a:ea typeface="+mn-ea"/>
        <a:cs typeface="+mn-cs"/>
      </a:defRPr>
    </a:lvl8pPr>
    <a:lvl9pPr marL="3657600" algn="l" defTabSz="914400">
      <a:defRPr>
        <a:solidFill>
          <a:schemeClr val="tx1"/>
        </a:solidFill>
        <a:latin typeface="Cambria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presProps" Target="presProps.xml" /><Relationship Id="rId55" Type="http://schemas.openxmlformats.org/officeDocument/2006/relationships/tableStyles" Target="tableStyles.xml" /><Relationship Id="rId5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title" userDrawn="1">
  <p:cSld name="Title Slide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auto">
          <a:xfrm>
            <a:off x="145473" y="1567928"/>
            <a:ext cx="8363516" cy="3536087"/>
          </a:xfrm>
          <a:prstGeom prst="rect">
            <a:avLst/>
          </a:prstGeom>
          <a:noFill/>
        </p:spPr>
        <p:txBody>
          <a:bodyPr/>
          <a:lstStyle>
            <a:lvl1pPr algn="l">
              <a:lnSpc>
                <a:spcPct val="85000"/>
              </a:lnSpc>
              <a:defRPr sz="8000" spc="-5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auto">
          <a:xfrm>
            <a:off x="145473" y="5294046"/>
            <a:ext cx="8363516" cy="533175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>
              <a:defRPr/>
            </a:pPr>
            <a:r>
              <a:rPr lang="en-US"/>
              <a:t>Click to edit Master subtitle style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8BA972B-9114-4DFD-A101-1E7C39001227}" type="slidenum">
              <a:rPr lang="en-GB"/>
              <a:t/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146050" y="6269038"/>
            <a:ext cx="8362950" cy="577849"/>
          </a:xfrm>
        </p:spPr>
        <p:txBody>
          <a:bodyPr/>
          <a:lstStyle>
            <a:lvl1pPr algn="l">
              <a:defRPr sz="1000" cap="all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ru-RU"/>
              <a:t>Европейска Рамка на дигиталните компетентности с петте области на </a:t>
            </a:r>
            <a:br>
              <a:rPr lang="en-GB"/>
            </a:br>
            <a:r>
              <a:rPr lang="ru-RU"/>
              <a:t>дигитална компетентност</a:t>
            </a:r>
            <a:r>
              <a:rPr lang="en-GB"/>
              <a:t> </a:t>
            </a:r>
            <a:r>
              <a:rPr lang="ru-RU"/>
              <a:t>и 21 дигитални умения/ компетентности (DigComp 2.1)</a:t>
            </a:r>
            <a:endParaRPr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52400" y="114300"/>
            <a:ext cx="4724809" cy="71329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le and Vertical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532B6D5A-FD99-45B9-8F92-AA3556DC841A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vertTitleAndTx" userDrawn="1">
  <p:cSld name="Vertical 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175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auto">
          <a:xfrm>
            <a:off x="8724900" y="414778"/>
            <a:ext cx="2628900" cy="5757421"/>
          </a:xfrm>
        </p:spPr>
        <p:txBody>
          <a:bodyPr vert="eaVert"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0505851-F816-4066-9C2F-C484256778D0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x" userDrawn="1">
  <p:cSld name="Title a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80CD1D0-19EC-444F-84D1-67BC93CEE8EA}" type="datetimeFigureOut">
              <a:rPr lang="bg-BG"/>
              <a:t/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C28D9CA2-988A-4932-BE17-7016782472DA}" type="slidenum">
              <a:rPr lang="bg-BG"/>
              <a:t/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 marL="0">
              <a:defRPr/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9E8D0D6E-C96A-4D0D-B632-A3E513AD158C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secHead" userDrawn="1">
  <p:cSld name="Section Head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-34925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4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6" name="Straight Connector 5"/>
          <p:cNvCxnSpPr>
            <a:cxnSpLocks/>
          </p:cNvCxnSpPr>
          <p:nvPr/>
        </p:nvCxnSpPr>
        <p:spPr bwMode="auto">
          <a:xfrm>
            <a:off x="1208088" y="4343400"/>
            <a:ext cx="987583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758952"/>
            <a:ext cx="10058400" cy="3566160"/>
          </a:xfrm>
        </p:spPr>
        <p:txBody>
          <a:bodyPr anchorCtr="0"/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97280" y="4453128"/>
            <a:ext cx="10058400" cy="114300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400" cap="all" spc="2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614963E-56B1-4CF9-A4B2-C3D1F4E45739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 userDrawn="1"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itle 7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 bwMode="auto">
          <a:xfrm>
            <a:off x="0" y="1621226"/>
            <a:ext cx="6035039" cy="4680000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6217920" y="1621226"/>
            <a:ext cx="5974080" cy="4680001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089175F5-876B-4C76-886E-FC91E159C58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userDrawn="1">
  <p:cSld name="Comparis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757"/>
          </a:xfrm>
        </p:spPr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-19050" y="1638232"/>
            <a:ext cx="6035039" cy="736282"/>
          </a:xfrm>
          <a:prstGeom prst="rect">
            <a:avLst/>
          </a:prstGeom>
          <a:solidFill>
            <a:srgbClr val="256C8D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auto">
          <a:xfrm>
            <a:off x="0" y="2391520"/>
            <a:ext cx="6035039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198870" y="1638232"/>
            <a:ext cx="5974080" cy="736282"/>
          </a:xfrm>
          <a:prstGeom prst="rect">
            <a:avLst/>
          </a:prstGeom>
          <a:solidFill>
            <a:srgbClr val="256C8D"/>
          </a:solidFill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2000" b="0" cap="all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6217920" y="2391520"/>
            <a:ext cx="5974080" cy="3909706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791A1CA5-5825-49F4-BE01-F37C492DFB0D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fld id="{FADC77A9-B014-4641-96CC-178D8B23B2B7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blank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 bwMode="auto">
          <a:xfrm>
            <a:off x="-6350" y="6400800"/>
            <a:ext cx="12188825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Rectangle 2"/>
          <p:cNvSpPr/>
          <p:nvPr/>
        </p:nvSpPr>
        <p:spPr bwMode="auto">
          <a:xfrm>
            <a:off x="0" y="6334125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24A3BB-6B2B-4F1D-987A-25B3D744AAF3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objTx" userDrawn="1">
  <p:cSld name="Content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0"/>
            <a:ext cx="4051300" cy="68580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4040188" y="0"/>
            <a:ext cx="635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218209" y="594358"/>
            <a:ext cx="3605646" cy="1812015"/>
          </a:xfrm>
        </p:spPr>
        <p:txBody>
          <a:bodyPr anchor="ctr" anchorCtr="0"/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>
          <a:xfrm>
            <a:off x="4320295" y="594358"/>
            <a:ext cx="7577296" cy="5710845"/>
          </a:xfrm>
        </p:spPr>
        <p:txBody>
          <a:bodyPr/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218209" y="2406374"/>
            <a:ext cx="3605646" cy="38988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4C072F-CBA2-45F6-95CB-89F7CA44F4B1}" type="slidenum">
              <a:rPr lang="en-GB"/>
              <a:t/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0" y="6305550"/>
            <a:ext cx="4103688" cy="519113"/>
          </a:xfrm>
        </p:spPr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0" type="picTx" userDrawn="1">
  <p:cSld name="Picture with Caption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0" y="4953000"/>
            <a:ext cx="12188825" cy="19050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 bwMode="auto">
          <a:xfrm>
            <a:off x="0" y="4914900"/>
            <a:ext cx="12188825" cy="6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1097280" y="5074920"/>
            <a:ext cx="10113264" cy="822960"/>
          </a:xfrm>
        </p:spPr>
        <p:txBody>
          <a:bodyPr tIns="0" bIns="0">
            <a:noAutofit/>
          </a:bodyPr>
          <a:lstStyle>
            <a:lvl1pPr>
              <a:defRPr sz="3600" b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ChangeAspect="1" noGrp="1"/>
          </p:cNvSpPr>
          <p:nvPr>
            <p:ph type="pic" idx="1"/>
          </p:nvPr>
        </p:nvSpPr>
        <p:spPr bwMode="auto">
          <a:xfrm>
            <a:off x="15" y="0"/>
            <a:ext cx="12191985" cy="4915076"/>
          </a:xfrm>
          <a:prstGeom prst="rect">
            <a:avLst/>
          </a:prstGeom>
          <a:blipFill>
            <a:blip r:embed="rId2"/>
            <a:stretch/>
          </a:blipFill>
        </p:spPr>
        <p:txBody>
          <a:bodyPr lIns="457200" tIns="457200"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en-US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auto"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 algn="ctr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en-US"/>
              <a:t>Click to edit Master text styles</a:t>
            </a:r>
            <a:endParaRPr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>
            <a:lvl1pPr algn="ctr">
              <a:defRPr sz="1000" cap="all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 bwMode="auto"/>
        <p:txBody>
          <a:bodyPr/>
          <a:lstStyle>
            <a:lvl1pPr algn="r">
              <a:defRPr sz="105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E4BD8AB-2F22-4CB9-94B9-3B7251888219}" type="slidenum">
              <a:rPr lang="en-GB"/>
              <a:t/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256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 bwMode="auto">
          <a:xfrm>
            <a:off x="0" y="6334125"/>
            <a:ext cx="12192000" cy="666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12192000" cy="1450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defRPr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20838"/>
            <a:ext cx="12192000" cy="4679950"/>
          </a:xfrm>
          <a:prstGeom prst="rect">
            <a:avLst/>
          </a:prstGeom>
          <a:noFill/>
          <a:ln>
            <a:noFill/>
          </a:ln>
        </p:spPr>
        <p:txBody>
          <a:bodyPr vert="horz" wrap="square" lIns="72000" tIns="72000" rIns="72000" bIns="72000" numCol="1" anchor="t" anchorCtr="0" compatLnSpc="1">
            <a:prstTxWarp prst="textNoShape"/>
          </a:bodyPr>
          <a:lstStyle/>
          <a:p>
            <a:pPr lvl="0">
              <a:defRPr/>
            </a:pPr>
            <a:r>
              <a:rPr lang="en-US"/>
              <a:t>Click to edit Master text styles</a:t>
            </a:r>
            <a:endParaRPr/>
          </a:p>
          <a:p>
            <a:pPr lvl="1">
              <a:defRPr/>
            </a:pPr>
            <a:r>
              <a:rPr lang="en-US"/>
              <a:t>Second level</a:t>
            </a:r>
            <a:endParaRPr/>
          </a:p>
          <a:p>
            <a:pPr lvl="2">
              <a:defRPr/>
            </a:pPr>
            <a:r>
              <a:rPr lang="en-US"/>
              <a:t>Third level</a:t>
            </a:r>
            <a:endParaRPr/>
          </a:p>
          <a:p>
            <a:pPr lvl="3">
              <a:defRPr/>
            </a:pPr>
            <a:r>
              <a:rPr lang="en-US"/>
              <a:t>Fourth level</a:t>
            </a:r>
            <a:endParaRPr/>
          </a:p>
          <a:p>
            <a:pPr lvl="4">
              <a:defRPr/>
            </a:pPr>
            <a:r>
              <a:rPr lang="en-US"/>
              <a:t>Fifth level</a:t>
            </a:r>
            <a:endParaRPr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0" y="6459538"/>
            <a:ext cx="10671175" cy="3651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ctr">
              <a:spcBef>
                <a:spcPts val="0"/>
              </a:spcBef>
              <a:spcAft>
                <a:spcPts val="0"/>
              </a:spcAft>
              <a:defRPr sz="1000" cap="all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0866438" y="6459538"/>
            <a:ext cx="1312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spcBef>
                <a:spcPts val="0"/>
              </a:spcBef>
              <a:spcAft>
                <a:spcPts val="0"/>
              </a:spcAft>
              <a:defRPr sz="105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BE8E2A1-9E2A-44C8-B01C-B7C500DBAB30}" type="slidenum">
              <a:rPr lang="en-GB"/>
              <a:t/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1" hdr="0" sldNum="0"/>
  <p:txStyles>
    <p:titleStyle>
      <a:lvl1pPr algn="ctr">
        <a:lnSpc>
          <a:spcPct val="85000"/>
        </a:lnSpc>
        <a:spcBef>
          <a:spcPts val="0"/>
        </a:spcBef>
        <a:spcAft>
          <a:spcPts val="0"/>
        </a:spcAft>
        <a:defRPr sz="4800" spc="-50">
          <a:solidFill>
            <a:schemeClr val="tx1"/>
          </a:solidFill>
          <a:latin typeface="+mj-lt"/>
          <a:ea typeface="+mj-ea"/>
          <a:cs typeface="+mj-cs"/>
        </a:defRPr>
      </a:lvl1pPr>
      <a:lvl2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2pPr>
      <a:lvl3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3pPr>
      <a:lvl4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4pPr>
      <a:lvl5pPr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5pPr>
      <a:lvl6pPr marL="4572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6pPr>
      <a:lvl7pPr marL="9144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7pPr>
      <a:lvl8pPr marL="13716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8pPr>
      <a:lvl9pPr marL="1828800" algn="ctr">
        <a:lnSpc>
          <a:spcPct val="85000"/>
        </a:lnSpc>
        <a:spcBef>
          <a:spcPts val="0"/>
        </a:spcBef>
        <a:spcAft>
          <a:spcPts val="0"/>
        </a:spcAft>
        <a:defRPr sz="4800">
          <a:solidFill>
            <a:schemeClr val="tx1"/>
          </a:solidFill>
          <a:latin typeface="Calibri"/>
        </a:defRPr>
      </a:lvl9pPr>
    </p:titleStyle>
    <p:bodyStyle>
      <a:lvl1pPr marL="90488" indent="-144000" algn="l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38258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566738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749300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931863" indent="-182563" algn="l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/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/>
        <a:buChar char="◦"/>
        <a:defRPr sz="14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/>
              <a:t>2.4 Сътрудничество чрез дигитални технологии</a:t>
            </a:r>
            <a:br>
              <a:rPr lang="bg-BG"/>
            </a:br>
            <a:r>
              <a:rPr lang="bg-BG" sz="3100"/>
              <a:t>КОМУНИКАЦИЯ И СЪТРУДНИЧЕСТВО – ВИСОКО-СПЕЦИАЛИЗИРАНО НИВО</a:t>
            </a:r>
            <a:endParaRPr lang="bg-BG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Мултимедийна презентация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</a:t>
            </a:r>
            <a:br>
              <a:rPr lang="en-GB"/>
            </a:br>
            <a:r>
              <a:rPr lang="ru-RU"/>
              <a:t>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marR="0">
              <a:defRPr/>
            </a:pPr>
            <a:r>
              <a:rPr lang="bg-BG" i="0" u="none" strike="noStrike">
                <a:solidFill>
                  <a:srgbClr val="000000"/>
                </a:solidFill>
                <a:latin typeface="Calibri (Headings)"/>
              </a:rPr>
              <a:t>Цифрова трансформация на бизнес процесите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>
                <a:cs typeface="Calibri Light"/>
              </a:rPr>
              <a:t>Дигитализация (цифровизация) – преобразуване на информацията в цифров (електронен) формат, което улеснява дигиталната обработка и други операции, и е свързано с постепенното внедряване на цифровите технологии във всички аспекти. </a:t>
            </a:r>
            <a:endParaRPr/>
          </a:p>
          <a:p>
            <a:pPr marL="457200" indent="-457200">
              <a:defRPr/>
            </a:pPr>
            <a:r>
              <a:rPr lang="bg-BG">
                <a:cs typeface="Calibri Light"/>
              </a:rPr>
              <a:t>От корпоративната страна - дигиталното обвързване на производствения процес.</a:t>
            </a:r>
            <a:endParaRPr/>
          </a:p>
          <a:p>
            <a:pPr marL="457200" indent="-457200">
              <a:defRPr/>
            </a:pPr>
            <a:r>
              <a:rPr lang="bg-BG">
                <a:cs typeface="Calibri Light"/>
              </a:rPr>
              <a:t>Дигитализацията води до по-голяма ефективност, по-добро планиране и управление, увеличаване на продуктивността. </a:t>
            </a:r>
            <a:endParaRPr/>
          </a:p>
          <a:p>
            <a:pPr marL="457200" indent="-457200">
              <a:defRPr/>
            </a:pPr>
            <a:r>
              <a:rPr lang="bg-BG">
                <a:cs typeface="Calibri Light"/>
              </a:rPr>
              <a:t>Допълнителни ползи са:</a:t>
            </a:r>
            <a:endParaRPr/>
          </a:p>
          <a:p>
            <a:pPr marL="749300" lvl="1" indent="-457200">
              <a:defRPr/>
            </a:pPr>
            <a:r>
              <a:rPr lang="bg-BG" sz="2600">
                <a:cs typeface="Calibri Light"/>
              </a:rPr>
              <a:t>Опростяване и оптимизиране на съществуващите дейности;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marR="0">
              <a:defRPr/>
            </a:pPr>
            <a:r>
              <a:rPr lang="bg-BG" sz="4400" b="1" i="0" u="none" strike="noStrike">
                <a:solidFill>
                  <a:srgbClr val="000000"/>
                </a:solidFill>
                <a:latin typeface="Calibri Light"/>
              </a:rPr>
              <a:t>Цифрова трансформация на бизнес процесите - 2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>
                <a:cs typeface="Calibri Light"/>
              </a:rPr>
              <a:t>Допълнителни ползи са: (продължение)</a:t>
            </a:r>
            <a:endParaRPr/>
          </a:p>
          <a:p>
            <a:pPr marL="749300" lvl="1" indent="-457200">
              <a:defRPr/>
            </a:pPr>
            <a:r>
              <a:rPr lang="bg-BG">
                <a:cs typeface="Calibri Light"/>
              </a:rPr>
              <a:t>Повишаване на ефективността на служителите;</a:t>
            </a:r>
            <a:endParaRPr/>
          </a:p>
          <a:p>
            <a:pPr marL="749300" lvl="1" indent="-457200">
              <a:defRPr/>
            </a:pPr>
            <a:r>
              <a:rPr lang="bg-BG">
                <a:cs typeface="Calibri Light"/>
              </a:rPr>
              <a:t>По-добри условия за комуникация и позитивна корпоративната култура;</a:t>
            </a:r>
            <a:endParaRPr/>
          </a:p>
          <a:p>
            <a:pPr marL="749300" lvl="1" indent="-457200">
              <a:defRPr/>
            </a:pPr>
            <a:r>
              <a:rPr lang="bg-BG">
                <a:cs typeface="Calibri Light"/>
              </a:rPr>
              <a:t>Подобряване на условията за създаване на иновации.</a:t>
            </a:r>
            <a:endParaRPr/>
          </a:p>
          <a:p>
            <a:pPr marL="457200" indent="-457200">
              <a:defRPr/>
            </a:pPr>
            <a:r>
              <a:rPr lang="bg-BG">
                <a:cs typeface="Calibri Light"/>
              </a:rPr>
              <a:t>Автоматизация – използването на автоматизирани технически средства и системи за управление, които освобождават човека частично или напълно от участие в процесите. От корпоративната страна, напр. при производства, това позволява реализиране на производствените процеси под наблюдението на човека, но без непосредствено му участие, което отново води до ръст на производителността, повишава се надеждността и безопасността.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marR="0">
              <a:defRPr/>
            </a:pPr>
            <a:r>
              <a:rPr lang="bg-BG" i="0" u="none" strike="noStrike">
                <a:solidFill>
                  <a:srgbClr val="000000"/>
                </a:solidFill>
                <a:latin typeface="Calibri (Headings)"/>
              </a:rPr>
              <a:t>Облачните технологии и сътрудничеството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 sz="2600">
                <a:latin typeface="Cambria"/>
              </a:rPr>
              <a:t>Облачното сътрудничество позволява съвместната работа в облак-базирана платформа на служителите в дадена организация или между организацията и различните заинтересовани стани като клиенти, доставчици или други организации. </a:t>
            </a:r>
            <a:endParaRPr/>
          </a:p>
          <a:p>
            <a:pPr marL="457200" indent="-457200">
              <a:defRPr/>
            </a:pPr>
            <a:r>
              <a:rPr lang="bg-BG" sz="2600">
                <a:latin typeface="Cambria"/>
              </a:rPr>
              <a:t>Данните се съхраняват в облака, могат да се синхронизират между различни устройства и потребители, предоставят възможности за споделяне, сътрудничество и съвместна работа в реално време, посредством Интернет. </a:t>
            </a:r>
            <a:endParaRPr/>
          </a:p>
          <a:p>
            <a:pPr marL="457200" indent="-457200">
              <a:defRPr/>
            </a:pPr>
            <a:r>
              <a:rPr lang="bg-BG" sz="2600"/>
              <a:t>Внедряването им може да:</a:t>
            </a:r>
            <a:endParaRPr/>
          </a:p>
          <a:p>
            <a:pPr marL="749300" lvl="1" indent="-457200">
              <a:defRPr/>
            </a:pPr>
            <a:r>
              <a:rPr lang="bg-BG"/>
              <a:t>Повиши ефективността на производството, да разшири възможностите за предприемачество и създаде предпоставки за иновации.</a:t>
            </a:r>
            <a:endParaRPr/>
          </a:p>
          <a:p>
            <a:pPr marL="749300" lvl="1" indent="-457200">
              <a:defRPr/>
            </a:pPr>
            <a:r>
              <a:rPr lang="bg-BG"/>
              <a:t>Да намали разходите, улесни достъпа на потребителите и комуникацията.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bg-BG" sz="4000">
                <a:solidFill>
                  <a:srgbClr val="000000"/>
                </a:solidFill>
                <a:latin typeface="Calibri (Headings)"/>
              </a:rPr>
              <a:t>Облачните технологии и сътрудничеството</a:t>
            </a:r>
            <a:br>
              <a:rPr lang="bg-BG">
                <a:solidFill>
                  <a:srgbClr val="000000"/>
                </a:solidFill>
                <a:latin typeface="Calibri (Headings)"/>
              </a:rPr>
            </a:br>
            <a:r>
              <a:rPr lang="bg-BG" i="0" u="none" strike="noStrike">
                <a:solidFill>
                  <a:srgbClr val="000000"/>
                </a:solidFill>
                <a:latin typeface="Calibri (Headings)"/>
              </a:rPr>
              <a:t>Видове облачни услуги</a:t>
            </a:r>
            <a:endParaRPr lang="bg-BG" i="0" u="none" strike="noStrike"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 b="0" i="0" u="none" strike="noStrike"/>
              <a:t>Инфраструктура като услуга (</a:t>
            </a:r>
            <a:r>
              <a:rPr lang="bg-BG" b="0" i="0" u="none" strike="noStrike"/>
              <a:t>IaaS</a:t>
            </a:r>
            <a:r>
              <a:rPr lang="bg-BG" b="0" i="0" u="none" strike="noStrike"/>
              <a:t>) – сървъри, виртуални машини, хранилища, мрежи и мрежово оборудване, операционни системи и системи за програмно осигуряване. Води до намалява разходите.</a:t>
            </a:r>
            <a:endParaRPr lang="bg-BG"/>
          </a:p>
          <a:p>
            <a:pPr marL="457200" indent="-457200">
              <a:defRPr/>
            </a:pPr>
            <a:r>
              <a:rPr lang="bg-BG" b="0" i="0" u="none" strike="noStrike"/>
              <a:t>Платформа като услуга (</a:t>
            </a:r>
            <a:r>
              <a:rPr lang="bg-BG" b="0" i="0" u="none" strike="noStrike"/>
              <a:t>PaaS</a:t>
            </a:r>
            <a:r>
              <a:rPr lang="bg-BG" b="0" i="0" u="none" strike="noStrike"/>
              <a:t>) - виртуална интегрирана среда за разработка, тестване, инсталиране и управление на софтуерни приложения. Не е нужно оборудване или развойна среда</a:t>
            </a:r>
            <a:r>
              <a:rPr lang="bg-BG"/>
              <a:t> и </a:t>
            </a:r>
            <a:r>
              <a:rPr lang="bg-BG" b="0" i="0" u="none" strike="noStrike"/>
              <a:t>поддръжката им.</a:t>
            </a:r>
            <a:endParaRPr lang="bg-BG"/>
          </a:p>
          <a:p>
            <a:pPr marL="457200" indent="-457200">
              <a:defRPr/>
            </a:pPr>
            <a:r>
              <a:rPr lang="bg-BG" b="0" i="0" u="none" strike="noStrike"/>
              <a:t>Софтуер като услуга (</a:t>
            </a:r>
            <a:r>
              <a:rPr lang="bg-BG" b="0" i="0" u="none" strike="noStrike"/>
              <a:t>SaaS</a:t>
            </a:r>
            <a:r>
              <a:rPr lang="bg-BG" b="0" i="0" u="none" strike="noStrike"/>
              <a:t>) – абонамент и предоставяне на софтуерни приложения чрез Интернет</a:t>
            </a:r>
            <a:r>
              <a:rPr lang="bg-BG"/>
              <a:t> - </a:t>
            </a:r>
            <a:r>
              <a:rPr lang="bg-BG" b="0" i="0" u="none" strike="noStrike"/>
              <a:t>инсталиране, актуализиране, поддръжка и защитата на хардуера и софтуера, на който работи приложението. Отпада изискването за закупуване и използване на лицензи.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4000">
                <a:solidFill>
                  <a:srgbClr val="000000"/>
                </a:solidFill>
                <a:latin typeface="Calibri (Headings)"/>
              </a:rPr>
              <a:t>Видове облачни услуги </a:t>
            </a:r>
            <a:br>
              <a:rPr lang="bg-BG" sz="4000">
                <a:solidFill>
                  <a:srgbClr val="000000"/>
                </a:solidFill>
                <a:latin typeface="Calibri (Headings)"/>
              </a:rPr>
            </a:br>
            <a:r>
              <a:rPr lang="bg-BG">
                <a:latin typeface="Calibri (Headings)"/>
              </a:rPr>
              <a:t>П</a:t>
            </a:r>
            <a:r>
              <a:rPr lang="bg-BG" b="0" i="0" u="none" strike="noStrike">
                <a:latin typeface="Calibri (Headings)"/>
              </a:rPr>
              <a:t>реимущества по отношение на сътрудничеството</a:t>
            </a:r>
            <a:endParaRPr lang="bg-BG" sz="4000" b="0" i="0" u="none" strike="noStrike"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 b="0" i="0" u="none" strike="noStrike">
                <a:latin typeface="Cambria"/>
                <a:ea typeface="Cambria"/>
              </a:rPr>
              <a:t>IaaS</a:t>
            </a:r>
            <a:r>
              <a:rPr lang="bg-BG" b="0" i="0" u="none" strike="noStrike">
                <a:latin typeface="Cambria"/>
                <a:ea typeface="Cambria"/>
              </a:rPr>
              <a:t> – възможност за споделяне на устройства за съхранение на данни, използване на споделени средства за управление на ресурси и системи.</a:t>
            </a:r>
            <a:endParaRPr/>
          </a:p>
          <a:p>
            <a:pPr marL="457200" indent="-457200">
              <a:defRPr/>
            </a:pPr>
            <a:r>
              <a:rPr lang="bg-BG" b="0" i="0" u="none" strike="noStrike">
                <a:latin typeface="Cambria"/>
                <a:ea typeface="Cambria"/>
              </a:rPr>
              <a:t>PaaS</a:t>
            </a:r>
            <a:r>
              <a:rPr lang="bg-BG" b="0" i="0" u="none" strike="noStrike">
                <a:latin typeface="Cambria"/>
                <a:ea typeface="Cambria"/>
              </a:rPr>
              <a:t> – възможността за споделен достъп на разработчиците до изходния код, което води до повишаване производителността на процеса на създаване на софтуер.</a:t>
            </a:r>
            <a:endParaRPr/>
          </a:p>
          <a:p>
            <a:pPr marL="457200" indent="-457200">
              <a:defRPr/>
            </a:pPr>
            <a:r>
              <a:rPr lang="bg-BG" b="0" i="0" u="none" strike="noStrike">
                <a:latin typeface="Cambria"/>
                <a:ea typeface="Cambria"/>
              </a:rPr>
              <a:t>SaaS</a:t>
            </a:r>
            <a:r>
              <a:rPr lang="bg-BG" b="0" i="0" u="none" strike="noStrike">
                <a:latin typeface="Cambria"/>
                <a:ea typeface="Cambria"/>
              </a:rPr>
              <a:t> – възможност приложението да се използва едновременно от няколко клиенти. Освен това, тази услуга предоставя най-много възможности за сътрудничество, </a:t>
            </a:r>
            <a:r>
              <a:rPr lang="bg-BG" b="0" i="0" u="none" strike="noStrike">
                <a:latin typeface="Cambria"/>
                <a:ea typeface="Cambria"/>
              </a:rPr>
              <a:t>т.к</a:t>
            </a:r>
            <a:r>
              <a:rPr lang="bg-BG" b="0" i="0" u="none" strike="noStrike">
                <a:latin typeface="Cambria"/>
                <a:ea typeface="Cambria"/>
              </a:rPr>
              <a:t>. често използвани приложения са: електронна поща, </a:t>
            </a:r>
            <a:r>
              <a:rPr lang="bg-BG" b="0" i="0" u="none" strike="noStrike">
                <a:latin typeface="Cambria"/>
                <a:ea typeface="Cambria"/>
              </a:rPr>
              <a:t>VoIP</a:t>
            </a:r>
            <a:r>
              <a:rPr lang="bg-BG" b="0" i="0" u="none" strike="noStrike">
                <a:latin typeface="Cambria"/>
                <a:ea typeface="Cambria"/>
              </a:rPr>
              <a:t> комуникации, бюро за техническа помощ (Help </a:t>
            </a:r>
            <a:r>
              <a:rPr lang="bg-BG" b="0" i="0" u="none" strike="noStrike">
                <a:latin typeface="Cambria"/>
                <a:ea typeface="Cambria"/>
              </a:rPr>
              <a:t>desk</a:t>
            </a:r>
            <a:r>
              <a:rPr lang="bg-BG" b="0" i="0" u="none" strike="noStrike">
                <a:latin typeface="Cambria"/>
                <a:ea typeface="Cambria"/>
              </a:rPr>
              <a:t>), управление на проекти, дистанционни срещи и обучения,  CRM системи, съхранение и архивиране (</a:t>
            </a:r>
            <a:r>
              <a:rPr lang="bg-BG" b="0" i="0" u="none" strike="noStrike">
                <a:latin typeface="Cambria"/>
                <a:ea typeface="Cambria"/>
              </a:rPr>
              <a:t>backup</a:t>
            </a:r>
            <a:r>
              <a:rPr lang="bg-BG" b="0" i="0" u="none" strike="noStrike">
                <a:latin typeface="Cambria"/>
                <a:ea typeface="Cambria"/>
              </a:rPr>
              <a:t>) на данни.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4000">
                <a:solidFill>
                  <a:srgbClr val="000000"/>
                </a:solidFill>
                <a:latin typeface="Calibri (Headings)"/>
              </a:rPr>
              <a:t>Видове облачни услуги</a:t>
            </a:r>
            <a:br>
              <a:rPr lang="bg-BG" sz="4000">
                <a:solidFill>
                  <a:srgbClr val="000000"/>
                </a:solidFill>
                <a:latin typeface="Calibri (Headings)"/>
              </a:rPr>
            </a:br>
            <a:r>
              <a:rPr lang="bg-BG"/>
              <a:t>По-съвременни видове облачни услуги</a:t>
            </a:r>
            <a:endParaRPr lang="bg-BG" sz="4000" b="0" i="0" u="none" strike="noStrike">
              <a:latin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 sz="2600" b="0" i="0" u="none" strike="noStrike"/>
              <a:t>Всичко като услуга (</a:t>
            </a:r>
            <a:r>
              <a:rPr lang="bg-BG" sz="2600" b="0" i="0" u="none" strike="noStrike"/>
              <a:t>Everything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as</a:t>
            </a:r>
            <a:r>
              <a:rPr lang="bg-BG" sz="2600" b="0" i="0" u="none" strike="noStrike"/>
              <a:t> a Service, </a:t>
            </a:r>
            <a:r>
              <a:rPr lang="bg-BG" sz="2600" b="0" i="0" u="none" strike="noStrike"/>
              <a:t>XaaS</a:t>
            </a:r>
            <a:r>
              <a:rPr lang="bg-BG" sz="2600" b="0" i="0" u="none" strike="noStrike"/>
              <a:t>) – всяка компютърна услуга или фикция, достъпна през Интернет; </a:t>
            </a:r>
            <a:endParaRPr/>
          </a:p>
          <a:p>
            <a:pPr marL="457200" indent="-457200">
              <a:defRPr/>
            </a:pPr>
            <a:r>
              <a:rPr lang="bg-BG" sz="2600" b="0" i="0" u="none" strike="noStrike"/>
              <a:t>Бизнес процес като услуга (</a:t>
            </a:r>
            <a:r>
              <a:rPr lang="bg-BG" sz="2600" b="0" i="0" u="none" strike="noStrike"/>
              <a:t>Business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Process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as</a:t>
            </a:r>
            <a:r>
              <a:rPr lang="bg-BG" sz="2600" b="0" i="0" u="none" strike="noStrike"/>
              <a:t> a Service, </a:t>
            </a:r>
            <a:r>
              <a:rPr lang="bg-BG" sz="2600" b="0" i="0" u="none" strike="noStrike"/>
              <a:t>BPaaS</a:t>
            </a:r>
            <a:r>
              <a:rPr lang="bg-BG" sz="2600" b="0" i="0" u="none" strike="noStrike"/>
              <a:t>) – възможност за решаване на бизнес задачи от конкретна област и спрямо един или повече клиенти (напр. при автоматизация на еднотипни, повтарящи се задачи);</a:t>
            </a:r>
            <a:endParaRPr/>
          </a:p>
          <a:p>
            <a:pPr marL="457200" indent="-457200">
              <a:defRPr/>
            </a:pPr>
            <a:r>
              <a:rPr lang="bg-BG" sz="2600" b="0" i="0" u="none" strike="noStrike"/>
              <a:t>Съхранение като услуга (</a:t>
            </a:r>
            <a:r>
              <a:rPr lang="bg-BG" sz="2600" b="0" i="0" u="none" strike="noStrike"/>
              <a:t>Storage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as</a:t>
            </a:r>
            <a:r>
              <a:rPr lang="bg-BG" sz="2600" b="0" i="0" u="none" strike="noStrike"/>
              <a:t> a Service, </a:t>
            </a:r>
            <a:r>
              <a:rPr lang="bg-BG" sz="2600" b="0" i="0" u="none" strike="noStrike"/>
              <a:t>STaaS</a:t>
            </a:r>
            <a:r>
              <a:rPr lang="bg-BG" sz="2600" b="0" i="0" u="none" strike="noStrike"/>
              <a:t>) – наем или отдаване на инфраструктура за съхранение на данни на друга компания или лица. Намаляват се разходите за персонал, хардуер, помещения. Дисковото пространство се договаря с доставчика, а данните се прехвърлят към него, според предварително установен график.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4000">
                <a:solidFill>
                  <a:srgbClr val="000000"/>
                </a:solidFill>
                <a:latin typeface="Calibri (Headings)"/>
              </a:rPr>
              <a:t>Видове облачни услуги</a:t>
            </a:r>
            <a:br>
              <a:rPr lang="bg-BG" sz="4000">
                <a:solidFill>
                  <a:srgbClr val="000000"/>
                </a:solidFill>
                <a:latin typeface="Calibri (Headings)"/>
              </a:rPr>
            </a:br>
            <a:r>
              <a:rPr lang="bg-BG"/>
              <a:t>По-съвременни видове облачни услуги - 2</a:t>
            </a:r>
            <a:endParaRPr lang="bg-BG" sz="4000" b="0" i="0" u="none" strike="noStrike">
              <a:latin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 sz="2600" b="0" i="0" u="none" strike="noStrike"/>
              <a:t>База данни като услуга (</a:t>
            </a:r>
            <a:r>
              <a:rPr lang="bg-BG" sz="2600" b="0" i="0" u="none" strike="noStrike"/>
              <a:t>Database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as</a:t>
            </a:r>
            <a:r>
              <a:rPr lang="bg-BG" sz="2600" b="0" i="0" u="none" strike="noStrike"/>
              <a:t> a Service, </a:t>
            </a:r>
            <a:r>
              <a:rPr lang="bg-BG" sz="2600" b="0" i="0" u="none" strike="noStrike"/>
              <a:t>DBaaS</a:t>
            </a:r>
            <a:r>
              <a:rPr lang="bg-BG" sz="2600" b="0" i="0" u="none" strike="noStrike"/>
              <a:t>) - организация отдава под наем услуги за работа с бази от данни на физически или юридически лица с цел съхранение на техните данни. </a:t>
            </a:r>
            <a:endParaRPr/>
          </a:p>
          <a:p>
            <a:pPr marL="457200" indent="-457200">
              <a:defRPr/>
            </a:pPr>
            <a:r>
              <a:rPr lang="bg-BG" sz="2600" b="0" i="0" u="none" strike="noStrike"/>
              <a:t>Интеграция като услуга (</a:t>
            </a:r>
            <a:r>
              <a:rPr lang="bg-BG" sz="2600" b="0" i="0" u="none" strike="noStrike"/>
              <a:t>Integration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as</a:t>
            </a:r>
            <a:r>
              <a:rPr lang="bg-BG" sz="2600" b="0" i="0" u="none" strike="noStrike"/>
              <a:t> a Service, </a:t>
            </a:r>
            <a:r>
              <a:rPr lang="bg-BG" sz="2600" b="0" i="0" u="none" strike="noStrike"/>
              <a:t>Integration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Platform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as</a:t>
            </a:r>
            <a:r>
              <a:rPr lang="bg-BG" sz="2600" b="0" i="0" u="none" strike="noStrike"/>
              <a:t> a Service, </a:t>
            </a:r>
            <a:r>
              <a:rPr lang="bg-BG" sz="2600" b="0" i="0" u="none" strike="noStrike"/>
              <a:t>iPaaS</a:t>
            </a:r>
            <a:r>
              <a:rPr lang="bg-BG" sz="2600" b="0" i="0" u="none" strike="noStrike"/>
              <a:t>) - облачна услуга, свързваща </a:t>
            </a:r>
            <a:r>
              <a:rPr lang="bg-BG" sz="2600" b="0" i="0" u="none" strike="noStrike"/>
              <a:t>бекенд</a:t>
            </a:r>
            <a:r>
              <a:rPr lang="bg-BG" sz="2600" b="0" i="0" u="none" strike="noStrike"/>
              <a:t> системи, файлове, източници на данни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и приложения чрез интерфейси, уеб услуги и обръщения между различните приложения и източниците на данни. Изгражда се персонализирана интеграция между отделните крайни точки, за да подобри комуникацията, а на потребителите се осигурява среда с опростени взаимоотношения. </a:t>
            </a:r>
            <a:r>
              <a:rPr lang="bg-BG" sz="2600" b="0" i="0" u="none" strike="noStrike"/>
              <a:t>Предоставя </a:t>
            </a:r>
            <a:r>
              <a:rPr lang="bg-BG" sz="2600" b="0" i="0" u="none" strike="noStrike"/>
              <a:t>се възможност за интеграция в облака, което позволява споделяне на данни между системи в реално време, вкл. такива на трети страни (напр. доставчици).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4000">
                <a:solidFill>
                  <a:srgbClr val="000000"/>
                </a:solidFill>
                <a:latin typeface="Calibri (Headings)"/>
              </a:rPr>
              <a:t>Видове облачни услуги</a:t>
            </a:r>
            <a:br>
              <a:rPr lang="bg-BG" sz="4000">
                <a:solidFill>
                  <a:srgbClr val="000000"/>
                </a:solidFill>
                <a:latin typeface="Calibri (Headings)"/>
              </a:rPr>
            </a:br>
            <a:r>
              <a:rPr lang="bg-BG"/>
              <a:t>По-съвременни видове облачни услуги - 3</a:t>
            </a:r>
            <a:endParaRPr lang="bg-BG" sz="4000" b="0" i="0" u="none" strike="noStrike">
              <a:latin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 sz="2600" b="0" i="0" u="none" strike="noStrike"/>
              <a:t>Комуникация като услуга (</a:t>
            </a:r>
            <a:r>
              <a:rPr lang="bg-BG" sz="2600" b="0" i="0" u="none" strike="noStrike"/>
              <a:t>Communication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as</a:t>
            </a:r>
            <a:r>
              <a:rPr lang="bg-BG" sz="2600" b="0" i="0" u="none" strike="noStrike"/>
              <a:t> a Service, </a:t>
            </a:r>
            <a:r>
              <a:rPr lang="bg-BG" sz="2600" b="0" i="0" u="none" strike="noStrike"/>
              <a:t>CaaS</a:t>
            </a:r>
            <a:r>
              <a:rPr lang="bg-BG" sz="2600" b="0" i="0" u="none" strike="noStrike"/>
              <a:t>) – изнасяне на услугата комуникации към външни изпълнители. Такива комуникации са приложения за сътрудничество и видеоконференции, бързи съобщения (IM), пренос на глас през </a:t>
            </a:r>
            <a:r>
              <a:rPr lang="bg-BG" sz="2600" b="0" i="0" u="none" strike="noStrike"/>
              <a:t>VoIP</a:t>
            </a:r>
            <a:r>
              <a:rPr lang="bg-BG" sz="2600" b="0" i="0" u="none" strike="noStrike"/>
              <a:t>. Доставчикът се грижи за гарантиране на качеството на обслужване. Този подход намалява разходите и осигурява гъвкавост и </a:t>
            </a:r>
            <a:r>
              <a:rPr lang="bg-BG" sz="2600" b="0" i="0" u="none" strike="noStrike"/>
              <a:t>мащабируемост</a:t>
            </a:r>
            <a:r>
              <a:rPr lang="bg-BG" sz="2600" b="0" i="0" u="none" strike="noStrike"/>
              <a:t>. Освен това, системата е винаги актуална във времето,</a:t>
            </a:r>
            <a:r>
              <a:rPr lang="bg-BG" sz="2600" b="0" i="0" u="none" strike="noStrike"/>
              <a:t> </a:t>
            </a:r>
            <a:r>
              <a:rPr lang="bg-BG" sz="2600" b="0" i="0" u="none" strike="noStrike"/>
              <a:t>във всеки момент са налични подходящите функционалности, а ресурсите са оползотворени.</a:t>
            </a:r>
            <a:endParaRPr/>
          </a:p>
          <a:p>
            <a:pPr marL="0" indent="0">
              <a:buNone/>
              <a:defRPr/>
            </a:pPr>
            <a:r>
              <a:rPr lang="bg-BG"/>
              <a:t>Става ясно, че облачните технологии определено помагат в подобряването на процесите по сътрудничество.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lvl="0">
              <a:defRPr/>
            </a:pPr>
            <a:r>
              <a:rPr lang="bg-BG" sz="4400">
                <a:solidFill>
                  <a:srgbClr val="000000"/>
                </a:solidFill>
                <a:latin typeface="Calibri (Headings)"/>
              </a:rPr>
              <a:t>Облачните технологии и сътрудничеството</a:t>
            </a:r>
            <a:br>
              <a:rPr lang="bg-BG">
                <a:solidFill>
                  <a:srgbClr val="000000"/>
                </a:solidFill>
                <a:latin typeface="Calibri (Headings)"/>
              </a:rPr>
            </a:br>
            <a:r>
              <a:rPr lang="bg-BG">
                <a:solidFill>
                  <a:srgbClr val="000000"/>
                </a:solidFill>
                <a:latin typeface="Calibri (Headings)"/>
              </a:rPr>
              <a:t>Примери за трансформация към облачни услуги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/>
              <a:t>Разгледайте следните сценарии и помислете за традиционното решение и неговият облак-базиран вариант.</a:t>
            </a:r>
            <a:endParaRPr/>
          </a:p>
          <a:p>
            <a:pPr marL="457200" indent="-457200">
              <a:defRPr/>
            </a:pPr>
            <a:r>
              <a:rPr lang="bg-BG"/>
              <a:t>Сценарий 1: Малка фирма се нуждае от електронна поща, споделяне на файлове и офис приложения за служители си, както и за нейните подизпълнители.</a:t>
            </a:r>
            <a:endParaRPr/>
          </a:p>
          <a:p>
            <a:pPr marL="457200" indent="-457200">
              <a:defRPr/>
            </a:pPr>
            <a:r>
              <a:rPr lang="bg-BG"/>
              <a:t>Сценарий 2: Необходимост от нова система за управление на взаимоотношенията с клиентите (CRM) за даден отдел (напр. отдел продажби).</a:t>
            </a:r>
            <a:endParaRPr/>
          </a:p>
          <a:p>
            <a:pPr marL="457200" indent="-457200">
              <a:defRPr/>
            </a:pPr>
            <a:r>
              <a:rPr lang="bg-BG"/>
              <a:t>Сценарий 3: Необходимост от онлайн работа, съвместно с партньорски фирми.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4400">
                <a:solidFill>
                  <a:srgbClr val="000000"/>
                </a:solidFill>
                <a:latin typeface="Calibri (Headings)"/>
              </a:rPr>
              <a:t>Облачните технологии и сътрудничеството</a:t>
            </a:r>
            <a:br>
              <a:rPr lang="bg-BG" b="1">
                <a:solidFill>
                  <a:srgbClr val="000000"/>
                </a:solidFill>
                <a:latin typeface="Calibri Light"/>
              </a:rPr>
            </a:br>
            <a:r>
              <a:rPr lang="bg-BG">
                <a:solidFill>
                  <a:srgbClr val="000000"/>
                </a:solidFill>
                <a:latin typeface="Calibri (Headings)"/>
              </a:rPr>
              <a:t>Предимства и недостатъци на облачните технологии</a:t>
            </a:r>
            <a:endParaRPr lang="bg-BG" i="0" u="none" strike="noStrike"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 numCol="2"/>
          <a:lstStyle/>
          <a:p>
            <a:pPr marL="0" indent="0">
              <a:buNone/>
              <a:defRPr/>
            </a:pPr>
            <a:r>
              <a:rPr lang="bg-BG"/>
              <a:t>Облачни услуги за съхранение на данни: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Предимства</a:t>
            </a:r>
            <a:endParaRPr lang="bg-BG" sz="3200"/>
          </a:p>
          <a:p>
            <a:pPr marL="749300" lvl="1" indent="-457200">
              <a:defRPr/>
            </a:pPr>
            <a:r>
              <a:rPr lang="bg-BG"/>
              <a:t>Възможно е автоматично копиране;</a:t>
            </a:r>
            <a:endParaRPr lang="bg-BG" sz="2800"/>
          </a:p>
          <a:p>
            <a:pPr marL="749300" lvl="1" indent="-457200">
              <a:defRPr/>
            </a:pPr>
            <a:r>
              <a:rPr lang="bg-BG"/>
              <a:t>Намаление на разходите – не се поддържа собствено оборудване;</a:t>
            </a:r>
            <a:endParaRPr lang="bg-BG" sz="2800"/>
          </a:p>
          <a:p>
            <a:pPr marL="749300" lvl="1" indent="-457200">
              <a:defRPr/>
            </a:pPr>
            <a:r>
              <a:rPr lang="bg-BG"/>
              <a:t>Пълно или частично (с избор) копиране на данни на устройство;</a:t>
            </a:r>
            <a:endParaRPr lang="bg-BG" sz="2800"/>
          </a:p>
          <a:p>
            <a:pPr marL="749300" lvl="1" indent="-457200">
              <a:defRPr/>
            </a:pPr>
            <a:r>
              <a:rPr lang="bg-BG"/>
              <a:t>Лесно администриране (без участие на ИТ специалист);</a:t>
            </a:r>
            <a:endParaRPr lang="bg-BG" sz="2800"/>
          </a:p>
          <a:p>
            <a:pPr marL="749300" lvl="1" indent="-457200">
              <a:defRPr/>
            </a:pPr>
            <a:r>
              <a:rPr lang="bg-BG"/>
              <a:t>Висока сигурност и криптиране на данните;</a:t>
            </a:r>
            <a:endParaRPr lang="bg-BG" sz="2800"/>
          </a:p>
          <a:p>
            <a:pPr marL="749300" lvl="1" indent="-457200">
              <a:defRPr/>
            </a:pPr>
            <a:r>
              <a:rPr lang="bg-BG"/>
              <a:t>Възможност за локално съхранение и синхронизация с облака.</a:t>
            </a:r>
            <a:endParaRPr lang="bg-BG" sz="2800"/>
          </a:p>
          <a:p>
            <a:pPr marL="457200" indent="-457200">
              <a:defRPr/>
            </a:pPr>
            <a:r>
              <a:rPr lang="bg-BG"/>
              <a:t>Недостатъци</a:t>
            </a:r>
            <a:endParaRPr lang="bg-BG" sz="3200"/>
          </a:p>
          <a:p>
            <a:pPr marL="657225" lvl="1" indent="-457200">
              <a:defRPr/>
            </a:pPr>
            <a:r>
              <a:rPr lang="bg-BG"/>
              <a:t>Необходимост от предварителен анализ за избор на доставчик на облачни услуги;</a:t>
            </a:r>
            <a:endParaRPr lang="bg-BG" sz="2800"/>
          </a:p>
          <a:p>
            <a:pPr marL="657225" lvl="1" indent="-457200">
              <a:defRPr/>
            </a:pPr>
            <a:r>
              <a:rPr lang="bg-BG"/>
              <a:t>Риск, в случай на недобросъвестни доставчици на облачни услуги;</a:t>
            </a:r>
            <a:endParaRPr lang="bg-BG" sz="2800"/>
          </a:p>
          <a:p>
            <a:pPr marL="657225" lvl="1" indent="-457200">
              <a:defRPr/>
            </a:pPr>
            <a:r>
              <a:rPr lang="bg-BG"/>
              <a:t>Бавно възстановяване от облака;</a:t>
            </a:r>
            <a:endParaRPr lang="bg-BG" sz="2800"/>
          </a:p>
          <a:p>
            <a:pPr marL="657225" lvl="1" indent="-457200">
              <a:defRPr/>
            </a:pPr>
            <a:r>
              <a:rPr lang="bg-BG"/>
              <a:t>Невъзможност на операции върху файлове на ниво облак.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>
                <a:solidFill>
                  <a:schemeClr val="tx1">
                    <a:lumMod val="85000"/>
                    <a:lumOff val="15000"/>
                  </a:schemeClr>
                </a:solidFill>
              </a:rPr>
              <a:t>СЪДЪРЖАНИЕ</a:t>
            </a:r>
            <a:endParaRPr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Бизнес комуникация.</a:t>
            </a:r>
            <a:endParaRPr/>
          </a:p>
          <a:p>
            <a:pPr marL="457200" indent="-457200">
              <a:defRPr/>
            </a:pPr>
            <a:r>
              <a:rPr lang="bg-BG"/>
              <a:t>Какво е екипно сътрудничество.</a:t>
            </a:r>
            <a:endParaRPr/>
          </a:p>
          <a:p>
            <a:pPr marL="457200" indent="-457200">
              <a:defRPr/>
            </a:pPr>
            <a:r>
              <a:rPr lang="bg-BG"/>
              <a:t>Дигитални инструменти за сътрудничество.</a:t>
            </a:r>
            <a:endParaRPr/>
          </a:p>
          <a:p>
            <a:pPr marL="457200" indent="-457200">
              <a:defRPr/>
            </a:pPr>
            <a:r>
              <a:rPr lang="bg-BG"/>
              <a:t>Цифрова трансформация на бизнес процесите.</a:t>
            </a:r>
            <a:endParaRPr/>
          </a:p>
          <a:p>
            <a:pPr marL="457200" indent="-457200">
              <a:defRPr/>
            </a:pPr>
            <a:r>
              <a:rPr lang="bg-BG"/>
              <a:t>Облачните технологии и сътрудничеството.</a:t>
            </a:r>
            <a:endParaRPr/>
          </a:p>
          <a:p>
            <a:pPr marL="457200" indent="-457200">
              <a:defRPr/>
            </a:pPr>
            <a:r>
              <a:rPr lang="bg-BG"/>
              <a:t>Интегрирани информационни системи за подобряване на сътрудничеството.</a:t>
            </a:r>
            <a:endParaRPr/>
          </a:p>
          <a:p>
            <a:pPr marL="457200" indent="-457200">
              <a:defRPr/>
            </a:pPr>
            <a:r>
              <a:rPr lang="bg-BG"/>
              <a:t>Добри практики за използване на системи за сътрудничество.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4400">
                <a:solidFill>
                  <a:srgbClr val="000000"/>
                </a:solidFill>
                <a:latin typeface="Calibri (Headings)"/>
              </a:rPr>
              <a:t>Облачните технологии и сътрудничеството</a:t>
            </a:r>
            <a:br>
              <a:rPr lang="bg-BG" b="1">
                <a:solidFill>
                  <a:srgbClr val="000000"/>
                </a:solidFill>
                <a:latin typeface="Calibri Light"/>
              </a:rPr>
            </a:br>
            <a:r>
              <a:rPr lang="bg-BG" sz="4400">
                <a:solidFill>
                  <a:srgbClr val="000000"/>
                </a:solidFill>
                <a:latin typeface="Calibri (Headings)"/>
              </a:rPr>
              <a:t>Предимства и недостатъци на облачните технологии - 2</a:t>
            </a:r>
            <a:endParaRPr lang="bg-BG" b="0" i="0" u="none" strike="noStrike">
              <a:latin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05848"/>
            <a:ext cx="12192000" cy="46799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bg-BG" sz="2600">
                <a:latin typeface="Cambria"/>
              </a:rPr>
              <a:t>При избора на услуги за съхранение на данни, се водим от следните фактори:</a:t>
            </a:r>
            <a:endParaRPr/>
          </a:p>
          <a:p>
            <a:pPr marL="749300" lvl="1" indent="-457200">
              <a:defRPr/>
            </a:pPr>
            <a:r>
              <a:rPr lang="bg-BG"/>
              <a:t>Надеждността - добри/лоши отзиви;</a:t>
            </a:r>
            <a:endParaRPr lang="bg-BG" sz="2800"/>
          </a:p>
          <a:p>
            <a:pPr marL="749300" lvl="1" indent="-457200">
              <a:defRPr/>
            </a:pPr>
            <a:r>
              <a:rPr lang="bg-BG"/>
              <a:t>Сигурността -  нива на сигурност, протоколи за пренос на данните, защита на файловете и сървърите; </a:t>
            </a:r>
            <a:endParaRPr lang="bg-BG" sz="2800"/>
          </a:p>
          <a:p>
            <a:pPr marL="749300" lvl="1" indent="-457200">
              <a:defRPr/>
            </a:pPr>
            <a:r>
              <a:rPr lang="bg-BG"/>
              <a:t>Поддържаните платформи – с какви устройства можем да получим достъп до облачното пространство за съхранение и ще може ли да се инсталира клиентски софтуер;</a:t>
            </a:r>
            <a:endParaRPr lang="bg-BG" sz="2800"/>
          </a:p>
          <a:p>
            <a:pPr marL="749300" lvl="1" indent="-457200">
              <a:defRPr/>
            </a:pPr>
            <a:r>
              <a:rPr lang="bg-BG"/>
              <a:t>Предлаганите функции - съхранение, резервно копие, режим на достъп, преглед, редактиране със/без запазване на версии, синхронизиране между отделни устройства, миграция, споделяне, възможност за съвместно редактиране, търсене, офлайн достъп, ограничения в размерите, водене на дневници на дейностите по данните, включена ли е поддръжка;</a:t>
            </a:r>
            <a:endParaRPr lang="bg-BG" sz="2800"/>
          </a:p>
          <a:p>
            <a:pPr marL="749300" lvl="1" indent="-457200">
              <a:defRPr/>
            </a:pPr>
            <a:r>
              <a:rPr lang="bg-BG"/>
              <a:t>Степента на трудност при използване – необходимо време за обучение.</a:t>
            </a:r>
            <a:endParaRPr lang="bg-BG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marR="0">
              <a:defRPr/>
            </a:pPr>
            <a:r>
              <a:rPr lang="bg-BG" sz="3300" i="0" u="none" strike="noStrike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600" i="0" u="none" strike="noStrike">
                <a:solidFill>
                  <a:srgbClr val="000000"/>
                </a:solidFill>
                <a:latin typeface="Calibri (Headings)"/>
              </a:rPr>
            </a:br>
            <a:r>
              <a:rPr lang="bg-BG" sz="4900">
                <a:solidFill>
                  <a:srgbClr val="000000"/>
                </a:solidFill>
                <a:latin typeface="Calibri (Headings)"/>
              </a:rPr>
              <a:t>Интранет</a:t>
            </a:r>
            <a:endParaRPr lang="bg-BG" sz="3600" i="0" u="none" strike="noStrike">
              <a:solidFill>
                <a:srgbClr val="000000"/>
              </a:solidFill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/>
              <a:t>Интранет - вътрешна (частна) мрежа на дадена организация (компания, фондация, учебно заведение и др.), която служи за вътрешнофирмена комуникация и е защитена от достъп на лица, извън тази организация. </a:t>
            </a:r>
            <a:endParaRPr/>
          </a:p>
          <a:p>
            <a:pPr marL="457200" indent="-457200">
              <a:spcBef>
                <a:spcPts val="1000"/>
              </a:spcBef>
              <a:defRPr/>
            </a:pPr>
            <a:r>
              <a:rPr lang="bg-BG" sz="2600"/>
              <a:t>Използва се за съхранение, разпределение и </a:t>
            </a:r>
            <a:r>
              <a:rPr lang="bg-BG" sz="2600"/>
              <a:t>приоритизация</a:t>
            </a:r>
            <a:r>
              <a:rPr lang="bg-BG" sz="2600"/>
              <a:t> на информацията на съответната организация. Могат да бъдат включени правилници, процедури, проучвания и други необходими за организацията документи.  </a:t>
            </a:r>
            <a:endParaRPr/>
          </a:p>
          <a:p>
            <a:pPr marL="457200" indent="-457200">
              <a:spcBef>
                <a:spcPts val="1000"/>
              </a:spcBef>
              <a:defRPr/>
            </a:pPr>
            <a:r>
              <a:rPr lang="bg-BG" sz="2600"/>
              <a:t>Предоставя споделено и лесно за използване работно пространство за съвместна работа, чрез специален достъп на работното място.</a:t>
            </a:r>
            <a:endParaRPr/>
          </a:p>
          <a:p>
            <a:pPr marL="457200" indent="-457200">
              <a:spcBef>
                <a:spcPts val="1000"/>
              </a:spcBef>
              <a:defRPr/>
            </a:pPr>
            <a:r>
              <a:rPr lang="bg-BG" sz="2600"/>
              <a:t>Базиран е на установено функциониращи в интернет протоколи и приложения (мрежа-в-мрежата).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 marR="0">
              <a:defRPr/>
            </a:pPr>
            <a:r>
              <a:rPr lang="bg-BG" sz="3300" i="0" u="none" strike="noStrike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600" i="0" u="none" strike="noStrike">
                <a:solidFill>
                  <a:srgbClr val="000000"/>
                </a:solidFill>
                <a:latin typeface="Calibri (Headings)"/>
              </a:rPr>
            </a:br>
            <a:r>
              <a:rPr lang="bg-BG" sz="4900">
                <a:solidFill>
                  <a:srgbClr val="000000"/>
                </a:solidFill>
                <a:latin typeface="Calibri (Headings)"/>
              </a:rPr>
              <a:t>Интранет - 2</a:t>
            </a:r>
            <a:endParaRPr lang="bg-BG" sz="3600" i="0" u="none" strike="noStrike">
              <a:solidFill>
                <a:srgbClr val="000000"/>
              </a:solidFill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Контролът на работните процеси е онлайн и непрекъснат. </a:t>
            </a:r>
            <a:endParaRPr/>
          </a:p>
          <a:p>
            <a:pPr marL="749300" lvl="1" indent="-457200">
              <a:defRPr/>
            </a:pPr>
            <a:r>
              <a:rPr lang="bg-BG"/>
              <a:t>Работи на всякакви платформи.</a:t>
            </a:r>
            <a:endParaRPr/>
          </a:p>
          <a:p>
            <a:pPr marL="749300" lvl="1" indent="-457200">
              <a:defRPr/>
            </a:pPr>
            <a:r>
              <a:rPr lang="bg-BG"/>
              <a:t>Данните за защитени от загуба. </a:t>
            </a:r>
            <a:endParaRPr/>
          </a:p>
          <a:p>
            <a:pPr marL="749300" lvl="1" indent="-457200">
              <a:defRPr/>
            </a:pPr>
            <a:r>
              <a:rPr lang="bg-BG"/>
              <a:t>Сравнително лесен за настройка и поддръжка.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Интранет облак-базираната системата</a:t>
            </a:r>
            <a:endParaRPr/>
          </a:p>
          <a:p>
            <a:pPr marL="749300" lvl="1" indent="-457200">
              <a:defRPr/>
            </a:pPr>
            <a:r>
              <a:rPr lang="bg-BG"/>
              <a:t>Предимства - подобряване на вътрешна комуникация във фирмата, за по-доброто сътрудничество и протичане на работните процеси, както и за създаването на стабилна и сигурна вътрешна среда.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Недостатък - Може да не се ползва активно и е статична форма на еднопосочна комуникация.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Съвременен вариант - социален интранет.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33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600">
                <a:solidFill>
                  <a:srgbClr val="000000"/>
                </a:solidFill>
                <a:latin typeface="Calibri (Headings)"/>
              </a:rPr>
            </a:br>
            <a:r>
              <a:rPr lang="bg-BG" sz="5300">
                <a:solidFill>
                  <a:srgbClr val="000000"/>
                </a:solidFill>
                <a:latin typeface="Calibri (Headings)"/>
              </a:rPr>
              <a:t>Екстранет</a:t>
            </a:r>
            <a:endParaRPr lang="bg-BG" i="0" u="none" strike="noStrike"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/>
              <a:t>Екстранет - частна мрежа, която може да се разглежда като част от интранета, но изнесена и насочена към потребители извън компанията, доставчици или партньори.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Осъществява </a:t>
            </a:r>
            <a:r>
              <a:rPr lang="bg-BG"/>
              <a:t>се </a:t>
            </a:r>
            <a:r>
              <a:rPr lang="bg-BG"/>
              <a:t>в </a:t>
            </a:r>
            <a:r>
              <a:rPr lang="bg-BG"/>
              <a:t>затворено виртуално пространство, разположено в публичната мрежа, но защитено от публичния достъп.</a:t>
            </a:r>
            <a:endParaRPr/>
          </a:p>
          <a:p>
            <a:pPr marL="0" marR="0" lvl="0" indent="0">
              <a:buNone/>
              <a:defRPr/>
            </a:pPr>
            <a:r>
              <a:rPr lang="bg-BG"/>
              <a:t>Предимства: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 b="0" i="0" u="none" strike="noStrike">
                <a:latin typeface="Cambria"/>
                <a:ea typeface="Cambria"/>
              </a:rPr>
              <a:t>Може да подобри производителността на организацията чрез автоматизация на „ръчно“ извършвани процеси.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 b="0" i="0" u="none" strike="noStrike">
                <a:latin typeface="Cambria"/>
                <a:ea typeface="Cambria"/>
              </a:rPr>
              <a:t>Позволява организацията или информацията относно съвместни проект, да се разглежда (споделя) в удобно за бизнес партньорите, доставчиците, клиентите или служителите, време.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33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600">
                <a:solidFill>
                  <a:srgbClr val="000000"/>
                </a:solidFill>
                <a:latin typeface="Calibri (Headings)"/>
              </a:rPr>
            </a:br>
            <a:r>
              <a:rPr lang="bg-BG" sz="5300">
                <a:solidFill>
                  <a:srgbClr val="000000"/>
                </a:solidFill>
                <a:latin typeface="Calibri (Headings)"/>
              </a:rPr>
              <a:t>Екстранет - 2</a:t>
            </a:r>
            <a:endParaRPr lang="bg-BG" i="0" u="none" strike="noStrike"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indent="0">
              <a:buClr>
                <a:srgbClr val="E48312"/>
              </a:buClr>
              <a:buNone/>
              <a:defRPr/>
            </a:pPr>
            <a:r>
              <a:rPr lang="bg-BG">
                <a:solidFill>
                  <a:srgbClr val="000000"/>
                </a:solidFill>
              </a:rPr>
              <a:t>Предимства: (продължение)</a:t>
            </a:r>
            <a:endParaRPr/>
          </a:p>
          <a:p>
            <a:pPr marL="457200" indent="-457200">
              <a:defRPr/>
            </a:pPr>
            <a:r>
              <a:rPr lang="bg-BG" sz="2600" b="0" i="0" u="none" strike="noStrike">
                <a:latin typeface="Cambria"/>
                <a:ea typeface="Cambria"/>
              </a:rPr>
              <a:t>Информацията може незабавно да бъде обновявана, променяна или коригирана.</a:t>
            </a:r>
            <a:endParaRPr/>
          </a:p>
          <a:p>
            <a:pPr marL="457200" indent="-457200">
              <a:defRPr/>
            </a:pPr>
            <a:r>
              <a:rPr lang="bg-BG" sz="2600" b="0" i="0" u="none" strike="noStrike">
                <a:latin typeface="Cambria"/>
                <a:ea typeface="Cambria"/>
              </a:rPr>
              <a:t>Може да подобри връзките с важни за организацията клиенти, като им предостави най-актуалната информация, без да имат достъп до цялата мрежа на организацията.</a:t>
            </a:r>
            <a:endParaRPr/>
          </a:p>
          <a:p>
            <a:pPr marL="457200" indent="-457200">
              <a:defRPr/>
            </a:pPr>
            <a:r>
              <a:rPr lang="bg-BG" sz="2600">
                <a:latin typeface="Cambria"/>
                <a:ea typeface="Cambria"/>
              </a:rPr>
              <a:t>Може да бъде управлявана от повече от една организация.</a:t>
            </a:r>
            <a:endParaRPr/>
          </a:p>
          <a:p>
            <a:pPr marL="457200" indent="-457200">
              <a:defRPr/>
            </a:pPr>
            <a:r>
              <a:rPr lang="bg-BG" sz="2600">
                <a:latin typeface="Cambria"/>
                <a:ea typeface="Cambria"/>
              </a:rPr>
              <a:t>Необходими са по-сериозни мерки за защитата на ценна информация като, защитна стена, управление на сървъра, издаване и използване на цифрови сертификати или други методи за удостоверение и криптиране.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33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600">
                <a:solidFill>
                  <a:srgbClr val="000000"/>
                </a:solidFill>
                <a:latin typeface="Calibri (Headings)"/>
              </a:rPr>
            </a:br>
            <a:r>
              <a:rPr lang="bg-BG" sz="5300">
                <a:solidFill>
                  <a:srgbClr val="000000"/>
                </a:solidFill>
                <a:latin typeface="Calibri (Headings)"/>
              </a:rPr>
              <a:t>Портал</a:t>
            </a:r>
            <a:endParaRPr lang="bg-BG" i="0" u="none" strike="noStrike"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 sz="2700"/>
              <a:t>Порталът е шлюз или прозорец, който позволява </a:t>
            </a:r>
            <a:r>
              <a:rPr lang="bg-BG" sz="2700"/>
              <a:t>взаимосвързаност</a:t>
            </a:r>
            <a:r>
              <a:rPr lang="bg-BG" sz="2700"/>
              <a:t> с корпоративни системи и приложения.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500"/>
              <a:t>Обединява корпоративния интранет и екстранет.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500"/>
              <a:t>Може да предостави връзка на организацията към външни корпоративни системи и приложения, както и до избрани публични уебсайтове, и такива на доставчици или партньори.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500"/>
              <a:t>Дава възможност за специфични настройки и персонализация по отношение на служителите, чрез които те получават достъп само до подходящи за тяхната роля или екип инструменти и приложения,  а не до всички такива в организацията.</a:t>
            </a:r>
            <a:endParaRPr/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bg-BG" sz="2700"/>
              <a:t>Голям брой предприятия и индустрии използват такива портали, за да подпомогнат управлението на информацията си и улеснят процесите си.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33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600">
                <a:solidFill>
                  <a:srgbClr val="000000"/>
                </a:solidFill>
                <a:latin typeface="Calibri (Headings)"/>
              </a:rPr>
            </a:br>
            <a:r>
              <a:rPr lang="bg-BG" sz="4700">
                <a:solidFill>
                  <a:srgbClr val="000000"/>
                </a:solidFill>
                <a:latin typeface="Calibri (Headings)"/>
              </a:rPr>
              <a:t>Система за управление на верига за доставки (SCM)</a:t>
            </a:r>
            <a:endParaRPr lang="bg-BG" sz="4700" i="1" u="none" strike="noStrike">
              <a:solidFill>
                <a:srgbClr val="44546A"/>
              </a:solidFill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/>
              <a:t>Система за управление на веригата за доставки (Supply </a:t>
            </a:r>
            <a:r>
              <a:rPr lang="bg-BG"/>
              <a:t>Chain</a:t>
            </a:r>
            <a:r>
              <a:rPr lang="bg-BG"/>
              <a:t> </a:t>
            </a:r>
            <a:r>
              <a:rPr lang="bg-BG"/>
              <a:t>Management</a:t>
            </a:r>
            <a:r>
              <a:rPr lang="bg-BG"/>
              <a:t>) - управлява потока от стоки, данни и финанси, свързани с даден продукт или услуга, от доставката на суровините за създаването му, до доставката му до крайния потребител.</a:t>
            </a:r>
            <a:endParaRPr/>
          </a:p>
          <a:p>
            <a:pPr marL="0" indent="0">
              <a:buNone/>
              <a:defRPr/>
            </a:pPr>
            <a:r>
              <a:rPr lang="bg-BG"/>
              <a:t>Системата включва: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Планирането и изпълнението на процесите по създаване на продукта или стоката (управление на материали и софтуер за всички участници в процеса);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Изпълнението на поръчките и проследяването на информация относно производители, доставчици, търговци на едро и дребно, доставчици на транспорт и логистика.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33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600">
                <a:solidFill>
                  <a:srgbClr val="000000"/>
                </a:solidFill>
                <a:latin typeface="Calibri (Headings)"/>
              </a:rPr>
            </a:br>
            <a:r>
              <a:rPr lang="bg-BG" sz="4600">
                <a:solidFill>
                  <a:srgbClr val="000000"/>
                </a:solidFill>
                <a:latin typeface="Calibri (Headings)"/>
              </a:rPr>
              <a:t>Система за управление на верига за доставки (SCM)- 2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Най-основно в системата са включени компанията, нейните доставчици и клиенти.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Дейностите, които се обхващат са: снабдяване, управление на жизнения цикъл на процеса на продукта, планирането на веригата за доставки (планиране на инвентара и поддръжката на активите и производствените линии), логистиката (управлението на транспорта и </a:t>
            </a:r>
            <a:r>
              <a:rPr lang="bg-BG"/>
              <a:t>автопарка</a:t>
            </a:r>
            <a:r>
              <a:rPr lang="bg-BG"/>
              <a:t>), както и управление на поръчките.</a:t>
            </a:r>
            <a:endParaRPr/>
          </a:p>
          <a:p>
            <a:pPr marL="457200" indent="-457200">
              <a:defRPr/>
            </a:pPr>
            <a:r>
              <a:rPr lang="bg-BG"/>
              <a:t>Системата има възможност за разширяване на дейностите си, в зависимост от мащабите на съответния бизнес.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33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600">
                <a:solidFill>
                  <a:srgbClr val="000000"/>
                </a:solidFill>
                <a:latin typeface="Calibri (Headings)"/>
              </a:rPr>
            </a:br>
            <a:r>
              <a:rPr lang="bg-BG" sz="4600">
                <a:solidFill>
                  <a:srgbClr val="000000"/>
                </a:solidFill>
                <a:latin typeface="Calibri (Headings)"/>
              </a:rPr>
              <a:t>Система за управление на верига за доставки (SCM)- 3</a:t>
            </a:r>
            <a:endParaRPr lang="bg-BG" b="0" i="1" u="none" strike="noStrike">
              <a:solidFill>
                <a:srgbClr val="44546A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Успешната работа на  SCM система се основава на бизнес стратегията, специализираният софтуер и съвместното сътрудничество. </a:t>
            </a:r>
            <a:endParaRPr/>
          </a:p>
          <a:p>
            <a:pPr marL="457200" indent="-457200">
              <a:defRPr/>
            </a:pPr>
            <a:r>
              <a:rPr lang="bg-BG"/>
              <a:t>В допълнение се включват и теми за опазване и влияние на околната среда, социална отговорност и правни въпроси. </a:t>
            </a:r>
            <a:endParaRPr/>
          </a:p>
          <a:p>
            <a:pPr marL="457200" indent="-457200">
              <a:defRPr/>
            </a:pPr>
            <a:r>
              <a:rPr lang="bg-BG"/>
              <a:t>Системата е една колекция от различни мрежи, които могат да бъдат на постоянно разположение. </a:t>
            </a:r>
            <a:endParaRPr/>
          </a:p>
          <a:p>
            <a:pPr marL="457200" indent="-457200">
              <a:defRPr/>
            </a:pPr>
            <a:r>
              <a:rPr lang="bg-BG"/>
              <a:t>В основата са клиентите, които очакват своите достави коректно изпълнени и навременно доставени.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4000">
                <a:solidFill>
                  <a:srgbClr val="000000"/>
                </a:solidFill>
                <a:latin typeface="Calibri (Headings)"/>
              </a:rPr>
              <a:t>Система за управление на верига за доставки (SCM)</a:t>
            </a:r>
            <a:br>
              <a:rPr lang="bg-BG" sz="4000">
                <a:solidFill>
                  <a:srgbClr val="000000"/>
                </a:solidFill>
                <a:latin typeface="Calibri (Headings)"/>
              </a:rPr>
            </a:br>
            <a:r>
              <a:rPr lang="bg-BG">
                <a:solidFill>
                  <a:srgbClr val="000000"/>
                </a:solidFill>
                <a:latin typeface="Calibri (Headings)"/>
              </a:rPr>
              <a:t>Ползи и предимства</a:t>
            </a:r>
            <a:endParaRPr lang="bg-BG" sz="4400" i="1" u="none" strike="noStrike">
              <a:solidFill>
                <a:srgbClr val="44546A"/>
              </a:solidFill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05848"/>
            <a:ext cx="12192000" cy="46799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bg-BG"/>
              <a:t>Постига се по-ефективна работа по производство и доставка на стоки и услуги. </a:t>
            </a:r>
            <a:endParaRPr/>
          </a:p>
          <a:p>
            <a:pPr marL="0" indent="0">
              <a:buNone/>
              <a:defRPr/>
            </a:pPr>
            <a:r>
              <a:rPr lang="bg-BG"/>
              <a:t>Предимствата са по отношение на: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По-добро прогнозиране и удовлетворяване на търсенето на клиентите;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По-добра видимост на веригата за доставки, управление на риска и възможности за прогнозиране;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 b="0" i="0" u="none" strike="noStrike"/>
              <a:t>Намаляване на неефективните процеси и отпадъчни продукти;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 b="0" i="0" u="none" strike="noStrike"/>
              <a:t>Подобрение в качеството;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По-голяма ефективност на логистиката;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Намаляване на разходите и увеличаване на приходите.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 marR="0">
              <a:defRPr/>
            </a:pPr>
            <a:r>
              <a:rPr lang="bg-BG" i="0" u="none" strike="noStrike">
                <a:solidFill>
                  <a:srgbClr val="000000"/>
                </a:solidFill>
                <a:latin typeface="Calibri (Headings)"/>
              </a:rPr>
              <a:t>Бизнес комуникация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r>
              <a:rPr lang="bg-BG"/>
              <a:t>Бизнес комуникация - потокът от информация в дадена организация, който свързва служители, международни офиси, различни отдалечени екипи и партньори, и който им позволява да работят ефективно за постигането на бизнес целите. </a:t>
            </a:r>
            <a:endParaRPr/>
          </a:p>
          <a:p>
            <a:pPr marL="0" indent="0">
              <a:buNone/>
              <a:defRPr/>
            </a:pPr>
            <a:r>
              <a:rPr lang="bg-BG"/>
              <a:t>Най-често срещаните грешки:</a:t>
            </a:r>
            <a:endParaRPr lang="bg-BG" b="0" i="0" u="none" strike="noStrike"/>
          </a:p>
          <a:p>
            <a:pPr marL="457200" indent="-457200">
              <a:defRPr/>
            </a:pPr>
            <a:r>
              <a:rPr lang="bg-BG" b="0" i="0" u="none" strike="noStrike"/>
              <a:t>Липсата на яснота – напр. поднесена голям обем и сложна информация.</a:t>
            </a:r>
            <a:endParaRPr/>
          </a:p>
          <a:p>
            <a:pPr marL="457200" indent="-457200">
              <a:defRPr/>
            </a:pPr>
            <a:r>
              <a:rPr lang="bg-BG" b="0" i="0" u="none" strike="noStrike"/>
              <a:t>Липса на конкретика  - избраният инструмент не е подходящ за аудиторията</a:t>
            </a:r>
            <a:endParaRPr/>
          </a:p>
          <a:p>
            <a:pPr marL="457200" indent="-457200">
              <a:defRPr/>
            </a:pPr>
            <a:r>
              <a:rPr lang="bg-BG" b="0" i="0" u="none" strike="noStrike"/>
              <a:t>Не поддържане на постоянна комуникация – първоначално споделена информация, не се дискутира повече.</a:t>
            </a:r>
            <a:endParaRPr/>
          </a:p>
          <a:p>
            <a:pPr marL="457200" indent="-457200">
              <a:defRPr/>
            </a:pPr>
            <a:r>
              <a:rPr lang="bg-BG" b="0" i="0" u="none" strike="noStrike"/>
              <a:t>Не вземане на сериозно обратната връзка.</a:t>
            </a:r>
            <a:endParaRPr/>
          </a:p>
          <a:p>
            <a:pPr marL="457200" indent="-457200">
              <a:defRPr/>
            </a:pPr>
            <a:r>
              <a:rPr lang="bg-BG" b="0" i="0" u="none" strike="noStrike"/>
              <a:t>Ефектът „счупен телефон“.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4000">
                <a:solidFill>
                  <a:srgbClr val="000000"/>
                </a:solidFill>
                <a:latin typeface="Calibri (Headings)"/>
              </a:rPr>
              <a:t>Система за управление на верига за доставки (SCM)</a:t>
            </a:r>
            <a:br>
              <a:rPr lang="bg-BG" sz="4000">
                <a:solidFill>
                  <a:srgbClr val="000000"/>
                </a:solidFill>
                <a:latin typeface="Calibri (Headings)"/>
              </a:rPr>
            </a:br>
            <a:r>
              <a:rPr lang="bg-BG" b="1">
                <a:solidFill>
                  <a:srgbClr val="000000"/>
                </a:solidFill>
                <a:latin typeface="Calibri Light"/>
              </a:rPr>
              <a:t>Етапи в работата</a:t>
            </a:r>
            <a:endParaRPr lang="bg-BG" sz="4400" i="1" u="none" strike="noStrike">
              <a:solidFill>
                <a:srgbClr val="44546A"/>
              </a:solidFill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 fontScale="92500" lnSpcReduction="20000"/>
          </a:bodyPr>
          <a:lstStyle/>
          <a:p>
            <a:pPr marL="457200" indent="-457200">
              <a:spcBef>
                <a:spcPts val="600"/>
              </a:spcBef>
              <a:defRPr/>
            </a:pPr>
            <a:r>
              <a:rPr lang="bg-BG"/>
              <a:t>Планиране – създаване на стратегически планове, които да отговарят на търсенето на продукти от клиентите.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Източници  - избиране на доставчиците, които могат да доставят материалите по рационален и ефективен начин, в съответствие със определените споразумения. На този етап започва и сътрудничеството, което е от голяма важност за всички останали етапи.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Създаване – произвеждат се продуктите. Използват се машини.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Доставка – логистиката и доставката на готовите стоки до потребителите, независимо от начина на транспортиране. На този етап са важни стоковите наличности и складовите системи.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Връщане и рекламации – всички връщания на продукти, вкл. дефектни и такива, които вече няма да бъдат поддържани. Включени са и елементи от други етапи, както и управление на наличните продукти и транспортирането.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bg-BG" sz="30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200">
                <a:solidFill>
                  <a:srgbClr val="000000"/>
                </a:solidFill>
                <a:latin typeface="Calibri (Headings)"/>
              </a:rPr>
            </a:br>
            <a:r>
              <a:rPr lang="bg-BG" sz="4100">
                <a:solidFill>
                  <a:srgbClr val="000000"/>
                </a:solidFill>
                <a:latin typeface="Calibri (Headings)"/>
              </a:rPr>
              <a:t>Система за управление на верига за доставки (SCM)- 4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spcBef>
                <a:spcPts val="600"/>
              </a:spcBef>
              <a:defRPr/>
            </a:pPr>
            <a:r>
              <a:rPr lang="bg-BG" sz="2400"/>
              <a:t>Ролята на софтуера за управление на веригата за доставки e от решаващо значение за управлението.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400"/>
              <a:t>Важни са дейностите по управление на търсенето, ежедневните производствени операции, видимост на веригата за доставки, забелязване и предвиждане на рискове, управлението на инвентара, проследяването и оптимизирането, управлението на логистиката и транспорта, управлението на складовата дейност.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400"/>
              <a:t>За усъвършенстването на управлението на процесите по производството, поддръжката и разпространението на продуктите, вече се включват и технологии като изкуствен интелект, машинно обучение, интернет на нещата и автоматизация.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400"/>
              <a:t>Облачната интеграция със SCM пък дава възможност за използване на елементи от системата, в зависимост от специфичните бизнес нужди, без да е необходима пълна миграция, което намалява разходите и увеличава стойността на активите.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30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200">
                <a:solidFill>
                  <a:srgbClr val="000000"/>
                </a:solidFill>
                <a:latin typeface="Calibri (Headings)"/>
              </a:rPr>
            </a:br>
            <a:r>
              <a:rPr lang="bg-BG" sz="4100">
                <a:solidFill>
                  <a:srgbClr val="000000"/>
                </a:solidFill>
                <a:latin typeface="Calibri (Headings)"/>
              </a:rPr>
              <a:t>Система за планиране на ресурсите на предприятието (ERP)</a:t>
            </a:r>
            <a:endParaRPr lang="bg-BG" b="0" i="1" u="none" strike="noStrike">
              <a:solidFill>
                <a:srgbClr val="475E75"/>
              </a:solidFill>
              <a:latin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 sz="2600"/>
              <a:t>Системата за планиране на ресурсите (Enterprise </a:t>
            </a:r>
            <a:r>
              <a:rPr lang="bg-BG" sz="2600"/>
              <a:t>Resource</a:t>
            </a:r>
            <a:r>
              <a:rPr lang="bg-BG" sz="2600"/>
              <a:t> </a:t>
            </a:r>
            <a:r>
              <a:rPr lang="bg-BG" sz="2600"/>
              <a:t>Planning</a:t>
            </a:r>
            <a:r>
              <a:rPr lang="bg-BG" sz="2600"/>
              <a:t>)  -  софтуер за управление на основните бизнес процеси на една организация като финанси, човешки ресурси, счетоводство, верига на доставки, производство, снабдяване, продажби и др.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За всеки от процесите, се използва приложение или модул, които са интегрирани в единна система и споделят обща база данни.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Целта е оптимизация на процесите и информацията в организацията.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ERP системите могат да се използват от различни по големина компании, </a:t>
            </a:r>
            <a:r>
              <a:rPr lang="bg-BG" sz="2600"/>
              <a:t>т.к</a:t>
            </a:r>
            <a:r>
              <a:rPr lang="bg-BG" sz="2600"/>
              <a:t>. имат възможност да разширяват обхвата си в процеса на разрастване.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400"/>
              <a:t>ERP системите следят ресурсите на предприятието, улесняват информационният поток между различните модули (функции) в него и управляват връзките към външни заинтересувани лица.</a:t>
            </a:r>
            <a:endParaRPr lang="bg-BG" sz="2400" b="1">
              <a:solidFill>
                <a:srgbClr val="000000"/>
              </a:solidFill>
              <a:latin typeface="Calibr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0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200">
                <a:solidFill>
                  <a:srgbClr val="000000"/>
                </a:solidFill>
                <a:latin typeface="Calibri (Headings)"/>
              </a:rPr>
            </a:br>
            <a:r>
              <a:rPr lang="bg-BG" sz="4400">
                <a:solidFill>
                  <a:srgbClr val="000000"/>
                </a:solidFill>
                <a:latin typeface="Calibri (Headings)"/>
              </a:rPr>
              <a:t>Система (ERP) - 2</a:t>
            </a:r>
            <a:endParaRPr lang="bg-BG" b="0" i="1" u="none" strike="noStrike">
              <a:solidFill>
                <a:srgbClr val="475E75"/>
              </a:solidFill>
              <a:latin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 fontScale="92500" lnSpcReduction="10000"/>
          </a:bodyPr>
          <a:lstStyle/>
          <a:p>
            <a:pPr marL="0" lvl="0" indent="0">
              <a:buNone/>
              <a:defRPr/>
            </a:pPr>
            <a:r>
              <a:rPr lang="bg-BG"/>
              <a:t>Най-използваните ERP модули са:</a:t>
            </a:r>
            <a:endParaRPr lang="bg-BG" b="0" i="0" u="none" strike="noStrike">
              <a:latin typeface="Times New Roman"/>
            </a:endParaRPr>
          </a:p>
          <a:p>
            <a:pPr marL="457200" indent="-457200">
              <a:defRPr/>
            </a:pPr>
            <a:r>
              <a:rPr lang="bg-BG" b="0" i="0" u="none" strike="noStrike">
                <a:latin typeface="Times New Roman"/>
              </a:rPr>
              <a:t>Финансово-счетоводен – управление на главната книга и автоматизиране на ключови финансови задачи, приключване на счетоводство, генериране на финансови отчети,  спазване на финансови стандарти, намаляване на финансови рискове и др. </a:t>
            </a:r>
            <a:endParaRPr/>
          </a:p>
          <a:p>
            <a:pPr marL="457200" indent="-457200">
              <a:defRPr/>
            </a:pPr>
            <a:r>
              <a:rPr lang="bg-BG" b="0" i="0" u="none" strike="noStrike">
                <a:latin typeface="Times New Roman"/>
              </a:rPr>
              <a:t>Управление на човешките ресурси – осигуряване на функционалности по отработено време, присъствие, ведомост, заплати.</a:t>
            </a:r>
            <a:endParaRPr/>
          </a:p>
          <a:p>
            <a:pPr marL="457200" indent="-457200">
              <a:defRPr/>
            </a:pPr>
            <a:r>
              <a:rPr lang="bg-BG" b="0" i="0" u="none" strike="noStrike">
                <a:latin typeface="Times New Roman"/>
              </a:rPr>
              <a:t>Ресурсно осигуряване и снабдяване – централизация и автоматизация на покупките, заявки за оферти, създаване на договори и др.</a:t>
            </a:r>
            <a:endParaRPr/>
          </a:p>
          <a:p>
            <a:pPr marL="457200" indent="-457200">
              <a:defRPr/>
            </a:pPr>
            <a:r>
              <a:rPr lang="bg-BG">
                <a:latin typeface="Times New Roman"/>
              </a:rPr>
              <a:t>Продажби – проследява процеса от поръчката до плащането, управлява изпълнението на продажбите, подпомага за подобряване на работата на сътрудниците по продажби.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0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200">
                <a:solidFill>
                  <a:srgbClr val="000000"/>
                </a:solidFill>
                <a:latin typeface="Calibri (Headings)"/>
              </a:rPr>
            </a:br>
            <a:r>
              <a:rPr lang="bg-BG" sz="4400">
                <a:solidFill>
                  <a:srgbClr val="000000"/>
                </a:solidFill>
                <a:latin typeface="Calibri (Headings)"/>
              </a:rPr>
              <a:t>Система (ERP) - 3</a:t>
            </a:r>
            <a:endParaRPr lang="bg-BG" b="0" i="1" u="none" strike="noStrike">
              <a:solidFill>
                <a:srgbClr val="475E75"/>
              </a:solidFill>
              <a:latin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560878"/>
            <a:ext cx="12192000" cy="46799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bg-BG" sz="2600"/>
              <a:t>Най-използваните ERP модули са:</a:t>
            </a:r>
            <a:r>
              <a:rPr lang="bg-BG" sz="2600">
                <a:latin typeface="Times New Roman"/>
              </a:rPr>
              <a:t> (продължение)</a:t>
            </a:r>
            <a:endParaRPr lang="bg-BG" sz="2600" b="0" i="0" u="none" strike="noStrike">
              <a:latin typeface="Times New Roman"/>
            </a:endParaRPr>
          </a:p>
          <a:p>
            <a:pPr marL="457200" indent="-457200">
              <a:spcBef>
                <a:spcPts val="500"/>
              </a:spcBef>
              <a:defRPr/>
            </a:pPr>
            <a:r>
              <a:rPr lang="bg-BG" sz="2400" b="0" i="0" u="none" strike="noStrike">
                <a:latin typeface="Times New Roman"/>
              </a:rPr>
              <a:t>Производство – планиране на материалните потребности, планиране и изпълнение на производството, управление на качеството. </a:t>
            </a:r>
            <a:endParaRPr/>
          </a:p>
          <a:p>
            <a:pPr marL="457200" indent="-457200">
              <a:spcBef>
                <a:spcPts val="500"/>
              </a:spcBef>
              <a:defRPr/>
            </a:pPr>
            <a:r>
              <a:rPr lang="bg-BG" sz="2400" b="0" i="0" u="none" strike="noStrike">
                <a:latin typeface="Times New Roman"/>
              </a:rPr>
              <a:t>Управление на логистиката и веригата на доставки – управление на складиране, транспорт, логистика.</a:t>
            </a:r>
            <a:endParaRPr/>
          </a:p>
          <a:p>
            <a:pPr marL="457200" indent="-457200">
              <a:spcBef>
                <a:spcPts val="500"/>
              </a:spcBef>
              <a:defRPr/>
            </a:pPr>
            <a:r>
              <a:rPr lang="bg-BG" sz="2400">
                <a:latin typeface="Times New Roman"/>
              </a:rPr>
              <a:t>Услуги – предоставяне на надеждни и персонализирани услуги, както и анализи за обслужването.</a:t>
            </a:r>
            <a:endParaRPr/>
          </a:p>
          <a:p>
            <a:pPr marL="457200" indent="-457200">
              <a:spcBef>
                <a:spcPts val="500"/>
              </a:spcBef>
              <a:defRPr/>
            </a:pPr>
            <a:r>
              <a:rPr lang="bg-BG" sz="2400">
                <a:latin typeface="Times New Roman"/>
              </a:rPr>
              <a:t>Научноизследователска и развойна дейност и инженеринг – предоставя възможност за проектиране и разработка на продукти, управление на жизнен цикъл и др. като предпоставка за създаване на иновации.</a:t>
            </a:r>
            <a:endParaRPr/>
          </a:p>
          <a:p>
            <a:pPr marL="457200" indent="-457200">
              <a:spcBef>
                <a:spcPts val="500"/>
              </a:spcBef>
              <a:defRPr/>
            </a:pPr>
            <a:r>
              <a:rPr lang="bg-BG" sz="2400">
                <a:latin typeface="Times New Roman"/>
              </a:rPr>
              <a:t>Управление на активите на предприятието – операции и планиране на активи, подпомага за намаляване на прекъсванията и поддържането на ефективната работата на машини и оборудване.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0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200">
                <a:solidFill>
                  <a:srgbClr val="000000"/>
                </a:solidFill>
                <a:latin typeface="Calibri (Headings)"/>
              </a:rPr>
            </a:br>
            <a:r>
              <a:rPr lang="bg-BG" sz="4400">
                <a:solidFill>
                  <a:srgbClr val="000000"/>
                </a:solidFill>
                <a:latin typeface="Calibri (Headings)"/>
              </a:rPr>
              <a:t>Система (ERP) - 4</a:t>
            </a:r>
            <a:endParaRPr lang="bg-BG" b="0" i="1" u="none" strike="noStrike">
              <a:solidFill>
                <a:srgbClr val="475E75"/>
              </a:solidFill>
              <a:latin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Въвеждането на ERP система води до промяна на съществуващите бизнес процеси, така че, за да бъде успешно внедрена:</a:t>
            </a:r>
            <a:endParaRPr/>
          </a:p>
          <a:p>
            <a:pPr marL="657225" lvl="1" indent="-457200">
              <a:defRPr/>
            </a:pPr>
            <a:r>
              <a:rPr lang="bg-BG"/>
              <a:t>Настоящите процеси трябва да се свържат със стратегията на организацията;</a:t>
            </a:r>
            <a:endParaRPr/>
          </a:p>
          <a:p>
            <a:pPr marL="657225" lvl="1" indent="-457200">
              <a:defRPr/>
            </a:pPr>
            <a:r>
              <a:rPr lang="bg-BG"/>
              <a:t>Да бъде направен анализ на ефективността на всеки от процесите;</a:t>
            </a:r>
            <a:endParaRPr/>
          </a:p>
          <a:p>
            <a:pPr marL="657225" lvl="1" indent="-457200">
              <a:defRPr/>
            </a:pPr>
            <a:r>
              <a:rPr lang="bg-BG"/>
              <a:t>Да бъдат ясни съществуващите автоматизирани софтуерни решения.</a:t>
            </a:r>
            <a:endParaRPr/>
          </a:p>
          <a:p>
            <a:pPr marL="457200" indent="-457200">
              <a:defRPr/>
            </a:pPr>
            <a:r>
              <a:rPr lang="bg-BG"/>
              <a:t>Системата може да се настрои, за да отговаря възможно най-добре на изискванията на организацията, както й да предостави възможност за въвеждане на собствени бизнес правила.</a:t>
            </a:r>
            <a:endParaRPr/>
          </a:p>
          <a:p>
            <a:pPr marL="457200" indent="-457200">
              <a:defRPr/>
            </a:pPr>
            <a:r>
              <a:rPr lang="bg-BG"/>
              <a:t>ERP системите позволяват интеграция с външни за системата модули или софтуер.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0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200">
                <a:solidFill>
                  <a:srgbClr val="000000"/>
                </a:solidFill>
                <a:latin typeface="Calibri (Headings)"/>
              </a:rPr>
            </a:br>
            <a:r>
              <a:rPr lang="bg-BG" sz="4400">
                <a:solidFill>
                  <a:srgbClr val="000000"/>
                </a:solidFill>
                <a:latin typeface="Calibri (Headings)"/>
              </a:rPr>
              <a:t>Система (ERP) - 5</a:t>
            </a:r>
            <a:endParaRPr lang="bg-BG" b="0" i="1" u="none" strike="noStrike">
              <a:solidFill>
                <a:srgbClr val="475E75"/>
              </a:solidFill>
              <a:latin typeface="Arial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590858"/>
            <a:ext cx="12192000" cy="46799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bg-BG" sz="2600"/>
              <a:t>Предимствата от използването на такива системи са: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Възможността за интегрирането на множество бизнес процеси, което спестява време и разходи, т.е. подобрява се качеството и ефективността на бизнеса.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Дава по-голяма гъвкавост и по-лесна адаптивност към промени, </a:t>
            </a:r>
            <a:r>
              <a:rPr lang="bg-BG" sz="2600"/>
              <a:t>т.к</a:t>
            </a:r>
            <a:r>
              <a:rPr lang="bg-BG" sz="2600"/>
              <a:t>. предоставя важна информация за управлението и начина на развитие на даден бизнес.</a:t>
            </a:r>
            <a:endParaRPr/>
          </a:p>
          <a:p>
            <a:pPr marL="0" indent="0">
              <a:buNone/>
              <a:defRPr/>
            </a:pPr>
            <a:r>
              <a:rPr lang="bg-BG" sz="2600"/>
              <a:t>Възможно е внедряване на облачно ERP (</a:t>
            </a:r>
            <a:r>
              <a:rPr lang="bg-BG" sz="2600"/>
              <a:t>Cloud</a:t>
            </a:r>
            <a:r>
              <a:rPr lang="bg-BG" sz="2600"/>
              <a:t> ERP), като софтуерът се хоста в облака и се доставя по интернет като абонаментна услуга. Това решение освобождава организацията от дейности по поддръжката, актуализацията и грижата за сигурността. Предоставя по-лесна интеграция, по-голяма </a:t>
            </a:r>
            <a:r>
              <a:rPr lang="bg-BG" sz="2600"/>
              <a:t>мащабируемост</a:t>
            </a:r>
            <a:r>
              <a:rPr lang="bg-BG" sz="2600"/>
              <a:t> и гъвкавост.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30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200">
                <a:solidFill>
                  <a:srgbClr val="000000"/>
                </a:solidFill>
                <a:latin typeface="Calibri (Headings)"/>
              </a:rPr>
            </a:br>
            <a:r>
              <a:rPr lang="bg-BG" sz="4400">
                <a:solidFill>
                  <a:srgbClr val="000000"/>
                </a:solidFill>
                <a:latin typeface="Calibri (Headings)"/>
              </a:rPr>
              <a:t>Система за управление на взаимоотношенията с клиентите (CRM)</a:t>
            </a:r>
            <a:endParaRPr lang="bg-BG" i="1" u="none" strike="noStrike">
              <a:solidFill>
                <a:srgbClr val="44546A"/>
              </a:solidFill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indent="0">
              <a:buNone/>
              <a:defRPr/>
            </a:pPr>
            <a:r>
              <a:rPr lang="bg-BG"/>
              <a:t>Системата за управление на взаимоотношенията с клиентите (</a:t>
            </a:r>
            <a:r>
              <a:rPr lang="bg-BG"/>
              <a:t>Customer</a:t>
            </a:r>
            <a:r>
              <a:rPr lang="bg-BG"/>
              <a:t> </a:t>
            </a:r>
            <a:r>
              <a:rPr lang="bg-BG"/>
              <a:t>Relationship</a:t>
            </a:r>
            <a:r>
              <a:rPr lang="bg-BG"/>
              <a:t> </a:t>
            </a:r>
            <a:r>
              <a:rPr lang="bg-BG"/>
              <a:t>Management</a:t>
            </a:r>
            <a:r>
              <a:rPr lang="bg-BG"/>
              <a:t>) - софтуер за организации и предприятия, който управлява взаимодействието с настоящи и бъдещи клиенти. </a:t>
            </a:r>
            <a:endParaRPr/>
          </a:p>
          <a:p>
            <a:pPr marL="457200" indent="-457200">
              <a:defRPr/>
            </a:pPr>
            <a:r>
              <a:rPr lang="bg-BG"/>
              <a:t>Чрез него се автоматизират функциите по продажба, маркетинг и поддръжка на съответната организация. </a:t>
            </a:r>
            <a:endParaRPr/>
          </a:p>
          <a:p>
            <a:pPr marL="457200" indent="-457200">
              <a:defRPr/>
            </a:pPr>
            <a:r>
              <a:rPr lang="bg-BG"/>
              <a:t>CRM може да бъде, както самостоятелно приложение, така и специален модул в рамките на единна ERP система.</a:t>
            </a:r>
            <a:endParaRPr lang="bg-BG" b="1" i="0" u="none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200">
                <a:solidFill>
                  <a:srgbClr val="000000"/>
                </a:solidFill>
                <a:latin typeface="Calibri (Headings)"/>
              </a:rPr>
              <a:t>Система за управление на взаимоотношенията с клиентите (CRM)</a:t>
            </a:r>
            <a:br>
              <a:rPr lang="bg-BG" sz="3200">
                <a:solidFill>
                  <a:srgbClr val="000000"/>
                </a:solidFill>
                <a:latin typeface="Calibri (Headings)"/>
              </a:rPr>
            </a:br>
            <a:r>
              <a:rPr lang="bg-BG">
                <a:solidFill>
                  <a:srgbClr val="000000"/>
                </a:solidFill>
                <a:latin typeface="Calibri (Headings)"/>
              </a:rPr>
              <a:t>Задачи на CRM</a:t>
            </a:r>
            <a:endParaRPr lang="bg-BG" sz="3600" i="1" u="none" strike="noStrike">
              <a:solidFill>
                <a:srgbClr val="44546A"/>
              </a:solidFill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 fontScale="85000" lnSpcReduction="20000"/>
          </a:bodyPr>
          <a:lstStyle/>
          <a:p>
            <a:pPr marL="457200" indent="-457200">
              <a:defRPr/>
            </a:pPr>
            <a:r>
              <a:rPr lang="bg-BG"/>
              <a:t>Първоначално се изясняват индивидуалните потребности на клиентите, което включва структуриране, събиране, съхраняване и анализ на информацията за тях - за потребители им, доставчици, партньори, конкуренция, както и за техните вътрешни процеси. Тази информация се съхранява в единна база данни, като се поддържат и архиви. </a:t>
            </a:r>
            <a:endParaRPr/>
          </a:p>
          <a:p>
            <a:pPr marL="457200" indent="-457200">
              <a:defRPr/>
            </a:pPr>
            <a:r>
              <a:rPr lang="bg-BG"/>
              <a:t>След което, се следват основните бизнес цели - дейностите по поддръжката на успешния маркетинг, продажбите и обслужването на клиенти, като се организира електронния обмен между отделите и сътрудниците на организацията и автоматизират бизнес-процесите, свързани с каквото и да е взаимодействие на организацията, с клиентите. Системата трябва, както да удовлетвори и задържи клиентите, така й, да оптимизира дейността на компанията.</a:t>
            </a:r>
            <a:endParaRPr/>
          </a:p>
          <a:p>
            <a:pPr marL="457200" indent="-457200">
              <a:defRPr/>
            </a:pPr>
            <a:r>
              <a:rPr lang="bg-BG"/>
              <a:t>Поддържат се инструменти за анализ и прогнозиране, за решаване на задачи относно маркетинга (планиране, бюджетиране, провеждане на рекламни кампании и анализ за тяхната ефективност), за управление по качеството, съхранението и използването на събраните знания.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200">
                <a:solidFill>
                  <a:srgbClr val="000000"/>
                </a:solidFill>
                <a:latin typeface="Calibri (Headings)"/>
              </a:rPr>
              <a:t>Система за управление на взаимоотношенията с клиентите (CRM)</a:t>
            </a:r>
            <a:r>
              <a:rPr lang="bg-BG" sz="4400">
                <a:solidFill>
                  <a:srgbClr val="000000"/>
                </a:solidFill>
                <a:latin typeface="Calibri (Headings)"/>
              </a:rPr>
              <a:t> </a:t>
            </a:r>
            <a:r>
              <a:rPr lang="bg-BG">
                <a:solidFill>
                  <a:srgbClr val="000000"/>
                </a:solidFill>
                <a:latin typeface="Calibri (Headings)"/>
              </a:rPr>
              <a:t>Класификация, според функциите</a:t>
            </a:r>
            <a:endParaRPr lang="bg-BG" i="1" u="none" strike="noStrike">
              <a:solidFill>
                <a:srgbClr val="44546A"/>
              </a:solidFill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545888"/>
            <a:ext cx="12192000" cy="4679950"/>
          </a:xfrm>
        </p:spPr>
        <p:txBody>
          <a:bodyPr>
            <a:noAutofit/>
          </a:bodyPr>
          <a:lstStyle/>
          <a:p>
            <a:pPr marL="457200" indent="-457200">
              <a:spcBef>
                <a:spcPts val="0"/>
              </a:spcBef>
              <a:defRPr/>
            </a:pPr>
            <a:r>
              <a:rPr lang="bg-BG" sz="2400" b="0" i="0" u="none" strike="noStrike">
                <a:latin typeface="Cambria"/>
                <a:ea typeface="Cambria"/>
              </a:rPr>
              <a:t>Системи за автоматизация на продажбите – управление на контактите, следене и записване на информация за всички етапи от процеса на продажбата, за всеки клиент. </a:t>
            </a:r>
            <a:endParaRPr/>
          </a:p>
          <a:p>
            <a:pPr marL="457200" indent="-457200">
              <a:spcBef>
                <a:spcPts val="0"/>
              </a:spcBef>
              <a:defRPr/>
            </a:pPr>
            <a:r>
              <a:rPr lang="bg-BG" sz="2400" b="0" i="0" u="none" strike="noStrike">
                <a:latin typeface="Cambria"/>
                <a:ea typeface="Cambria"/>
              </a:rPr>
              <a:t>Маркетинг - организация и създаване на различни дейности за развитие на взаимоотношенията с клиентите (пр. наблюдение на социалните медии и измервания на брой щраквания, промоции, приходи и др.)</a:t>
            </a:r>
            <a:endParaRPr/>
          </a:p>
          <a:p>
            <a:pPr marL="457200" indent="-457200">
              <a:spcBef>
                <a:spcPts val="0"/>
              </a:spcBef>
              <a:defRPr/>
            </a:pPr>
            <a:r>
              <a:rPr lang="bg-BG" sz="2400" b="0" i="0" u="none" strike="noStrike">
                <a:latin typeface="Cambria"/>
                <a:ea typeface="Cambria"/>
              </a:rPr>
              <a:t>Обслужване на клиенти и поддръжка – възможност за организацията да създава и управлява изискванията на своите клиенти, което привлича и задържа клиентите (пр. кол център за обслужване, пренасочващ клиента към подходящ отдел).</a:t>
            </a:r>
            <a:endParaRPr/>
          </a:p>
          <a:p>
            <a:pPr marL="457200" indent="-457200">
              <a:spcBef>
                <a:spcPts val="0"/>
              </a:spcBef>
              <a:defRPr/>
            </a:pPr>
            <a:r>
              <a:rPr lang="bg-BG" sz="2400">
                <a:latin typeface="Cambria"/>
                <a:ea typeface="Cambria"/>
              </a:rPr>
              <a:t>Системи за срещи – организират графика за срещи с клиентите.</a:t>
            </a:r>
            <a:endParaRPr/>
          </a:p>
          <a:p>
            <a:pPr marL="457200" indent="-457200">
              <a:spcBef>
                <a:spcPts val="0"/>
              </a:spcBef>
              <a:defRPr/>
            </a:pPr>
            <a:r>
              <a:rPr lang="bg-BG" sz="2400">
                <a:latin typeface="Cambria"/>
                <a:ea typeface="Cambria"/>
              </a:rPr>
              <a:t>Интегрирано сътрудничество – предоставя канал за комуникация между отдели и партньори.</a:t>
            </a:r>
            <a:endParaRPr/>
          </a:p>
          <a:p>
            <a:pPr marL="457200" indent="-457200">
              <a:spcBef>
                <a:spcPts val="0"/>
              </a:spcBef>
              <a:defRPr/>
            </a:pPr>
            <a:r>
              <a:rPr lang="bg-BG" sz="2400">
                <a:latin typeface="Cambria"/>
                <a:ea typeface="Cambria"/>
              </a:rPr>
              <a:t>Социални мрежи – използване на социалните медии за споделяне на мнения и опит за фирми, продукти или услуги.</a:t>
            </a:r>
            <a:endParaRPr lang="bg-BG" sz="2400" b="0" i="0" u="none" strike="noStrike">
              <a:latin typeface="Cambria"/>
              <a:ea typeface="Cambri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bg-BG" sz="4000" i="0" u="none" strike="noStrike">
                <a:solidFill>
                  <a:srgbClr val="000000"/>
                </a:solidFill>
                <a:latin typeface="Calibri (Headings)"/>
              </a:rPr>
              <a:t>Какво е екипно сътрудничество?</a:t>
            </a:r>
            <a:br>
              <a:rPr lang="bg-BG" i="0" u="none" strike="noStrike">
                <a:solidFill>
                  <a:srgbClr val="000000"/>
                </a:solidFill>
                <a:latin typeface="Calibri (Headings)"/>
              </a:rPr>
            </a:br>
            <a:r>
              <a:rPr lang="bg-BG">
                <a:solidFill>
                  <a:srgbClr val="000000"/>
                </a:solidFill>
                <a:latin typeface="Calibri (Headings)"/>
              </a:rPr>
              <a:t>Умението за екипна работа</a:t>
            </a:r>
            <a:endParaRPr lang="bg-BG" sz="4400" i="0" u="none" strike="noStrike">
              <a:solidFill>
                <a:srgbClr val="000000"/>
              </a:solidFill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>
                <a:latin typeface="Cambria"/>
              </a:rPr>
              <a:t>Екипната работа създава предпоставки за по-голяма креативност и провокира иновативно мислене.</a:t>
            </a:r>
            <a:endParaRPr/>
          </a:p>
          <a:p>
            <a:pPr marL="457200" indent="-457200">
              <a:defRPr/>
            </a:pPr>
            <a:r>
              <a:rPr lang="bg-BG">
                <a:latin typeface="Cambria"/>
              </a:rPr>
              <a:t>Екипното сътрудничество (корпоративно сътрудничество) - съвкупност от ценности, вярвания, етика и нагласи, според които дадена организация се характеризира и на базата на които, ръководи своята дейност и технология. </a:t>
            </a:r>
            <a:endParaRPr/>
          </a:p>
          <a:p>
            <a:pPr marL="749300" lvl="1" indent="-457200">
              <a:defRPr/>
            </a:pPr>
            <a:r>
              <a:rPr lang="bg-BG">
                <a:latin typeface="Cambria"/>
              </a:rPr>
              <a:t>Може да се приложи, както в самата организация, така и към връзката й с външни за нея сътрудници (напр. доставчици на услуги, предприемачи, партниращи организации).</a:t>
            </a:r>
            <a:endParaRPr/>
          </a:p>
          <a:p>
            <a:pPr marL="749300" lvl="1" indent="-457200">
              <a:defRPr/>
            </a:pPr>
            <a:r>
              <a:rPr lang="bg-BG">
                <a:latin typeface="Cambria"/>
              </a:rPr>
              <a:t>По-добра продуктивност, по-кратко време за изпълнение, по-малки разходи, обмяна на опит, подобрение в комуникацията, намиране на възможно най-доброто решение на проблеми.</a:t>
            </a:r>
            <a:endParaRPr lang="bg-BG" b="1" i="0" u="none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0" y="48768"/>
            <a:ext cx="12192000" cy="1450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bg-BG" sz="3200">
                <a:solidFill>
                  <a:srgbClr val="000000"/>
                </a:solidFill>
                <a:latin typeface="Calibri (Headings)"/>
              </a:rPr>
              <a:t>Система за управление на взаимоотношенията с клиентите (CRM)</a:t>
            </a:r>
            <a:r>
              <a:rPr lang="bg-BG" sz="4400">
                <a:solidFill>
                  <a:srgbClr val="000000"/>
                </a:solidFill>
                <a:latin typeface="Calibri (Headings)"/>
              </a:rPr>
              <a:t> Класификация, според обработката на информацията и използвани инструменти</a:t>
            </a:r>
            <a:endParaRPr lang="bg-BG" b="0" i="1" u="none" strike="noStrike">
              <a:solidFill>
                <a:srgbClr val="44546A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Оперативни – включват инструменти за достъп до данните за клиента, в процеса на взаимодействие при продажба или обслужване.</a:t>
            </a:r>
            <a:endParaRPr/>
          </a:p>
          <a:p>
            <a:pPr marL="457200" indent="-457200">
              <a:defRPr/>
            </a:pPr>
            <a:r>
              <a:rPr lang="bg-BG"/>
              <a:t>Интерактивни – инструментите са свързани със самото взаимодействие на организацията и клиентите й.</a:t>
            </a:r>
            <a:endParaRPr/>
          </a:p>
          <a:p>
            <a:pPr marL="457200" indent="-457200">
              <a:defRPr/>
            </a:pPr>
            <a:r>
              <a:rPr lang="bg-BG"/>
              <a:t>Аналитични – инструменти, обединяващи данни от анализи.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0" y="24384"/>
            <a:ext cx="12192000" cy="14509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bg-BG" sz="3000">
                <a:solidFill>
                  <a:srgbClr val="000000"/>
                </a:solidFill>
                <a:latin typeface="Calibri (Headings)"/>
              </a:rPr>
              <a:t>Интегрирани информационни системи за подобряване на сътрудничеството</a:t>
            </a:r>
            <a:br>
              <a:rPr lang="bg-BG" sz="3200">
                <a:solidFill>
                  <a:srgbClr val="000000"/>
                </a:solidFill>
                <a:latin typeface="Calibri (Headings)"/>
              </a:rPr>
            </a:br>
            <a:r>
              <a:rPr lang="bg-BG" sz="4400">
                <a:solidFill>
                  <a:srgbClr val="000000"/>
                </a:solidFill>
                <a:latin typeface="Calibri (Headings)"/>
              </a:rPr>
              <a:t>Система за управление на взаимоотношенията с клиентите (CRM) - 2</a:t>
            </a:r>
            <a:endParaRPr lang="bg-BG" b="0" i="1" u="none" strike="noStrike">
              <a:solidFill>
                <a:srgbClr val="44546A"/>
              </a:solidFill>
              <a:latin typeface="Times New Roman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 sz="2600"/>
              <a:t>Внедряването на CRM система спомага за :</a:t>
            </a:r>
            <a:endParaRPr/>
          </a:p>
          <a:p>
            <a:pPr marL="749300" lvl="1" indent="-457200">
              <a:defRPr/>
            </a:pPr>
            <a:r>
              <a:rPr lang="bg-BG"/>
              <a:t>Оптимизацията на процесите по продажби;</a:t>
            </a:r>
            <a:endParaRPr/>
          </a:p>
          <a:p>
            <a:pPr marL="749300" lvl="1" indent="-457200">
              <a:defRPr/>
            </a:pPr>
            <a:r>
              <a:rPr lang="bg-BG"/>
              <a:t>Ефективното управление на взаимоотношенията с клиентите; </a:t>
            </a:r>
            <a:endParaRPr/>
          </a:p>
          <a:p>
            <a:pPr marL="749300" lvl="1" indent="-457200">
              <a:defRPr/>
            </a:pPr>
            <a:r>
              <a:rPr lang="bg-BG"/>
              <a:t>Повишаване качеството на обслужване на клиентите;</a:t>
            </a:r>
            <a:endParaRPr/>
          </a:p>
          <a:p>
            <a:pPr marL="749300" lvl="1" indent="-457200">
              <a:defRPr/>
            </a:pPr>
            <a:r>
              <a:rPr lang="bg-BG"/>
              <a:t>Подобряване на сътрудничество, което води до повишаване на продуктивността и намаляване на разходите на организацията.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Възможна и интеграцията на CRM с външни приложения, което води до по-лесен и евтин начин за подобряване поддръжката на клиентите.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Предлагат се и по-добри инструменти за анализа на голям обем от данни.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Съществуват и варианти на мобилни CRP приложения, както и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Облак-базирани решения, чрез използването на </a:t>
            </a:r>
            <a:r>
              <a:rPr lang="bg-BG" sz="2600"/>
              <a:t>SaaS</a:t>
            </a:r>
            <a:r>
              <a:rPr lang="bg-BG" sz="2600"/>
              <a:t> модела.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600" i="0" u="none" strike="noStrike">
                <a:solidFill>
                  <a:srgbClr val="000000"/>
                </a:solidFill>
                <a:latin typeface="Calibri (Headings)"/>
                <a:ea typeface="Cambria"/>
              </a:rPr>
              <a:t>Добри практики за използване на системи за сътрудничество</a:t>
            </a:r>
            <a:br>
              <a:rPr lang="bg-BG" sz="3600" i="0" u="none" strike="noStrike">
                <a:solidFill>
                  <a:srgbClr val="000000"/>
                </a:solidFill>
                <a:latin typeface="Calibri (Headings)"/>
                <a:ea typeface="Cambria"/>
              </a:rPr>
            </a:br>
            <a:r>
              <a:rPr lang="bg-BG">
                <a:solidFill>
                  <a:srgbClr val="000000"/>
                </a:solidFill>
                <a:latin typeface="Calibri (Headings)"/>
                <a:ea typeface="Cambria"/>
              </a:rPr>
              <a:t>Елементи на платформа за сътрудничество</a:t>
            </a:r>
            <a:endParaRPr lang="bg-BG" sz="3600" i="0" u="none" strike="noStrike">
              <a:solidFill>
                <a:srgbClr val="000000"/>
              </a:solidFill>
              <a:latin typeface="Calibri (Headings)"/>
              <a:ea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spcBef>
                <a:spcPts val="0"/>
              </a:spcBef>
              <a:defRPr/>
            </a:pPr>
            <a:r>
              <a:rPr lang="bg-BG"/>
              <a:t>Постоянна комуникация посредством чат в реално време и поддръжка на архив;</a:t>
            </a:r>
            <a:endParaRPr/>
          </a:p>
          <a:p>
            <a:pPr marL="457200" indent="-457200">
              <a:spcBef>
                <a:spcPts val="0"/>
              </a:spcBef>
              <a:defRPr/>
            </a:pPr>
            <a:r>
              <a:rPr lang="bg-BG"/>
              <a:t>Възможност за споделяне на файлове, глас и видео, с които да се поддържа сътрудничеството между екипи и отделни лица, както и възможност за допълнителни приложни интерфейси на трети страни като CRM системи.  </a:t>
            </a:r>
            <a:endParaRPr/>
          </a:p>
          <a:p>
            <a:pPr marL="457200" indent="-457200">
              <a:spcBef>
                <a:spcPts val="0"/>
              </a:spcBef>
              <a:defRPr/>
            </a:pPr>
            <a:r>
              <a:rPr lang="bg-BG"/>
              <a:t>Платформата трябва да предоставя единно място (централизирано местоположение), където да се осъществява цялата комуникация и осигурява достъпа до необходимата информация.</a:t>
            </a:r>
            <a:endParaRPr/>
          </a:p>
          <a:p>
            <a:pPr marL="457200" indent="-457200">
              <a:spcBef>
                <a:spcPts val="0"/>
              </a:spcBef>
              <a:defRPr/>
            </a:pPr>
            <a:r>
              <a:rPr lang="bg-BG"/>
              <a:t>Възможност за отдалечен достъп до системите, посредством мобилни устройства;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  <a:t>Добри практики за използване на системи за сътрудничество</a:t>
            </a:r>
            <a:b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</a:br>
            <a:r>
              <a:rPr lang="bg-BG">
                <a:solidFill>
                  <a:srgbClr val="000000"/>
                </a:solidFill>
                <a:latin typeface="Calibri (Headings)"/>
                <a:ea typeface="Cambria"/>
              </a:rPr>
              <a:t>Елементи на платформа за сътрудничество </a:t>
            </a:r>
            <a:r>
              <a:rPr lang="bg-BG" i="0" u="none" strike="noStrike">
                <a:solidFill>
                  <a:srgbClr val="000000"/>
                </a:solidFill>
                <a:latin typeface="Calibri (Headings)"/>
                <a:ea typeface="Cambria"/>
              </a:rPr>
              <a:t>- 2</a:t>
            </a:r>
            <a:endParaRPr lang="bg-BG" sz="4400" i="0" u="none" strike="noStrike">
              <a:solidFill>
                <a:srgbClr val="000000"/>
              </a:solidFill>
              <a:latin typeface="Calibri (Headings)"/>
              <a:ea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spcBef>
                <a:spcPts val="0"/>
              </a:spcBef>
              <a:defRPr/>
            </a:pPr>
            <a:r>
              <a:rPr lang="bg-BG"/>
              <a:t>Използване на облак-базирани системи;</a:t>
            </a:r>
            <a:endParaRPr/>
          </a:p>
          <a:p>
            <a:pPr marL="457200" indent="-457200">
              <a:spcBef>
                <a:spcPts val="0"/>
              </a:spcBef>
              <a:defRPr/>
            </a:pPr>
            <a:r>
              <a:rPr lang="bg-BG"/>
              <a:t>Възможност за интеграция с други приложения за сътрудничество и бизнес;</a:t>
            </a:r>
            <a:endParaRPr/>
          </a:p>
          <a:p>
            <a:pPr marL="457200" indent="-457200">
              <a:spcBef>
                <a:spcPts val="0"/>
              </a:spcBef>
              <a:defRPr/>
            </a:pPr>
            <a:r>
              <a:rPr lang="bg-BG"/>
              <a:t>Да съществува взаимодействие насочено към клиентите (незабавна обратна връзка и помощен център).</a:t>
            </a:r>
            <a:endParaRPr/>
          </a:p>
          <a:p>
            <a:pPr marL="0" indent="0">
              <a:buNone/>
              <a:defRPr/>
            </a:pPr>
            <a:r>
              <a:rPr lang="bg-BG"/>
              <a:t>За да има добро сътрудничество, не са важни само инструментите и технологиите, които се използват, а е необходима и добра стратегия на организацията. </a:t>
            </a:r>
            <a:endParaRPr/>
          </a:p>
          <a:p>
            <a:pPr marL="0" indent="0">
              <a:buNone/>
              <a:defRPr/>
            </a:pPr>
            <a:r>
              <a:rPr lang="bg-BG"/>
              <a:t>При изборът на система,  да се вземе предвид и нейната сложност (да е възможно най-опростена и разбираема), както и необходимостта от обучение на потребителите за използването й.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  <a:t>Добри практики за използване на системи за сътрудничество</a:t>
            </a:r>
            <a:b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</a:br>
            <a:r>
              <a:rPr lang="bg-BG" sz="4900">
                <a:solidFill>
                  <a:srgbClr val="000000"/>
                </a:solidFill>
                <a:latin typeface="Calibri (Headings)"/>
                <a:ea typeface="Cambria"/>
              </a:rPr>
              <a:t>Най-добри практики за облачно сътрудничество</a:t>
            </a:r>
            <a:endParaRPr lang="bg-BG" i="0" u="none" strike="noStrike">
              <a:solidFill>
                <a:srgbClr val="000000"/>
              </a:solidFill>
              <a:latin typeface="Calibri (Headings)"/>
              <a:ea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spcBef>
                <a:spcPts val="600"/>
              </a:spcBef>
              <a:defRPr/>
            </a:pPr>
            <a:r>
              <a:rPr lang="bg-BG"/>
              <a:t>Да се създадат насоки за работни процеси, ясно да се дефинират очакванията и целите.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Да се преценят и изберат правилните настройките за достъп. Отговорните лица трябва да организират екипите и да гарантират, че само правилните служители имат достъп до необходимата им информация. Достъпът за гости не трябва да е позволен, а, ако е наложителен, трябва да се направи преценка на риска за организацията.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Да се изберат внимателно инструментите, като предварително се проверят детайлно съответните им доставчици, което да гарантира, че инструментът е защитен и отговаря на бизнес нуждите.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  <a:t>Добри практики за използване на системи за сътрудничество</a:t>
            </a:r>
            <a:b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</a:br>
            <a:r>
              <a:rPr lang="bg-BG" sz="4900">
                <a:solidFill>
                  <a:srgbClr val="000000"/>
                </a:solidFill>
                <a:latin typeface="Calibri (Headings)"/>
                <a:ea typeface="Cambria"/>
              </a:rPr>
              <a:t>Най-добри практики за облачно сътрудничество - 2</a:t>
            </a:r>
            <a:endParaRPr lang="bg-BG" i="0" u="none" strike="noStrike">
              <a:solidFill>
                <a:srgbClr val="000000"/>
              </a:solidFill>
              <a:latin typeface="Calibri (Headings)"/>
              <a:ea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Да се използва многослойна сигурност. Да присъства сигурност на всяко ниво на облачно сътрудничество, за да се защитят активите от външни заплахи (отвъд защитната стена на компанията).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Да се обучат крайните потребители. След като се избере инструментът, организациите трябва да обучат екипите как да използват инструмента, според стандартите за сигурност. Трябва да бъдат наложени прозрачност и отчетност, за да се изгради доверието между управляващите и служителите.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Да се визуализират данните. Да се използват инструменти за сътрудничество, които могат да предоставят данни за производителността и управлението в реално време. Визуализацията на данните може да помогне на организациите да видят цялостно, представянето на един екип.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  <a:t>Добри практики за използване на системи за сътрудничество</a:t>
            </a:r>
            <a:b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</a:br>
            <a:r>
              <a:rPr lang="bg-BG" sz="4900">
                <a:solidFill>
                  <a:srgbClr val="000000"/>
                </a:solidFill>
                <a:latin typeface="Calibri (Headings)"/>
                <a:ea typeface="Cambria"/>
              </a:rPr>
              <a:t>Инструменти за облачно сътрудничество </a:t>
            </a:r>
            <a:endParaRPr lang="bg-BG" i="0" u="none" strike="noStrike">
              <a:solidFill>
                <a:srgbClr val="000000"/>
              </a:solidFill>
              <a:latin typeface="Calibri (Headings)"/>
              <a:ea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Изборът на инструмент за сътрудничество е важна част от корпоративното облачно сътрудничество.</a:t>
            </a:r>
            <a:endParaRPr/>
          </a:p>
          <a:p>
            <a:pPr marL="457200" indent="-457200">
              <a:defRPr/>
            </a:pPr>
            <a:r>
              <a:rPr lang="bg-BG"/>
              <a:t>Различните инструменти за облачно сътрудничество, предоставят различни възможности. Те се предлагат чрез различни приложения и предоставят различни функции, вкл. контрол на версиите, определени нива на разрешения и комуникация в реално време. </a:t>
            </a:r>
            <a:endParaRPr lang="bg-BG" b="0" i="0" u="none" strike="noStrike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  <a:t>Добри практики за използване на системи за сътрудничество</a:t>
            </a:r>
            <a:b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</a:br>
            <a:r>
              <a:rPr lang="bg-BG" sz="4900">
                <a:solidFill>
                  <a:srgbClr val="000000"/>
                </a:solidFill>
                <a:latin typeface="Calibri (Headings)"/>
                <a:ea typeface="Cambria"/>
              </a:rPr>
              <a:t>Инструменти за облачно сътрудничество - 2</a:t>
            </a:r>
            <a:endParaRPr lang="bg-BG" i="0" u="none" strike="noStrike">
              <a:solidFill>
                <a:srgbClr val="000000"/>
              </a:solidFill>
              <a:latin typeface="Calibri (Headings)"/>
              <a:ea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0" y="1608646"/>
            <a:ext cx="12192000" cy="4679950"/>
          </a:xfrm>
        </p:spPr>
        <p:txBody>
          <a:bodyPr/>
          <a:lstStyle/>
          <a:p>
            <a:pPr marL="457200" indent="-457200">
              <a:spcBef>
                <a:spcPts val="400"/>
              </a:spcBef>
              <a:defRPr/>
            </a:pPr>
            <a:r>
              <a:rPr lang="bg-BG" sz="2600"/>
              <a:t>Някои стандартни функции на софтуерните инструменти за облачно сътрудничество включват следното:</a:t>
            </a:r>
            <a:endParaRPr sz="2600"/>
          </a:p>
          <a:p>
            <a:pPr marL="749300" lvl="1" indent="-457200">
              <a:spcBef>
                <a:spcPts val="400"/>
              </a:spcBef>
              <a:defRPr/>
            </a:pPr>
            <a:r>
              <a:rPr lang="bg-BG" sz="2400"/>
              <a:t>Екипна комуникация. Приложения за видеоконференции, незабавни съобщения и споделяне на документи като </a:t>
            </a:r>
            <a:r>
              <a:rPr lang="bg-BG" sz="2400"/>
              <a:t>Zoom</a:t>
            </a:r>
            <a:r>
              <a:rPr lang="bg-BG" sz="2400"/>
              <a:t>, Skype, Microsoft </a:t>
            </a:r>
            <a:r>
              <a:rPr lang="bg-BG" sz="2400"/>
              <a:t>Teams</a:t>
            </a:r>
            <a:r>
              <a:rPr lang="bg-BG" sz="2400"/>
              <a:t>, Cisco </a:t>
            </a:r>
            <a:r>
              <a:rPr lang="bg-BG" sz="2400"/>
              <a:t>Webex</a:t>
            </a:r>
            <a:r>
              <a:rPr lang="bg-BG" sz="2400"/>
              <a:t> и др.</a:t>
            </a:r>
            <a:endParaRPr sz="2400"/>
          </a:p>
          <a:p>
            <a:pPr marL="749300" lvl="1" indent="-457200">
              <a:spcBef>
                <a:spcPts val="400"/>
              </a:spcBef>
              <a:defRPr/>
            </a:pPr>
            <a:r>
              <a:rPr lang="bg-BG" sz="2400"/>
              <a:t>Съхранение в облака. Инструменти за съхранение на документи, които позволяват на потребителите да споделят файлове, както и да ги съхраняват и редактират в реално време като </a:t>
            </a:r>
            <a:r>
              <a:rPr lang="bg-BG" sz="2400"/>
              <a:t>Google</a:t>
            </a:r>
            <a:r>
              <a:rPr lang="bg-BG" sz="2400"/>
              <a:t> </a:t>
            </a:r>
            <a:r>
              <a:rPr lang="bg-BG" sz="2400"/>
              <a:t>Docs</a:t>
            </a:r>
            <a:r>
              <a:rPr lang="bg-BG" sz="2400"/>
              <a:t>, </a:t>
            </a:r>
            <a:r>
              <a:rPr lang="bg-BG" sz="2400"/>
              <a:t>Dropbox</a:t>
            </a:r>
            <a:r>
              <a:rPr lang="bg-BG" sz="2400"/>
              <a:t> и </a:t>
            </a:r>
            <a:r>
              <a:rPr lang="bg-BG" sz="2400"/>
              <a:t>WeTransfer</a:t>
            </a:r>
            <a:r>
              <a:rPr lang="bg-BG" sz="2400"/>
              <a:t> и др.</a:t>
            </a:r>
            <a:endParaRPr lang="bg-BG" sz="2400"/>
          </a:p>
          <a:p>
            <a:pPr marL="749299" lvl="1" indent="-457200">
              <a:defRPr/>
            </a:pPr>
            <a:r>
              <a:rPr lang="bg-BG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Управление на проекти. Базираните в облака инструменти за управление на проекти предоставят възможности за наблюдение на напредъка, проследяване на целите и планиране на задачите чрез използването на незабавни съобщения, </a:t>
            </a:r>
            <a:r>
              <a:rPr lang="bg-BG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Kanban</a:t>
            </a:r>
            <a:r>
              <a:rPr lang="bg-BG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диаграми, визуализация на данни и динамични емисии в социалните медии. Такива инструменти са </a:t>
            </a:r>
            <a:r>
              <a:rPr lang="bg-BG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Teams</a:t>
            </a:r>
            <a:r>
              <a:rPr lang="bg-BG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bg-BG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Asana</a:t>
            </a:r>
            <a:r>
              <a:rPr lang="bg-BG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bg-BG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Trello</a:t>
            </a:r>
            <a:r>
              <a:rPr lang="bg-BG" sz="24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др.</a:t>
            </a:r>
            <a:endParaRPr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  <a:t>Добри практики за използване на системи за сътрудничество</a:t>
            </a:r>
            <a:b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</a:br>
            <a:r>
              <a:rPr lang="bg-BG" sz="4900">
                <a:solidFill>
                  <a:srgbClr val="000000"/>
                </a:solidFill>
                <a:latin typeface="Calibri (Headings)"/>
                <a:ea typeface="Cambria"/>
              </a:rPr>
              <a:t>Инструменти за облачно сътрудничество - 3</a:t>
            </a:r>
            <a:endParaRPr lang="bg-BG" i="0" u="none" strike="noStrike">
              <a:solidFill>
                <a:srgbClr val="000000"/>
              </a:solidFill>
              <a:latin typeface="Calibri (Headings)"/>
              <a:ea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 sz="2600"/>
              <a:t>Някои стандартни функции на софтуерните инструменти (продължение):</a:t>
            </a:r>
            <a:endParaRPr/>
          </a:p>
          <a:p>
            <a:pPr marL="749300" lvl="1" indent="-457200">
              <a:defRPr/>
            </a:pPr>
            <a:r>
              <a:rPr lang="bg-BG"/>
              <a:t>Визуализация на данните. Инструменти, позволяващи на разработчиците да споделят, коментират и редактират взаимно кода си като </a:t>
            </a:r>
            <a:r>
              <a:rPr lang="bg-BG"/>
              <a:t>GitHub</a:t>
            </a:r>
            <a:r>
              <a:rPr lang="bg-BG"/>
              <a:t> на Microsoft или </a:t>
            </a:r>
            <a:r>
              <a:rPr lang="bg-BG"/>
              <a:t>Bitbucket</a:t>
            </a:r>
            <a:r>
              <a:rPr lang="bg-BG"/>
              <a:t> на </a:t>
            </a:r>
            <a:r>
              <a:rPr lang="bg-BG"/>
              <a:t>Atlassian</a:t>
            </a:r>
            <a:r>
              <a:rPr lang="bg-BG"/>
              <a:t>.</a:t>
            </a:r>
            <a:endParaRPr/>
          </a:p>
          <a:p>
            <a:pPr marL="749300" lvl="1" indent="-457200">
              <a:defRPr/>
            </a:pPr>
            <a:r>
              <a:rPr lang="bg-BG"/>
              <a:t>Интеграция с трети страни. Облачните приложения трябва да се адаптират и интегрират с възможно най-много от тези инструменти, които ще доведат до по-високата ефективност и продуктивност.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  <a:t>Инструменти за облачно сътрудничество </a:t>
            </a:r>
            <a:br>
              <a:rPr lang="bg-BG" sz="3600">
                <a:solidFill>
                  <a:srgbClr val="000000"/>
                </a:solidFill>
                <a:latin typeface="Calibri (Headings)"/>
                <a:ea typeface="Cambria"/>
              </a:rPr>
            </a:br>
            <a:r>
              <a:rPr lang="bg-BG"/>
              <a:t>Примери за най-използваните инструменти</a:t>
            </a:r>
            <a:endParaRPr lang="bg-BG" sz="3200" i="0" u="none" strike="noStrike">
              <a:solidFill>
                <a:srgbClr val="000000"/>
              </a:solidFill>
              <a:latin typeface="Calibri (Headings)"/>
              <a:ea typeface="Cambri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 fontScale="92500" lnSpcReduction="20000"/>
          </a:bodyPr>
          <a:lstStyle/>
          <a:p>
            <a:pPr marL="457200" indent="-457200">
              <a:spcBef>
                <a:spcPts val="600"/>
              </a:spcBef>
              <a:defRPr/>
            </a:pPr>
            <a:r>
              <a:rPr lang="bg-BG"/>
              <a:t>Управление на магазини и франчайзи.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Сътрудничество в дизайна.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Интранет на социалното предприятие (сътрудничество и двупосочна комуникация).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Сътрудничество във веригата за доставки.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Проследяване на инвентара.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Управление на ефективността (на базата на отзиви, коментари и/или критики).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Онлайн комуникации и споделяне (платформи за уеб комуникации в реално време с отворен код, както и опции за софтуер като услуга и инструменти, базирани на приложения).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Други употреби (при създаването на филми или за използване на базирани на облак приложения за бяла дъска).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bg-BG" sz="4000">
                <a:solidFill>
                  <a:srgbClr val="000000"/>
                </a:solidFill>
                <a:latin typeface="Calibri (Headings)"/>
              </a:rPr>
              <a:t>Какво е екипно сътрудничество?</a:t>
            </a:r>
            <a:br>
              <a:rPr lang="bg-BG" sz="4000">
                <a:solidFill>
                  <a:srgbClr val="000000"/>
                </a:solidFill>
                <a:latin typeface="Calibri (Headings)"/>
              </a:rPr>
            </a:br>
            <a:r>
              <a:rPr lang="bg-BG">
                <a:solidFill>
                  <a:srgbClr val="000000"/>
                </a:solidFill>
                <a:latin typeface="Calibri (Headings)"/>
              </a:rPr>
              <a:t>Процеси по сътрудничество в организация</a:t>
            </a:r>
            <a:endParaRPr lang="bg-BG" sz="4400" i="0" u="none" strike="noStrike">
              <a:latin typeface="Calibri (Headings)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>
                <a:latin typeface="Cambria"/>
              </a:rPr>
              <a:t>Сътрудничеството в една организация обхваща всички процеси, при които служителите й или различните й отдели работят заедно по дадени проблеми или задачи, за постигането на общи цели, в интерес на организацията и нейните служители.</a:t>
            </a:r>
            <a:endParaRPr/>
          </a:p>
          <a:p>
            <a:pPr marL="457200" indent="-457200">
              <a:defRPr/>
            </a:pPr>
            <a:r>
              <a:rPr lang="bg-BG">
                <a:latin typeface="Cambria"/>
              </a:rPr>
              <a:t>Дигитално сътрудничество – дава възможност за използването на различни дигитални инструменти, подпомагащи комуникацията и сътрудничеството по отношение на: общуване; едновременна работа с документи, презентации, формуляри; работа по проекти, съхранение и споделяне на софтуерни приложения или документи.</a:t>
            </a:r>
            <a:endParaRPr lang="bg-BG" b="1" i="0" u="none" strike="noStrike">
              <a:solidFill>
                <a:srgbClr val="000000"/>
              </a:solidFill>
              <a:latin typeface="Calibri Ligh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spcAft>
                <a:spcPts val="0"/>
              </a:spcAft>
              <a:defRPr/>
            </a:pPr>
            <a:r>
              <a:rPr lang="bg-BG">
                <a:solidFill>
                  <a:schemeClr val="tx1">
                    <a:lumMod val="85000"/>
                    <a:lumOff val="15000"/>
                  </a:schemeClr>
                </a:solidFill>
              </a:rPr>
              <a:t>ОБОБЩЕНИЕ</a:t>
            </a:r>
            <a:endParaRPr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 с петте области на дигитална компетентност и 21 дигитални умения/ компетентности (DigComp 2.1)</a:t>
            </a:r>
            <a:endParaRPr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marL="457200" indent="-457200">
              <a:defRPr/>
            </a:pPr>
            <a:r>
              <a:rPr lang="bg-BG"/>
              <a:t>Защо е важна добрата бизнес комуникация.</a:t>
            </a:r>
            <a:endParaRPr/>
          </a:p>
          <a:p>
            <a:pPr marL="457200" indent="-457200">
              <a:defRPr/>
            </a:pPr>
            <a:r>
              <a:rPr lang="bg-BG"/>
              <a:t>Какви са процесите по сътрудничество в организация.</a:t>
            </a:r>
            <a:endParaRPr/>
          </a:p>
          <a:p>
            <a:pPr marL="457200" indent="-457200">
              <a:defRPr/>
            </a:pPr>
            <a:r>
              <a:rPr lang="bg-BG"/>
              <a:t>Различни дигитални инструменти за сътрудничество.</a:t>
            </a:r>
            <a:endParaRPr/>
          </a:p>
          <a:p>
            <a:pPr marL="457200" indent="-457200">
              <a:defRPr/>
            </a:pPr>
            <a:r>
              <a:rPr lang="bg-BG"/>
              <a:t>Какво налага цифровата трансформация на бизнес процесите.</a:t>
            </a:r>
            <a:endParaRPr/>
          </a:p>
          <a:p>
            <a:pPr marL="457200" indent="-457200">
              <a:defRPr/>
            </a:pPr>
            <a:r>
              <a:rPr lang="bg-BG"/>
              <a:t>Как облачните технологии подобряват сътрудничеството.</a:t>
            </a:r>
            <a:endParaRPr/>
          </a:p>
          <a:p>
            <a:pPr marL="457200" indent="-457200">
              <a:defRPr/>
            </a:pPr>
            <a:r>
              <a:rPr lang="bg-BG"/>
              <a:t>Какви интегрирани информационни системи съществуват за подобряване на сътрудничеството.</a:t>
            </a:r>
            <a:endParaRPr/>
          </a:p>
          <a:p>
            <a:pPr marL="457200" indent="-457200">
              <a:defRPr/>
            </a:pPr>
            <a:r>
              <a:rPr lang="bg-BG"/>
              <a:t>Какви са добрите практики за използване на системи за сътрудничество.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bg-BG"/>
              <a:t>Благодаря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bg-BG"/>
              <a:t>За вашето внимание!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 Европейска Рамка на дигиталните компетентности</a:t>
            </a:r>
            <a:br>
              <a:rPr lang="en-GB"/>
            </a:br>
            <a:r>
              <a:rPr lang="ru-RU"/>
              <a:t>с петте области на дигитална компетентност и 21 дигитални умения/ компетентности (DigComp 2.1)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 fontScale="90000"/>
          </a:bodyPr>
          <a:lstStyle/>
          <a:p>
            <a:pPr>
              <a:defRPr/>
            </a:pPr>
            <a:r>
              <a:rPr lang="bg-BG" sz="4400">
                <a:solidFill>
                  <a:srgbClr val="000000"/>
                </a:solidFill>
                <a:latin typeface="Calibri (Headings)"/>
                <a:cs typeface="Calibri Light"/>
              </a:rPr>
              <a:t>Какво е екипно сътрудничество?</a:t>
            </a:r>
            <a:br>
              <a:rPr lang="bg-BG" sz="4400">
                <a:solidFill>
                  <a:srgbClr val="000000"/>
                </a:solidFill>
                <a:latin typeface="Calibri (Headings)"/>
                <a:cs typeface="Calibri Light"/>
              </a:rPr>
            </a:br>
            <a:r>
              <a:rPr lang="bg-BG">
                <a:latin typeface="Calibri (Headings)"/>
                <a:ea typeface="Times New Roman"/>
                <a:cs typeface="Calibri Light"/>
              </a:rPr>
              <a:t>Процеси по сътрудничество между различни страни</a:t>
            </a:r>
            <a:endParaRPr lang="bg-BG" i="0" u="none" strike="noStrike">
              <a:latin typeface="Calibri (Headings)"/>
              <a:cs typeface="Calibri Ligh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>
            <a:normAutofit fontScale="92500"/>
          </a:bodyPr>
          <a:lstStyle/>
          <a:p>
            <a:pPr marL="457200" indent="-457200">
              <a:defRPr/>
            </a:pPr>
            <a:r>
              <a:rPr lang="bg-BG">
                <a:latin typeface="Cambria"/>
              </a:rPr>
              <a:t>Обикновено всяка организация се свързва с някакъв принос или производство на продукт в определената й сфера. </a:t>
            </a:r>
            <a:endParaRPr/>
          </a:p>
          <a:p>
            <a:pPr marL="457200" indent="-457200">
              <a:defRPr/>
            </a:pPr>
            <a:r>
              <a:rPr lang="bg-BG">
                <a:latin typeface="Cambria"/>
              </a:rPr>
              <a:t>За да може да предостави качествено продуктите си, организацията трябва да си съдейства с външни за нея заинтересовани лица, екипи, доставчици или подизпълнители, клиенти. </a:t>
            </a:r>
            <a:endParaRPr/>
          </a:p>
          <a:p>
            <a:pPr marL="749300" lvl="1" indent="-457200">
              <a:defRPr/>
            </a:pPr>
            <a:r>
              <a:rPr lang="bg-BG">
                <a:latin typeface="Cambria"/>
              </a:rPr>
              <a:t>В този тип сътрудничество е препоръчително да се използва централизирана платформа, до която участващите страни имат достъп и съдържаща необходната информация за: събиране и изясняване на производствените изисквания; продукти и наличности; доставчици или други трети лица; етапи на работа; извършено наблюдение и отчетност на текущите процеси, обратна връзка от клиенти и др. </a:t>
            </a:r>
            <a:endParaRPr/>
          </a:p>
          <a:p>
            <a:pPr marL="457200" indent="-457200">
              <a:defRPr/>
            </a:pPr>
            <a:r>
              <a:rPr lang="bg-BG">
                <a:latin typeface="Cambria"/>
              </a:rPr>
              <a:t>В тези сътрудничества, се залага предимно на дигиталните технологии и инструменти.</a:t>
            </a:r>
            <a:endParaRPr lang="bg-BG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marR="0">
              <a:defRPr/>
            </a:pPr>
            <a:r>
              <a:rPr lang="bg-BG" i="0" u="none" strike="noStrike">
                <a:solidFill>
                  <a:srgbClr val="000000"/>
                </a:solidFill>
                <a:latin typeface="Calibri (Headings)"/>
                <a:cs typeface="Calibri Light"/>
              </a:rPr>
              <a:t>Дигитални инструменти за сътрудничество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lvl="0" indent="0">
              <a:spcBef>
                <a:spcPts val="600"/>
              </a:spcBef>
              <a:buNone/>
              <a:defRPr/>
            </a:pPr>
            <a:r>
              <a:rPr lang="bg-BG"/>
              <a:t>Комуникацията и съвместната работа може да се осъществят:</a:t>
            </a:r>
            <a:endParaRPr lang="bg-BG" b="0" i="0" u="none" strike="noStrike"/>
          </a:p>
          <a:p>
            <a:pPr marL="457200" indent="-457200">
              <a:spcBef>
                <a:spcPts val="600"/>
              </a:spcBef>
              <a:defRPr/>
            </a:pPr>
            <a:r>
              <a:rPr lang="bg-BG" b="0" i="0" u="none" strike="noStrike"/>
              <a:t>Синхронно – участниците имат едновременен достъп до информацията и възможност за работа или срещи в реално време.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b="0" i="0" u="none" strike="noStrike"/>
              <a:t>Асинхронно – участниците имат достъп и използват информация по различно време и след това дават своята обратна връзка.</a:t>
            </a:r>
            <a:endParaRPr/>
          </a:p>
          <a:p>
            <a:pPr marL="0" indent="0">
              <a:spcBef>
                <a:spcPts val="600"/>
              </a:spcBef>
              <a:buNone/>
              <a:defRPr/>
            </a:pPr>
            <a:r>
              <a:rPr lang="bg-BG"/>
              <a:t>Инструменти за съвместна работа:</a:t>
            </a:r>
            <a:endParaRPr lang="bg-BG" b="0" i="0" u="none" strike="noStrike"/>
          </a:p>
          <a:p>
            <a:pPr marL="457200" indent="-457200">
              <a:spcBef>
                <a:spcPts val="600"/>
              </a:spcBef>
              <a:defRPr/>
            </a:pPr>
            <a:r>
              <a:rPr lang="bg-BG" b="0" i="0" u="none" strike="noStrike"/>
              <a:t>Електронна поща (е-поща, имейл) – все още един от най-употребяваните методи за асинхронен обмен на информация;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b="0" i="0" u="none" strike="noStrike"/>
              <a:t>Споделени календари и задачи;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b="0" i="0" u="none" strike="noStrike"/>
              <a:t>Инструменти за управление на времето и координиране на срещи;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marR="0">
              <a:defRPr/>
            </a:pPr>
            <a:r>
              <a:rPr lang="bg-BG" i="0" u="none" strike="noStrike" spc="-50">
                <a:solidFill>
                  <a:srgbClr val="000000"/>
                </a:solidFill>
                <a:latin typeface="Calibri (Headings)"/>
                <a:cs typeface="Calibri Light"/>
              </a:rPr>
              <a:t>Дигитални</a:t>
            </a:r>
            <a:r>
              <a:rPr lang="bg-BG" i="0" u="none" strike="noStrike">
                <a:solidFill>
                  <a:srgbClr val="000000"/>
                </a:solidFill>
                <a:latin typeface="Calibri (Headings)"/>
                <a:cs typeface="Calibri Light"/>
              </a:rPr>
              <a:t> инструменти за сътрудничество - 2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bg-BG"/>
              <a:t>Инструменти за съвместна работа: (продължение)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Споделени бази данни - възможност за споделяне, управление и съхранение на информация и документи;</a:t>
            </a:r>
            <a:endParaRPr lang="bg-BG" sz="2600" b="0" i="0" u="none" strike="noStrike"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 b="0" i="0" u="none" strike="noStrike"/>
              <a:t>Документни бази данни - за управление на документи и проекти;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 b="0" i="0" u="none" strike="noStrike"/>
              <a:t>Видео или </a:t>
            </a:r>
            <a:r>
              <a:rPr lang="bg-BG" sz="2600" b="0" i="0" u="none" strike="noStrike"/>
              <a:t>телеконференция</a:t>
            </a:r>
            <a:r>
              <a:rPr lang="bg-BG" sz="2600" b="0" i="0" u="none" strike="noStrike"/>
              <a:t>, семинари (синхронни);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 b="0" i="0" u="none" strike="noStrike"/>
              <a:t>Подкасти</a:t>
            </a:r>
            <a:r>
              <a:rPr lang="bg-BG" sz="2600" b="0" i="0" u="none" strike="noStrike"/>
              <a:t> и видео/аудио записи (асинхронни);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Онлайн срещи, обучения, чрез уеб или приложение (синхронни);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Онлайн анкети и обратни връзки;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/>
              <a:t>Социален софтуер за бизнеса - уеб услуги за блогове, общности, бързи връзки, </a:t>
            </a:r>
            <a:r>
              <a:rPr lang="bg-BG" sz="2600"/>
              <a:t>уикита</a:t>
            </a:r>
            <a:r>
              <a:rPr lang="bg-BG" sz="2600"/>
              <a:t>, </a:t>
            </a:r>
            <a:r>
              <a:rPr lang="bg-BG" sz="2600"/>
              <a:t>уиджети</a:t>
            </a:r>
            <a:r>
              <a:rPr lang="bg-BG" sz="2600"/>
              <a:t>, форуми, дискусии и др.;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 marR="0">
              <a:defRPr/>
            </a:pPr>
            <a:r>
              <a:rPr lang="bg-BG" i="0" u="none" strike="noStrike">
                <a:solidFill>
                  <a:srgbClr val="000000"/>
                </a:solidFill>
                <a:latin typeface="Calibri (Headings)"/>
                <a:cs typeface="Calibri Light"/>
              </a:rPr>
              <a:t>Дигитални инструменти за сътрудничество - 3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indent="0">
              <a:spcBef>
                <a:spcPts val="600"/>
              </a:spcBef>
              <a:buNone/>
              <a:defRPr/>
            </a:pPr>
            <a:r>
              <a:rPr lang="bg-BG"/>
              <a:t>Инструменти за съвместна работа: (продължение - 2)</a:t>
            </a:r>
            <a:endParaRPr lang="bg-BG" b="0" i="0" u="none" strike="noStrike"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 b="0" i="0" u="none" strike="noStrike"/>
              <a:t>Софтуер за управление на работни (бизнес) процеси (асинхронно);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 sz="2600" b="0" i="0" u="none" strike="noStrike"/>
              <a:t>Интранет и екстранет.</a:t>
            </a:r>
            <a:endParaRPr/>
          </a:p>
          <a:p>
            <a:pPr marL="0" indent="0">
              <a:buNone/>
              <a:defRPr/>
            </a:pPr>
            <a:r>
              <a:rPr lang="bg-BG"/>
              <a:t>Факторите, които влияят при избора на тези инструменти най-често са: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Цената; наличната технология; местонахождението;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Големината на екипа; дали е необходим и кога достъп на партньори, доставчици и клиенти; </a:t>
            </a:r>
            <a:endParaRPr/>
          </a:p>
          <a:p>
            <a:pPr marL="457200" indent="-457200">
              <a:spcBef>
                <a:spcPts val="600"/>
              </a:spcBef>
              <a:defRPr/>
            </a:pPr>
            <a:r>
              <a:rPr lang="bg-BG"/>
              <a:t>Колко е сложен, което пък е свързано с времето, за което участниците биха могли да се научат да работят с него и др.</a:t>
            </a:r>
            <a:endParaRPr lang="bg-BG" sz="2600" b="0" i="0" u="none" strike="noStrike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Calibri-Cambria">
      <a:majorFont>
        <a:latin typeface="Calibri"/>
        <a:ea typeface="Arial"/>
        <a:cs typeface="Arial"/>
      </a:majorFont>
      <a:minorFont>
        <a:latin typeface="Cambria"/>
        <a:ea typeface="Arial"/>
        <a:cs typeface="Arial"/>
      </a:minorFont>
    </a:fontScheme>
    <a:fmtScheme name="Retrospect">
      <a:fillStyleLst>
        <a:solidFill>
          <a:schemeClr val="phClr"/>
        </a:solidFill>
        <a:gradFill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/>
        </a:gradFill>
        <a:gradFill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0</Words>
  <Application>ONLYOFFICE/7.2.1.34</Application>
  <DocSecurity>0</DocSecurity>
  <PresentationFormat>Widescreen</PresentationFormat>
  <Paragraphs>0</Paragraphs>
  <Slides>51</Slides>
  <Notes>51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</vt:vector>
  </TitlesOfParts>
  <Manager/>
  <Company>Hewlett-Packard Company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Zornitsa Yakova</dc:creator>
  <cp:keywords/>
  <dc:description/>
  <dc:identifier/>
  <dc:language/>
  <cp:lastModifiedBy>Зорница Здравкова Якова</cp:lastModifiedBy>
  <cp:revision>179</cp:revision>
  <dcterms:created xsi:type="dcterms:W3CDTF">2023-01-03T13:46:11Z</dcterms:created>
  <dcterms:modified xsi:type="dcterms:W3CDTF">2023-08-16T11:26:39Z</dcterms:modified>
  <cp:category/>
  <cp:contentStatus/>
  <cp:version/>
</cp:coreProperties>
</file>