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image4.jpg" ContentType="image/png"/>
  <Override PartName="/ppt/media/image16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58" r:id="rId28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mbria" panose="020405030504060302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mbria" panose="020405030504060302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mbria" panose="020405030504060302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mbria" panose="020405030504060302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mbria" panose="02040503050406030204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mbria" panose="02040503050406030204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mbria" panose="02040503050406030204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mbria" panose="02040503050406030204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mbria" panose="020405030504060302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6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6C8D"/>
    <a:srgbClr val="76305C"/>
    <a:srgbClr val="E85781"/>
    <a:srgbClr val="F08262"/>
    <a:srgbClr val="CAA873"/>
    <a:srgbClr val="E0CB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448" autoAdjust="0"/>
    <p:restoredTop sz="94660"/>
  </p:normalViewPr>
  <p:slideViewPr>
    <p:cSldViewPr snapToGrid="0">
      <p:cViewPr varScale="1">
        <p:scale>
          <a:sx n="139" d="100"/>
          <a:sy n="139" d="100"/>
        </p:scale>
        <p:origin x="168" y="416"/>
      </p:cViewPr>
      <p:guideLst>
        <p:guide orient="horz" pos="2160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C5E30DE-4172-48E2-B3C3-BE9DA6CA7229}" type="datetimeFigureOut">
              <a:rPr lang="en-GB"/>
              <a:pPr>
                <a:defRPr/>
              </a:pPr>
              <a:t>26/07/2023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FCCE80C-BC5F-4246-BF8B-2A3F9A3BA18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83109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4A5DE2C-CB0C-49AF-BB9A-E6691F717CA8}" type="slidenum">
              <a:rPr lang="en-GB" alt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GB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54360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5473" y="1567928"/>
            <a:ext cx="8363516" cy="3536087"/>
          </a:xfrm>
          <a:noFill/>
        </p:spPr>
        <p:txBody>
          <a:bodyPr/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5473" y="5294046"/>
            <a:ext cx="8363516" cy="533175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D8BA972B-9114-4DFD-A101-1E7C39001227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6050" y="6269038"/>
            <a:ext cx="8362950" cy="577850"/>
          </a:xfrm>
        </p:spPr>
        <p:txBody>
          <a:bodyPr/>
          <a:lstStyle>
            <a:lvl1pPr algn="l">
              <a:defRPr sz="1000" cap="all" baseline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ru-RU" dirty="0"/>
              <a:t>Европейска Рамка на дигиталните компетентности с петте области на </a:t>
            </a:r>
            <a:br>
              <a:rPr lang="en-GB" dirty="0"/>
            </a:br>
            <a:r>
              <a:rPr lang="ru-RU" dirty="0"/>
              <a:t>дигитална компетентност</a:t>
            </a:r>
            <a:r>
              <a:rPr lang="en-GB" dirty="0"/>
              <a:t> </a:t>
            </a:r>
            <a:r>
              <a:rPr lang="ru-RU" dirty="0"/>
              <a:t>и 21 дигитални умения/ компетентности (DigComp 2.1)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52400" y="114300"/>
            <a:ext cx="4724809" cy="713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5099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2" userDrawn="1">
          <p15:clr>
            <a:srgbClr val="FBAE40"/>
          </p15:clr>
        </p15:guide>
        <p15:guide id="2" pos="96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2B6D5A-FD99-45B9-8F92-AA3556DC841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917260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56C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4"/>
          <p:cNvSpPr/>
          <p:nvPr/>
        </p:nvSpPr>
        <p:spPr>
          <a:xfrm>
            <a:off x="0" y="6334125"/>
            <a:ext cx="12188825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 sz="1000" cap="all" baseline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ru-RU" dirty="0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>
              <a:defRPr sz="105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F0505851-F816-4066-9C2F-C484256778D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933414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8D0D6E-C96A-4D0D-B632-A3E513AD158C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571156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34925" y="6400800"/>
            <a:ext cx="12188825" cy="457200"/>
          </a:xfrm>
          <a:prstGeom prst="rect">
            <a:avLst/>
          </a:prstGeom>
          <a:solidFill>
            <a:srgbClr val="256C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4"/>
          <p:cNvSpPr/>
          <p:nvPr/>
        </p:nvSpPr>
        <p:spPr>
          <a:xfrm>
            <a:off x="0" y="6334125"/>
            <a:ext cx="12188825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" name="Straight Connector 5"/>
          <p:cNvCxnSpPr/>
          <p:nvPr/>
        </p:nvCxnSpPr>
        <p:spPr>
          <a:xfrm>
            <a:off x="1208088" y="4343400"/>
            <a:ext cx="9875837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Ctr="0"/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 sz="1000" cap="all" baseline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ru-RU" dirty="0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>
              <a:defRPr sz="105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614963E-56B1-4CF9-A4B2-C3D1F4E45739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611726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56C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 userDrawn="1"/>
        </p:nvSpPr>
        <p:spPr>
          <a:xfrm>
            <a:off x="0" y="6334125"/>
            <a:ext cx="12192000" cy="666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45075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621226"/>
            <a:ext cx="6035039" cy="468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621226"/>
            <a:ext cx="5974080" cy="468000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 sz="1000" cap="all" baseline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ru-RU" dirty="0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>
              <a:defRPr sz="105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89175F5-876B-4C76-886E-FC91E159C587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36745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-19050" y="1638232"/>
            <a:ext cx="6035040" cy="736282"/>
          </a:xfrm>
          <a:solidFill>
            <a:srgbClr val="256C8D"/>
          </a:solidFill>
        </p:spPr>
        <p:txBody>
          <a:bodyPr lIns="91440" rIns="91440" anchor="ctr">
            <a:normAutofit/>
          </a:bodyPr>
          <a:lstStyle>
            <a:lvl1pPr marL="0" indent="0" algn="ctr">
              <a:buNone/>
              <a:defRPr sz="2000" b="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0" y="2391520"/>
            <a:ext cx="6035040" cy="39097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8870" y="1638232"/>
            <a:ext cx="5974080" cy="736282"/>
          </a:xfrm>
          <a:solidFill>
            <a:srgbClr val="256C8D"/>
          </a:solidFill>
        </p:spPr>
        <p:txBody>
          <a:bodyPr lIns="91440" rIns="91440" anchor="ctr">
            <a:normAutofit/>
          </a:bodyPr>
          <a:lstStyle>
            <a:lvl1pPr marL="0" indent="0" algn="ctr">
              <a:buNone/>
              <a:defRPr sz="2000" b="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391520"/>
            <a:ext cx="5974080" cy="39097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1A1CA5-5825-49F4-BE01-F37C492DFB0D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735834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DC77A9-B014-4641-96CC-178D8B23B2B7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57990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6350" y="6400800"/>
            <a:ext cx="12188825" cy="457200"/>
          </a:xfrm>
          <a:prstGeom prst="rect">
            <a:avLst/>
          </a:prstGeom>
          <a:solidFill>
            <a:srgbClr val="256C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Rectangle 2"/>
          <p:cNvSpPr/>
          <p:nvPr/>
        </p:nvSpPr>
        <p:spPr>
          <a:xfrm>
            <a:off x="0" y="6334125"/>
            <a:ext cx="12188825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 sz="1000" cap="all" baseline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ru-RU" dirty="0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>
              <a:defRPr sz="105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FE24A3BB-6B2B-4F1D-987A-25B3D744AAF3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85162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4051300" cy="6858000"/>
          </a:xfrm>
          <a:prstGeom prst="rect">
            <a:avLst/>
          </a:prstGeom>
          <a:solidFill>
            <a:srgbClr val="256C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4040188" y="0"/>
            <a:ext cx="635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209" y="594359"/>
            <a:ext cx="3605646" cy="1812015"/>
          </a:xfrm>
        </p:spPr>
        <p:txBody>
          <a:bodyPr anchor="ctr" anchorCtr="0"/>
          <a:lstStyle>
            <a:lvl1pPr>
              <a:defRPr sz="3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0295" y="594359"/>
            <a:ext cx="7577296" cy="571084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8209" y="2406374"/>
            <a:ext cx="3605646" cy="3898830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3B4C072F-CBA2-45F6-95CB-89F7CA44F4B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305550"/>
            <a:ext cx="4103688" cy="519113"/>
          </a:xfrm>
        </p:spPr>
        <p:txBody>
          <a:bodyPr/>
          <a:lstStyle>
            <a:lvl1pPr algn="ctr">
              <a:defRPr sz="1000" cap="all" baseline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ru-RU" dirty="0"/>
              <a:t> Европейска Рамка на дигиталните компетентности</a:t>
            </a:r>
            <a:br>
              <a:rPr lang="en-GB" dirty="0"/>
            </a:br>
            <a:r>
              <a:rPr lang="ru-RU" dirty="0"/>
              <a:t>с петте области на дигитална компетентност и 21 дигитални умения/ компетентности (DigComp 2.1)</a:t>
            </a:r>
          </a:p>
        </p:txBody>
      </p:sp>
    </p:spTree>
    <p:extLst>
      <p:ext uri="{BB962C8B-B14F-4D97-AF65-F5344CB8AC3E}">
        <p14:creationId xmlns:p14="http://schemas.microsoft.com/office/powerpoint/2010/main" val="25822095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rgbClr val="256C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0" y="4914900"/>
            <a:ext cx="12188825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tIns="0" bIns="0">
            <a:noAutofit/>
          </a:bodyPr>
          <a:lstStyle>
            <a:lvl1pPr>
              <a:defRPr sz="3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rtlCol="0"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 algn="ctr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 sz="1000" cap="all" baseline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ru-RU" dirty="0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>
              <a:defRPr sz="105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BE4BD8AB-2F22-4CB9-94B9-3B7251888219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186061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56C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125"/>
            <a:ext cx="12192000" cy="666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4509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0" y="1620838"/>
            <a:ext cx="12192000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000" tIns="72000" rIns="72000" bIns="7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459538"/>
            <a:ext cx="10671175" cy="365125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000" cap="all" baseline="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ru-RU" dirty="0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66438" y="6459538"/>
            <a:ext cx="13128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5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9BE8E2A1-9E2A-44C8-B01C-B7C500DBAB3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3" r:id="rId2"/>
    <p:sldLayoutId id="2147483738" r:id="rId3"/>
    <p:sldLayoutId id="2147483739" r:id="rId4"/>
    <p:sldLayoutId id="2147483734" r:id="rId5"/>
    <p:sldLayoutId id="2147483735" r:id="rId6"/>
    <p:sldLayoutId id="2147483740" r:id="rId7"/>
    <p:sldLayoutId id="2147483741" r:id="rId8"/>
    <p:sldLayoutId id="2147483742" r:id="rId9"/>
    <p:sldLayoutId id="2147483736" r:id="rId10"/>
    <p:sldLayoutId id="2147483743" r:id="rId11"/>
  </p:sldLayoutIdLst>
  <p:hf sldNum="0" hdr="0" dt="0"/>
  <p:txStyles>
    <p:titleStyle>
      <a:lvl1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 kern="1200" spc="-5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90488" indent="-144000" algn="l" rtl="0" eaLnBrk="0" fontAlgn="base" hangingPunct="0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382588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566738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749300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931863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bg-BG" dirty="0"/>
              <a:t>2.5 Онлайн етикет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bg-BG"/>
              <a:t>Мултимедийна презентация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/>
              <a:t> Европейска Рамка на дигиталните компетентности с петте области на дигитална компетентност</a:t>
            </a:r>
            <a:br>
              <a:rPr lang="en-GB" dirty="0"/>
            </a:br>
            <a:r>
              <a:rPr lang="ru-RU" dirty="0"/>
              <a:t>и 21 дигитални умения/ компетентности (DigComp 2.1)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184127-1722-4E38-9B1B-1A753EA193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Етично прилагане на Изкуствен интелект</a:t>
            </a:r>
            <a:endParaRPr lang="en-B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637A49-9EC3-8747-2219-B5763770B6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29476" y="1621218"/>
            <a:ext cx="8398466" cy="4679950"/>
          </a:xfrm>
        </p:spPr>
        <p:txBody>
          <a:bodyPr/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AI системите с </a:t>
            </a:r>
            <a:r>
              <a:rPr lang="bg-BG" sz="1800" b="1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високо ниво на автономност</a:t>
            </a: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могат да повдигнат въпроси относно отговорността и отчетността за техните действия. Етичното развитие на AI включва дефиниране на ясни граници на автономия и установяване на отчетност. </a:t>
            </a:r>
            <a:endParaRPr lang="en-US" sz="18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Гарантирането на </a:t>
            </a:r>
            <a:r>
              <a:rPr lang="bg-BG" sz="1800" b="1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безопасността и сигурността</a:t>
            </a: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 AI системите е от съществено значение за предотвратяване на злонамерена употреба или непредвидени вредни последици. Етичният AI изисква стриктно тестване и предпазни мерки срещу потенциални рискове. </a:t>
            </a:r>
            <a:endParaRPr lang="en-US" sz="18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Приложенията с ИИ, които влияят върху живота на хората, трябва да получат информирано съгласие и да зачитат </a:t>
            </a:r>
            <a:r>
              <a:rPr lang="bg-BG" sz="1800" b="1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индивидуалната автономия</a:t>
            </a: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Етичното развитие на изкуствения интелект набляга на посредничеството на потребителите при вземането на решения.</a:t>
            </a:r>
            <a:endParaRPr lang="en-BG" sz="18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351DB39-259A-7DF2-B0EE-4B7EFEBB0FF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9D4E46B-CBC7-AF7D-4395-B7C2E1B1EF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058" y="2079244"/>
            <a:ext cx="2705100" cy="317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8791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184127-1722-4E38-9B1B-1A753EA193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905256"/>
          </a:xfrm>
        </p:spPr>
        <p:txBody>
          <a:bodyPr/>
          <a:lstStyle/>
          <a:p>
            <a:r>
              <a:rPr lang="bg-BG" dirty="0"/>
              <a:t>Етично прилагане на Изкуствен интелект</a:t>
            </a:r>
            <a:endParaRPr lang="en-B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637A49-9EC3-8747-2219-B5763770B6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0896" y="905257"/>
            <a:ext cx="11417046" cy="5395911"/>
          </a:xfrm>
        </p:spPr>
        <p:txBody>
          <a:bodyPr/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Широкото приемане на AI може да доведе до големи </a:t>
            </a:r>
            <a:r>
              <a:rPr lang="bg-BG" sz="1800" b="1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промени в пазара на труда</a:t>
            </a: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икономически сътресения. Етичните съображения включват подкрепа на засегнатите работници и насърчаване на справедлив преход. Отделно AI може да изостри съществуващите </a:t>
            </a:r>
            <a:r>
              <a:rPr lang="bg-BG" sz="1800" b="1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социални неравенства</a:t>
            </a: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или да създаде нови. Етичните съображения включват справяне с обществените въздействия и смекчаване на неравенството.</a:t>
            </a:r>
            <a:endParaRPr lang="en-BG" sz="18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Изследванията на AI трябва да се придържат към </a:t>
            </a:r>
            <a:r>
              <a:rPr lang="bg-BG" sz="1800" b="1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етиката на данните</a:t>
            </a: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изследователските принципи, за да се избегнат неетични практики за данни, плагиатство или експлоатация на уязвими групи от населението. AI технологиите могат да се използват както за полезни, така и за вредни цели. Етичното развитие на AI налага оценка на потенциалните последици от </a:t>
            </a:r>
            <a:r>
              <a:rPr lang="bg-BG" sz="1800" b="1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двойна употреба</a:t>
            </a: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насърчаване на отговорна употреба.</a:t>
            </a:r>
            <a:endParaRPr lang="en-BG" sz="18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351DB39-259A-7DF2-B0EE-4B7EFEBB0FF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377F7E0-8008-B703-1A40-D8D746C344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1544" y="3974207"/>
            <a:ext cx="4248912" cy="2250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1308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184127-1722-4E38-9B1B-1A753EA193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Етично прилагане на Изкуствен интелект</a:t>
            </a:r>
            <a:endParaRPr lang="en-B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637A49-9EC3-8747-2219-B5763770B6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7096" y="1621218"/>
            <a:ext cx="7530846" cy="4679950"/>
          </a:xfrm>
        </p:spPr>
        <p:txBody>
          <a:bodyPr/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Системите за изкуствен интелект трябва да бъдат разработени в съответствие с </a:t>
            </a:r>
            <a:r>
              <a:rPr lang="bg-BG" sz="1800" b="1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човешките ценности</a:t>
            </a: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обществените норми. Етичният AI изисква отчитане на човешките предпочитания, културния контекст и етичните рамки. Етичното развитие на AI включва разглеждане на </a:t>
            </a:r>
            <a:r>
              <a:rPr lang="bg-BG" sz="1800" b="1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дългосрочните</a:t>
            </a: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социални, екологични и етични последици от AI технологиите.</a:t>
            </a:r>
            <a:endParaRPr lang="en-BG" sz="18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Справянето с тези етични проблеми изисква сътрудничество между изследователи на AI, политици и обществото като цяло. Разработването на етични насоки, разпоредби и рамки може да помогне на разработчиците на AI да гарантират, че AI технологиите се използват в полза на човечеството, като надлежно се вземат предвид човешките права, социалното благосъстояние и етичните съображения.</a:t>
            </a:r>
            <a:endParaRPr lang="en-BG" sz="18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351DB39-259A-7DF2-B0EE-4B7EFEBB0FF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A0A8FDF-0CB8-0098-D226-EF5926DECA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058" y="2412492"/>
            <a:ext cx="3439681" cy="2453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9242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461A4C-B8AD-F3D2-BD94-BBB044C16E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/>
              <a:t>Неетично поведение в дигитална среда спрямо различна аудитория</a:t>
            </a:r>
            <a:endParaRPr lang="en-B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56DDBD-53BC-DE54-3AD8-37D9C8D41F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1168" y="1620838"/>
            <a:ext cx="11631168" cy="4679950"/>
          </a:xfrm>
        </p:spPr>
        <p:txBody>
          <a:bodyPr/>
          <a:lstStyle/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Неетичното поведение в дигитална среда може да има неприятни последици за различни аудитории. Ето някои потенциални проблеми и последствия:</a:t>
            </a:r>
            <a:endParaRPr lang="en-BG" sz="18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По отношение на </a:t>
            </a:r>
            <a:r>
              <a:rPr lang="bg-BG" sz="1800" b="1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отделните потребители</a:t>
            </a: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BG" sz="18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- Нарушения на поверителността: Неетични практики като пробиви на данни, неоторизирано събиране на данни или споделяне на поверителна информация могат да компрометират поверителността на потребителите и да доведат до кражба на самоличност или измама.</a:t>
            </a:r>
            <a:endParaRPr lang="en-BG" sz="18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- Онлайн тормоз: Кибертормозът, „</a:t>
            </a:r>
            <a:r>
              <a:rPr lang="bg-BG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троленето</a:t>
            </a: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 или каквато и да е форма на тормоз може да създаде враждебна онлайн среда, водеща до емоционален стрес и проблеми с психичното здраве на отделните лица.</a:t>
            </a:r>
            <a:endParaRPr lang="en-BG" sz="18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- Подвеждащо съдържание: Разпространението на невярна информация, подвеждащи реклами или измамни твърдения за продукти могат да навредят на потребителите, които разчитат на точна информация, за да вземат информирани решения.</a:t>
            </a:r>
            <a:endParaRPr lang="en-BG" sz="18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396088-8CCE-028B-143B-D922E070100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</p:spTree>
    <p:extLst>
      <p:ext uri="{BB962C8B-B14F-4D97-AF65-F5344CB8AC3E}">
        <p14:creationId xmlns:p14="http://schemas.microsoft.com/office/powerpoint/2010/main" val="6991959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461A4C-B8AD-F3D2-BD94-BBB044C16E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/>
              <a:t>Неетично поведение в дигитална среда спрямо различна аудитория</a:t>
            </a:r>
            <a:endParaRPr lang="en-B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56DDBD-53BC-DE54-3AD8-37D9C8D41F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1168" y="1620838"/>
            <a:ext cx="11631168" cy="4679950"/>
          </a:xfrm>
        </p:spPr>
        <p:txBody>
          <a:bodyPr/>
          <a:lstStyle/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По отношение на </a:t>
            </a:r>
            <a:r>
              <a:rPr lang="bg-BG" sz="1800" b="1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бизнеса</a:t>
            </a: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BG" sz="18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- Увреждане на репутацията: Неетичните практики могат сериозно да навредят на репутацията на дадена компания, което води до загуба на доверие и надеждност сред клиенти, инвеститори и партньори.</a:t>
            </a:r>
            <a:endParaRPr lang="en-BG" sz="18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- Правни последици: Неетичното поведение може да доведе до правни последствия, глоби или съдебни дела, увреждайки финансовото здраве на организацията.</a:t>
            </a:r>
            <a:endParaRPr lang="en-BG" sz="18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- Отблъскване на клиенти: Ако даден бизнес използва неетични тактики, за да спечели предимство, това може да доведе до краткосрочен тласък, но в дългосрочен план може да отблъсне клиентите и да доведе до загуба на пазарен дял.</a:t>
            </a:r>
            <a:endParaRPr lang="en-BG" sz="18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396088-8CCE-028B-143B-D922E070100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47CDB01-FCB1-1534-1521-B636B3665C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8544" y="4509820"/>
            <a:ext cx="3075432" cy="1701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3172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461A4C-B8AD-F3D2-BD94-BBB044C16E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/>
              <a:t>Неетично поведение в дигитална среда спрямо различна аудитория</a:t>
            </a:r>
            <a:endParaRPr lang="en-B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56DDBD-53BC-DE54-3AD8-37D9C8D41F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1168" y="1620838"/>
            <a:ext cx="11631168" cy="4679950"/>
          </a:xfrm>
        </p:spPr>
        <p:txBody>
          <a:bodyPr/>
          <a:lstStyle/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По отношение на </a:t>
            </a:r>
            <a:r>
              <a:rPr lang="bg-BG" sz="1800" b="1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служителите</a:t>
            </a: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компании:</a:t>
            </a:r>
            <a:endParaRPr lang="en-BG" sz="18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- Експлоатация: Неетичните трудови практики, като неплатен извънреден труд, лоши условия на труд или дискриминация, могат да навредят на благосъстоянието на служителите и да окажат отрицателно въздействие върху тяхното физическо и психическо здраве.</a:t>
            </a:r>
            <a:endParaRPr lang="en-BG" sz="18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- Липса на удовлетворение от работата: Токсичната работна среда, произтичаща от неетично поведение, може да доведе до намалено удовлетворение от работата, повишено текучество и трудности при привличането на нови служители.</a:t>
            </a:r>
            <a:endParaRPr lang="en-BG" sz="18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396088-8CCE-028B-143B-D922E070100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9A25FDC-DB7E-BC36-B1DD-BA86CFF3C0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8240" y="4101839"/>
            <a:ext cx="3054096" cy="2198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9103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461A4C-B8AD-F3D2-BD94-BBB044C16E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/>
              <a:t>Неетично поведение в дигитална среда спрямо различна аудитория</a:t>
            </a:r>
            <a:endParaRPr lang="en-B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56DDBD-53BC-DE54-3AD8-37D9C8D41F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1168" y="1620838"/>
            <a:ext cx="11631168" cy="4679950"/>
          </a:xfrm>
        </p:spPr>
        <p:txBody>
          <a:bodyPr/>
          <a:lstStyle/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bg-BG" sz="12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По отношение на </a:t>
            </a:r>
            <a:r>
              <a:rPr lang="bg-BG" sz="1200" b="1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обществото</a:t>
            </a:r>
            <a:r>
              <a:rPr lang="bg-BG" sz="12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като цяло:</a:t>
            </a:r>
            <a:endParaRPr lang="en-BG" sz="12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bg-BG" sz="12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- Цифрово разделение: Неетичните практики могат да засилят цифровото разделение, оставяйки определени сегменти от населението в неравностойно положение и разширявайки съществуващите социални неравенства.</a:t>
            </a:r>
            <a:endParaRPr lang="en-BG" sz="12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bg-BG" sz="12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- Фалшиви новини и дезинформация: Разпространението на фалшиви новини и дезинформация може да доведе до обществено объркване, недоверие в уважавани източници и поляризация в обществото.</a:t>
            </a:r>
            <a:endParaRPr lang="en-BG" sz="12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bg-BG" sz="12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- Културни и социални последици: Неетичното цифрово поведение, като кибертормоз или реч на омразата, може да допринесе за налагането на вредните нагласи и поведения.</a:t>
            </a:r>
            <a:endParaRPr lang="en-BG" sz="12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bg-BG" sz="12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 По отношение на </a:t>
            </a:r>
            <a:r>
              <a:rPr lang="bg-BG" sz="1200" b="1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властите</a:t>
            </a:r>
            <a:r>
              <a:rPr lang="bg-BG" sz="12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политиката:</a:t>
            </a:r>
            <a:endParaRPr lang="en-BG" sz="12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bg-BG" sz="12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- Регулаторни предизвикателства: Неетичните практики в дигиталната сфера могат да затруднят правителствата да регулират ефективно технологиите, което води до потенциални вратички и правни предизвикателства.</a:t>
            </a:r>
            <a:endParaRPr lang="en-BG" sz="12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bg-BG" sz="12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- Срив на доверието в институциите: Ако правителствени агенции или държавни служители участват в неетично цифрово поведение, това може да подкопае общественото доверие в институциите и демократичния процес.</a:t>
            </a:r>
            <a:endParaRPr lang="en-BG" sz="12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bg-BG" sz="12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Като цяло, неетичното поведение в дигиталната среда може да доведе до срив на доверието, повишена уязвимост и отрицателни въздействия върху отделни лица, организации и обществото като цяло. От съществено значение е хората, фирмите и политиците да насърчават и поддържат етични стандарти, за да създадат по-безопасно и по-отговорно цифрово пространство.</a:t>
            </a:r>
            <a:endParaRPr lang="en-BG" sz="12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396088-8CCE-028B-143B-D922E070100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</p:spTree>
    <p:extLst>
      <p:ext uri="{BB962C8B-B14F-4D97-AF65-F5344CB8AC3E}">
        <p14:creationId xmlns:p14="http://schemas.microsoft.com/office/powerpoint/2010/main" val="21101645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EF930B-7E11-720D-9D30-DB838718FA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/>
              <a:t>Иновативни подходи за подобряване </a:t>
            </a:r>
            <a:br>
              <a:rPr lang="en-US" dirty="0"/>
            </a:br>
            <a:r>
              <a:rPr lang="bg-BG" dirty="0"/>
              <a:t>на плурализма</a:t>
            </a:r>
            <a:endParaRPr lang="en-B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592C2E-E1A6-5D79-3565-59E8778F25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0040" y="2130552"/>
            <a:ext cx="11430000" cy="4170236"/>
          </a:xfrm>
        </p:spPr>
        <p:txBody>
          <a:bodyPr/>
          <a:lstStyle/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Подобряването на плурализма, което се отнася до съвместното съществуване и зачитането на различни гледни точки, е от решаващо значение за насърчаването на приобщаващи и толерантни общества. Ето някои иновативни подходи за постигане на тази цел:</a:t>
            </a:r>
            <a:endParaRPr lang="en-BG" sz="18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Дигитални платформи за граждански дискурс: Разработването и популяризирането на онлайн платформи улеснява конструктивни и уважителни дискусии по различни теми. Тези платформи могат да насърчат потребителите да се ангажират с различни гледни точки, като същевременно прилагат мерки за предотвратяване на реч на омразата, дезинформация и онлайн тормоз.</a:t>
            </a:r>
            <a:endParaRPr lang="en-BG" sz="18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Разнообразно представяне в медиите: Когато се демонстрират различни гласове и гледни точки, това помага за разчупването на стереотипите, насърчава съпричастността и разбирателството между различните общности.</a:t>
            </a:r>
            <a:endParaRPr lang="en-BG" sz="18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05EF967-EE8B-063B-4A64-B5076DC334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</p:spTree>
    <p:extLst>
      <p:ext uri="{BB962C8B-B14F-4D97-AF65-F5344CB8AC3E}">
        <p14:creationId xmlns:p14="http://schemas.microsoft.com/office/powerpoint/2010/main" val="16745509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EF930B-7E11-720D-9D30-DB838718FA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/>
              <a:t>Иновативни подходи за подобряване </a:t>
            </a:r>
            <a:br>
              <a:rPr lang="en-US" dirty="0"/>
            </a:br>
            <a:r>
              <a:rPr lang="bg-BG" dirty="0"/>
              <a:t>на плурализма</a:t>
            </a:r>
            <a:endParaRPr lang="en-B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592C2E-E1A6-5D79-3565-59E8778F25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0040" y="1682496"/>
            <a:ext cx="11430000" cy="4618292"/>
          </a:xfrm>
        </p:spPr>
        <p:txBody>
          <a:bodyPr/>
          <a:lstStyle/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Интердисциплинарно образование: Интердисциплинарното образование в училищата и университетите дава на обучаемите широк набор от идеи и перспективи. Насърчаването на учениците да подхождат към проблемите от различни ъгли може да подобри критичното мислене и толерантността към различни гледни точки.</a:t>
            </a:r>
            <a:endParaRPr lang="en-BG" sz="18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Програмите за междукултурен обмен улесняват междукултурния обмен и взаимодействие. Независимо дали чрез студентски обмен, културни фестивали или виртуално международно сътрудничество, тези инициативи насърчават разбирането, съпричастността и признателността към различните култури.</a:t>
            </a:r>
            <a:endParaRPr lang="en-BG" sz="18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 Приобщаващо вземане на решения: Органите за вземане на решения следва да представят различни гледни точки. Включването на хора с различен произход и опит може да доведе до по-приобщаващи политики и практики.</a:t>
            </a:r>
            <a:endParaRPr lang="en-BG" sz="18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6. Инициативи за диалог в общността: Обществените дискусии, които обединяват хора от различен произход, за да обсъждат местни проблеми и да намират общ език., понякога улеснени от обучени медиатори, осигуряват уважителни и здрави взаимоотношения.</a:t>
            </a:r>
            <a:endParaRPr lang="en-BG" sz="18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05EF967-EE8B-063B-4A64-B5076DC334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</p:spTree>
    <p:extLst>
      <p:ext uri="{BB962C8B-B14F-4D97-AF65-F5344CB8AC3E}">
        <p14:creationId xmlns:p14="http://schemas.microsoft.com/office/powerpoint/2010/main" val="9832521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EF930B-7E11-720D-9D30-DB838718FA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/>
              <a:t>Иновативни подходи за подобряване </a:t>
            </a:r>
            <a:br>
              <a:rPr lang="en-US" dirty="0"/>
            </a:br>
            <a:r>
              <a:rPr lang="bg-BG" dirty="0"/>
              <a:t>на плурализма</a:t>
            </a:r>
            <a:endParaRPr lang="en-B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592C2E-E1A6-5D79-3565-59E8778F25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0040" y="1682496"/>
            <a:ext cx="11430000" cy="4618292"/>
          </a:xfrm>
        </p:spPr>
        <p:txBody>
          <a:bodyPr/>
          <a:lstStyle/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7. Технологии за езиков превод: Подобни технологии могат да разрушат езиковите бариери и да дадат възможност на хората с различен езиков произход да общуват и да се разбират по-добре.</a:t>
            </a:r>
            <a:endParaRPr lang="en-US" sz="18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endParaRPr lang="en-US" sz="1800" dirty="0"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endParaRPr lang="en-US" sz="18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endParaRPr lang="en-BG" sz="18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8. Проекти за съвместно изкуство: Проектите за съвместно изкуство, които включват артисти от различен произход и култури, надхвърлят езиковите и културните бариери и насърчават чувството за споделена човечност.</a:t>
            </a:r>
            <a:endParaRPr lang="en-BG" sz="18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9. Инициативи за корпоративна социална отговорност (КСО): Подкрепата на инициативи, които насърчават плурализма и социалното сближаване, може да има положително въздействие върху общностите и обществото.</a:t>
            </a:r>
            <a:endParaRPr lang="en-BG" sz="18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05EF967-EE8B-063B-4A64-B5076DC334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5BB9960-D078-2442-16B1-5B2155A091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4488" y="2408772"/>
            <a:ext cx="4655312" cy="1769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5821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bg-BG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В тази тема ще научите:</a:t>
            </a:r>
            <a:endParaRPr lang="en-GB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80974" y="1620838"/>
            <a:ext cx="12011025" cy="4679950"/>
          </a:xfrm>
        </p:spPr>
        <p:txBody>
          <a:bodyPr/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тази тема ще научите:</a:t>
            </a:r>
            <a:endParaRPr lang="en-BG" sz="18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itchFamily="2" charset="2"/>
              <a:buChar char=""/>
            </a:pP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Какви са </a:t>
            </a:r>
            <a:r>
              <a:rPr lang="bg-BG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проблемите, свързани с етичното разработване и използване на дигитални технологии и работа в електронна среда;</a:t>
            </a:r>
            <a:endParaRPr lang="en-BG" sz="18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itchFamily="2" charset="2"/>
              <a:buChar char=""/>
            </a:pPr>
            <a:r>
              <a:rPr lang="bg-BG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Какви са проблемите с етично прилагане на Изкуствен интелект;</a:t>
            </a:r>
            <a:endParaRPr lang="en-BG" sz="18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itchFamily="2" charset="2"/>
              <a:buChar char=""/>
            </a:pPr>
            <a:r>
              <a:rPr lang="bg-BG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Какви са потенциалните проблеми и последствия при неетично поведение в дигитална среда и спрямо различна аудитория;</a:t>
            </a:r>
            <a:endParaRPr lang="en-BG" sz="18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itchFamily="2" charset="2"/>
              <a:buChar char=""/>
            </a:pPr>
            <a:r>
              <a:rPr lang="bg-BG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Какви са потенциалните политики и решения за уважение на различията и разнообразието на мнения и гледни точки, вкл. иновативни подходи за подобряване на разнообразието и плурализма;</a:t>
            </a:r>
            <a:endParaRPr lang="en-BG" sz="18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itchFamily="2" charset="2"/>
              <a:buChar char=""/>
            </a:pPr>
            <a:r>
              <a:rPr lang="bg-BG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Примерни корпоративни правила за поведение в онлайн среда.</a:t>
            </a:r>
            <a:endParaRPr lang="en-BG" sz="18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EF930B-7E11-720D-9D30-DB838718FA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/>
              <a:t>Иновативни подходи за подобряване </a:t>
            </a:r>
            <a:br>
              <a:rPr lang="en-US" dirty="0"/>
            </a:br>
            <a:r>
              <a:rPr lang="bg-BG" dirty="0"/>
              <a:t>на плурализма</a:t>
            </a:r>
            <a:endParaRPr lang="en-B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592C2E-E1A6-5D79-3565-59E8778F25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0040" y="2212848"/>
            <a:ext cx="11430000" cy="4087940"/>
          </a:xfrm>
        </p:spPr>
        <p:txBody>
          <a:bodyPr/>
          <a:lstStyle/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10. Кампании за обществена осведоменост: Подобни кампании подчертават значението на плурализма и представят добри практики на различни общности, работещи заедно за общи цели.</a:t>
            </a:r>
            <a:endParaRPr lang="en-BG" sz="18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11. Инициативи за социални медии: Социалните медийни платформи са добра среда за насърчаване на плурализма. Обикновено влиятелните лица и създателите на съдържание могат по-лесно да популяризират послания за приобщаване и уважение към многообразието.</a:t>
            </a:r>
            <a:endParaRPr lang="en-BG" sz="18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12. Обучение за посредничество и разрешаване на конфликти: Тези подходи дават добра възможност за разрешаване по мирен начин на конфликти, произтичащи от културни или идеологически различия.</a:t>
            </a:r>
            <a:endParaRPr lang="en-BG" sz="18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Чрез прилагането на тези новаторски подходи, обществата могат да насърчат среда, в която плурализмът процъфтява и води до повишено разбиране, съпричастност и сътрудничество между отделни лица и общности.</a:t>
            </a:r>
            <a:endParaRPr lang="en-BG" sz="18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05EF967-EE8B-063B-4A64-B5076DC334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</p:spTree>
    <p:extLst>
      <p:ext uri="{BB962C8B-B14F-4D97-AF65-F5344CB8AC3E}">
        <p14:creationId xmlns:p14="http://schemas.microsoft.com/office/powerpoint/2010/main" val="7782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DD578C-D225-F269-F317-9BC8D83392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/>
              <a:t>Корпоративни правила за поведение в онлайн среда</a:t>
            </a:r>
            <a:endParaRPr lang="en-B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DE1F1A-CC0B-D00B-AB7F-44AE3D8AA4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6888" y="2265116"/>
            <a:ext cx="6089904" cy="4035672"/>
          </a:xfrm>
        </p:spPr>
        <p:txBody>
          <a:bodyPr/>
          <a:lstStyle/>
          <a:p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Корпоративните правила за поведение в онлайн среда, често пъти представени в „Кодекс за поведение“ или „Политика за социални медии“ на организацията, предоставят насоки за служителите как да се държат етично и професионално в дигиталните пространства. Тези правила имат за цел да защитят репутацията на компанията, да гарантират спазването на законовите изисквания и да поддържат уважително онлайн присъствие. Въпреки че специфичните правила могат да варират в зависимост от индустрията и културата на компанията, ето някои общи елементи, които обикновено се включват:</a:t>
            </a:r>
            <a:endParaRPr lang="en-BG" sz="18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88244E1-0EAE-9C54-1329-8840D3E94CC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54BAF4D-9F8B-12BB-94F2-9DA7237EC2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9126" y="1819656"/>
            <a:ext cx="4887193" cy="3825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3909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DD578C-D225-F269-F317-9BC8D83392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/>
              <a:t>Корпоративни правила за поведение в онлайн среда</a:t>
            </a:r>
            <a:endParaRPr lang="en-B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DE1F1A-CC0B-D00B-AB7F-44AE3D8AA4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6888" y="2265116"/>
            <a:ext cx="11439144" cy="4035672"/>
          </a:xfrm>
        </p:spPr>
        <p:txBody>
          <a:bodyPr/>
          <a:lstStyle/>
          <a:p>
            <a:pPr marL="285750" indent="-285750" algn="just">
              <a:lnSpc>
                <a:spcPct val="107000"/>
              </a:lnSpc>
            </a:pP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Уважителна комуникация: Служителите следва да използват професионален език и тон, когато представляват компанията онлайн. Те трябва да се въздържат от участие в лични нападки, обиден език или дискриминационни забележки.</a:t>
            </a:r>
            <a:endParaRPr lang="en-BG" sz="18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</a:pP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Поверителност и сигурност на данните: Служителите не трябва да разкриват чувствителна фирмена информация или клиентски данни на публични платформи. Те трябва да следват протоколите за сигурност на данните и да избягват обсъждането на поверителни въпроси онлайн.</a:t>
            </a:r>
            <a:endParaRPr lang="en-BG" sz="18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</a:pP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Деклариране на принадлежност: Ако служителите обсъждат или рекламират продуктите, услугите или инициативите на компанията в социални медии или други онлайн платформи, те трябва ясно да разкрият своята принадлежност към организацията.</a:t>
            </a:r>
            <a:endParaRPr lang="en-BG" sz="18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88244E1-0EAE-9C54-1329-8840D3E94CC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</p:spTree>
    <p:extLst>
      <p:ext uri="{BB962C8B-B14F-4D97-AF65-F5344CB8AC3E}">
        <p14:creationId xmlns:p14="http://schemas.microsoft.com/office/powerpoint/2010/main" val="7480092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DD578C-D225-F269-F317-9BC8D83392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/>
              <a:t>Корпоративни правила за поведение в онлайн среда</a:t>
            </a:r>
            <a:endParaRPr lang="en-B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DE1F1A-CC0B-D00B-AB7F-44AE3D8AA4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6888" y="1450975"/>
            <a:ext cx="11439144" cy="4849813"/>
          </a:xfrm>
        </p:spPr>
        <p:txBody>
          <a:bodyPr/>
          <a:lstStyle/>
          <a:p>
            <a:pPr marL="285750" indent="-285750" algn="just">
              <a:lnSpc>
                <a:spcPct val="107000"/>
              </a:lnSpc>
              <a:spcAft>
                <a:spcPts val="800"/>
              </a:spcAft>
            </a:pP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Отговорно използване на социални медии: Служителите трябва да внимават какво споделят в личните си акаунти в социалните медии, тъй като тяхното поведение може да рефлектира върху компанията. Насърчаването на положително съдържание и избягването на противоречиви или обидни теми е от съществено значение.</a:t>
            </a:r>
            <a:endParaRPr lang="en-US" sz="18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</a:pPr>
            <a:endParaRPr lang="en-US" sz="1800" dirty="0"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</a:pPr>
            <a:endParaRPr lang="en-US" sz="18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</a:pPr>
            <a:endParaRPr lang="en-US" sz="1800" dirty="0"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</a:pPr>
            <a:endParaRPr lang="en-BG" sz="18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/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Интелектуална собственост и авторско право: Служителите трябва да зачитат авторските права, търговските марки и правата върху интелектуалната собственост. Те не трябва да използват защитени с авторски права материали без надлежно разрешение или да претендират за чужда работа като своя собствена.</a:t>
            </a:r>
            <a:endParaRPr lang="en-BG" sz="18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88244E1-0EAE-9C54-1329-8840D3E94CC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278A145-A4D8-3145-B4C6-1E163B70B7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4460" y="2497328"/>
            <a:ext cx="4064000" cy="2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3480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DD578C-D225-F269-F317-9BC8D83392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/>
              <a:t>Корпоративни правила за поведение в онлайн среда</a:t>
            </a:r>
            <a:endParaRPr lang="en-B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DE1F1A-CC0B-D00B-AB7F-44AE3D8AA4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6888" y="2167128"/>
            <a:ext cx="11439144" cy="4133660"/>
          </a:xfrm>
        </p:spPr>
        <p:txBody>
          <a:bodyPr/>
          <a:lstStyle/>
          <a:p>
            <a:pPr marL="342900" lvl="0" indent="-342900" algn="just">
              <a:lnSpc>
                <a:spcPct val="107000"/>
              </a:lnSpc>
              <a:buFont typeface="Symbol" pitchFamily="2" charset="2"/>
              <a:buChar char=""/>
            </a:pP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Спазване на законите и разпоредбите: Служителите трябва да се придържат към всички съответни закони, разпоредби и индустриални указания, когато извършват бизнес онлайн, включително тези, свързани с поверителността на данните, рекламата и онлайн маркетинга.</a:t>
            </a:r>
            <a:endParaRPr lang="en-BG" sz="18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Symbol" pitchFamily="2" charset="2"/>
              <a:buChar char=""/>
            </a:pP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Избягване на конфликти на интереси: Служителите трябва да избягват да участват в онлайн дейности, които могат да създадат конфликт на интереси с интересите на компанията или да опетнят нейната репутация.</a:t>
            </a:r>
            <a:endParaRPr lang="en-BG" sz="18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Symbol" pitchFamily="2" charset="2"/>
              <a:buChar char=""/>
            </a:pP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Докладване на неправомерно поведение: Създайте процес за служителите да докладват за всяко неправомерно поведение онлайн или потенциални нарушения на правилата за поведение на компанията и осигурете защита на подателите на сигнали.</a:t>
            </a:r>
            <a:endParaRPr lang="en-BG" sz="18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88244E1-0EAE-9C54-1329-8840D3E94CC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</p:spTree>
    <p:extLst>
      <p:ext uri="{BB962C8B-B14F-4D97-AF65-F5344CB8AC3E}">
        <p14:creationId xmlns:p14="http://schemas.microsoft.com/office/powerpoint/2010/main" val="35151992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DD578C-D225-F269-F317-9BC8D83392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/>
              <a:t>Корпоративни правила за поведение в онлайн среда</a:t>
            </a:r>
            <a:endParaRPr lang="en-B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DE1F1A-CC0B-D00B-AB7F-44AE3D8AA4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6888" y="2167128"/>
            <a:ext cx="11439144" cy="4133660"/>
          </a:xfrm>
        </p:spPr>
        <p:txBody>
          <a:bodyPr/>
          <a:lstStyle/>
          <a:p>
            <a:pPr marL="285750" indent="-285750" algn="just">
              <a:lnSpc>
                <a:spcPct val="107000"/>
              </a:lnSpc>
            </a:pP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Мониторинг и правоприлагане: Пояснете, че компанията може да наблюдава онлайн дейностите на служителите, свързани с работата, и че нарушенията на правилата могат да доведат до дисциплинарни действия.</a:t>
            </a:r>
            <a:endParaRPr lang="en-BG" sz="18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</a:pP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Обучение и информираност: Осигурете на служителите редовно обучение за онлайн поведение, сигурност на данните и поверителност, за да ги държите информирани за най-добрите практики и развиващите се заплахи.</a:t>
            </a:r>
            <a:endParaRPr lang="en-BG" sz="18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</a:pP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Разделение на лични и професионални акаунти: Насърчавайте служителите да поддържат отделни лични и професионални акаунти, за да избегнат объркване между техните лични мнения и позицията на компанията.</a:t>
            </a:r>
            <a:endParaRPr lang="en-BG" sz="18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/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Редовна актуализация: Редовно преглеждайте и актуализирайте корпоративните правила за поведение, за да се адаптирате към променящите се онлайн тенденции, технологии и потенциални рискове.</a:t>
            </a:r>
            <a:endParaRPr lang="en-BG" sz="18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88244E1-0EAE-9C54-1329-8840D3E94CC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</p:spTree>
    <p:extLst>
      <p:ext uri="{BB962C8B-B14F-4D97-AF65-F5344CB8AC3E}">
        <p14:creationId xmlns:p14="http://schemas.microsoft.com/office/powerpoint/2010/main" val="4448689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DD578C-D225-F269-F317-9BC8D83392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/>
              <a:t>Корпоративни правила за поведение в онлайн среда</a:t>
            </a:r>
            <a:endParaRPr lang="en-B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DE1F1A-CC0B-D00B-AB7F-44AE3D8AA4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20564" y="2761488"/>
            <a:ext cx="4818888" cy="3548444"/>
          </a:xfrm>
        </p:spPr>
        <p:txBody>
          <a:bodyPr/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Като имат добре дефинирани корпоративни правила за поведение в онлайн средата, компаниите могат да насърчат положително и отговорно дигитално присъствие, като същевременно защитават репутацията на своята марка и гарантират спазването на законите.</a:t>
            </a:r>
            <a:endParaRPr lang="en-BG" sz="18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88244E1-0EAE-9C54-1329-8840D3E94CC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5AA746A-AA92-A498-95AE-04EFC79E1D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71" y="1273612"/>
            <a:ext cx="5291945" cy="4531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099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Благодаря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bg-BG" dirty="0"/>
              <a:t>За вашето внимание!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 Европейска Рамка на дигиталните компетентности</a:t>
            </a:r>
            <a:br>
              <a:rPr lang="en-GB"/>
            </a:br>
            <a:r>
              <a:rPr lang="ru-RU"/>
              <a:t>с петте области на дигитална компетентност и 21 дигитални умения/ компетентности (DigComp 2.1)</a:t>
            </a:r>
          </a:p>
        </p:txBody>
      </p:sp>
    </p:spTree>
    <p:extLst>
      <p:ext uri="{BB962C8B-B14F-4D97-AF65-F5344CB8AC3E}">
        <p14:creationId xmlns:p14="http://schemas.microsoft.com/office/powerpoint/2010/main" val="10137625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9BD238-173D-4E73-9A92-D41BBB22D8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Съдържание</a:t>
            </a:r>
            <a:endParaRPr lang="en-B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941CED-3789-BEB0-2C8C-19DC50FFEA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7174" y="1620838"/>
            <a:ext cx="11715751" cy="4679950"/>
          </a:xfrm>
        </p:spPr>
        <p:txBody>
          <a:bodyPr/>
          <a:lstStyle/>
          <a:p>
            <a:pPr marL="460838" indent="-514350">
              <a:buFont typeface="+mj-lt"/>
              <a:buAutoNum type="arabicPeriod"/>
            </a:pPr>
            <a:r>
              <a:rPr lang="bg-BG" sz="2400" dirty="0"/>
              <a:t>Етично разработване и използване на дигитални технологии в електронна среда</a:t>
            </a:r>
          </a:p>
          <a:p>
            <a:pPr marL="460838" indent="-514350">
              <a:buFont typeface="+mj-lt"/>
              <a:buAutoNum type="arabicPeriod"/>
            </a:pPr>
            <a:r>
              <a:rPr lang="bg-BG" sz="2400" dirty="0"/>
              <a:t>Етично прилагане на Изкуствен интелект</a:t>
            </a:r>
          </a:p>
          <a:p>
            <a:pPr marL="460838" indent="-514350">
              <a:buFont typeface="+mj-lt"/>
              <a:buAutoNum type="arabicPeriod"/>
            </a:pPr>
            <a:r>
              <a:rPr lang="bg-BG" sz="2400" dirty="0"/>
              <a:t>Неетично поведение в дигитална среда спрямо различна аудитория</a:t>
            </a:r>
          </a:p>
          <a:p>
            <a:pPr marL="460838" indent="-514350">
              <a:buFont typeface="+mj-lt"/>
              <a:buAutoNum type="arabicPeriod"/>
            </a:pPr>
            <a:r>
              <a:rPr lang="bg-BG" sz="2400" dirty="0"/>
              <a:t>Иновативни подходи за подобряване на плурализма</a:t>
            </a:r>
          </a:p>
          <a:p>
            <a:pPr marL="460838" indent="-514350">
              <a:buFont typeface="+mj-lt"/>
              <a:buAutoNum type="arabicPeriod"/>
            </a:pPr>
            <a:r>
              <a:rPr lang="bg-BG" sz="2400" dirty="0"/>
              <a:t>Корпоративни правила за поведение в онлайн среда</a:t>
            </a:r>
            <a:endParaRPr lang="en-BG" sz="24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267AADE-3835-C89C-B333-67F0F4B4CB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</p:spTree>
    <p:extLst>
      <p:ext uri="{BB962C8B-B14F-4D97-AF65-F5344CB8AC3E}">
        <p14:creationId xmlns:p14="http://schemas.microsoft.com/office/powerpoint/2010/main" val="28122358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8120FE-0BD6-5756-FD9D-67B9E0D40D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/>
              <a:t>Етично разработване и използване на дигитални технологии в електронна среда</a:t>
            </a:r>
            <a:endParaRPr lang="en-B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C9C199-53A3-A414-B8EC-B64CCDE8FC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50975"/>
            <a:ext cx="11228832" cy="4849813"/>
          </a:xfrm>
        </p:spPr>
        <p:txBody>
          <a:bodyPr/>
          <a:lstStyle/>
          <a:p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Развитието и използването на цифрови технологии в електронна среда повдига различни етични въпроси, които трябва да бъдат внимателно разгледани. </a:t>
            </a:r>
          </a:p>
          <a:p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първо място следва да имаме предвид събирането, съхранението и използването на </a:t>
            </a:r>
            <a:r>
              <a:rPr lang="bg-BG" sz="1800" b="1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лични данни</a:t>
            </a: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от цифровите технологии, което може да породи опасения за поверителността. Гарантирането, че данните на отделните лица са защитени и използвани отговорно, е от решаващо значение за поддържане на доверието и предотвратяване на злоупотреба с данни. </a:t>
            </a:r>
          </a:p>
          <a:p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Цифровите технологии са податливи на </a:t>
            </a:r>
            <a:r>
              <a:rPr lang="bg-BG" sz="1800" b="1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кибератаки</a:t>
            </a: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пробиви на данни. Етичното развитие включва прилагане на стабилни мерки за сигурност за защита на чувствителна информация от неоторизиран достъп.</a:t>
            </a:r>
            <a:endParaRPr lang="en-BG" sz="18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BG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49579E9-0568-71E9-913B-47BF7CF6C50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CE57BAF-A1D7-54BC-930D-FA095525D0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1064" y="3895916"/>
            <a:ext cx="4809744" cy="2404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9190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8120FE-0BD6-5756-FD9D-67B9E0D40D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/>
              <a:t>Етично разработване и използване на дигитални технологии в електронна среда</a:t>
            </a:r>
            <a:endParaRPr lang="en-B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C9C199-53A3-A414-B8EC-B64CCDE8FC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130552"/>
            <a:ext cx="6428232" cy="4170236"/>
          </a:xfrm>
        </p:spPr>
        <p:txBody>
          <a:bodyPr/>
          <a:lstStyle/>
          <a:p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Друг проблем са личните пристрастия, които могат да бъдат въведени умишлено или по невнимание в цифровите технологии чрез данните, използвани за обучение на алгоритми за машинно обучение. Това може да доведе до </a:t>
            </a:r>
            <a:r>
              <a:rPr lang="bg-BG" sz="1800" b="1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дискриминационни резултати</a:t>
            </a: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засягащи непропорционално индивиди и общности</a:t>
            </a:r>
            <a:r>
              <a:rPr lang="en-US" sz="1800" dirty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Тъй като изкуственият интелект (AI – </a:t>
            </a:r>
            <a:r>
              <a:rPr lang="bg-BG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Аrtificial</a:t>
            </a: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Intelligence</a:t>
            </a: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и алгоритмите за машинно обучение стават все по-сложни, има нужда от </a:t>
            </a:r>
            <a:r>
              <a:rPr lang="bg-BG" sz="1800" b="1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прозрачност</a:t>
            </a: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разяснителна политика. Потребителите трябва да разбират как се вземат решения и да имат представа за основните алгоритми. </a:t>
            </a:r>
            <a:endParaRPr lang="en-BG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49579E9-0568-71E9-913B-47BF7CF6C50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DCB8415-BEA9-B17E-61F5-655F1896E9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9606" y="2130552"/>
            <a:ext cx="4811686" cy="3197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3601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8120FE-0BD6-5756-FD9D-67B9E0D40D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/>
              <a:t>Етично разработване и използване на дигитални технологии в електронна среда</a:t>
            </a:r>
            <a:endParaRPr lang="en-B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C9C199-53A3-A414-B8EC-B64CCDE8FC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2976" y="2112264"/>
            <a:ext cx="6428232" cy="4170236"/>
          </a:xfrm>
        </p:spPr>
        <p:txBody>
          <a:bodyPr/>
          <a:lstStyle/>
          <a:p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Етични проблеми възникват, когато </a:t>
            </a:r>
            <a:r>
              <a:rPr lang="bg-BG" sz="1800" b="1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автономни системи</a:t>
            </a: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като например самоуправляващи се автомобили или работещи с AI роботи, вземат решения, които могат да имат последствия в реалния свят. Определянето на отговорността става предизвикателство. </a:t>
            </a:r>
            <a:endParaRPr lang="en-US" sz="18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Отделно автоматизацията и AI могат да повлияят на </a:t>
            </a:r>
            <a:r>
              <a:rPr lang="bg-BG" sz="1800" b="1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пазара на труда</a:t>
            </a: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правата на работниците. Етичното развитие трябва да отчита социалните последици и да подкрепя правата на работниците по време на технологични преходи.</a:t>
            </a:r>
            <a:endParaRPr lang="en-BG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49579E9-0568-71E9-913B-47BF7CF6C50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8187C6B-D148-D9B1-ACE6-2841F9EBB9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258" y="2257806"/>
            <a:ext cx="4645806" cy="2615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7457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8120FE-0BD6-5756-FD9D-67B9E0D40D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/>
              <a:t>Етично разработване и използване на дигитални технологии в електронна среда</a:t>
            </a:r>
            <a:endParaRPr lang="en-B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C9C199-53A3-A414-B8EC-B64CCDE8FC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92224"/>
            <a:ext cx="11494008" cy="4490276"/>
          </a:xfrm>
        </p:spPr>
        <p:txBody>
          <a:bodyPr/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Цифровите технологии могат да изострят съществуващите </a:t>
            </a:r>
            <a:r>
              <a:rPr lang="bg-BG" sz="1800" b="1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социални неравенства</a:t>
            </a: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или да създадат нови. Етичното развитие трябва да отчита по-широкото въздействие върху обществото и да се стреми към справяне с неравенствата. Неравният достъп до цифрови технологии може да доведе до цифрово разделение, ограничавайки възможностите и достъпа до информация за маргинализирани общности. Етичните съображения включват насърчаване на цифровото включване и преодоляване на това разделение.</a:t>
            </a:r>
            <a:endParaRPr lang="en-BG" sz="18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Дизайнът на цифровите технологии, особено социалните медии и платформите за игри, може да доведе до </a:t>
            </a:r>
            <a:r>
              <a:rPr lang="bg-BG" sz="1800" b="1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пристрастяване</a:t>
            </a: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да повлияе негативно на психичното здраве. Етичното развитие трябва да дава приоритет на благосъстоянието на потребителите.</a:t>
            </a:r>
            <a:endParaRPr lang="en-BG" sz="18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Бързият растеж на цифровите технологии може да има </a:t>
            </a:r>
            <a:r>
              <a:rPr lang="bg-BG" sz="1800" b="1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последици за околната среда</a:t>
            </a: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като повишено потребление на енергия и електронни отпадъци. Етичните съображения включват практики за устойчиво развитие.</a:t>
            </a:r>
            <a:endParaRPr lang="en-BG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49579E9-0568-71E9-913B-47BF7CF6C50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</p:spTree>
    <p:extLst>
      <p:ext uri="{BB962C8B-B14F-4D97-AF65-F5344CB8AC3E}">
        <p14:creationId xmlns:p14="http://schemas.microsoft.com/office/powerpoint/2010/main" val="20551238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8120FE-0BD6-5756-FD9D-67B9E0D40D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/>
              <a:t>Етично разработване и използване на дигитални технологии в електронна среда</a:t>
            </a:r>
            <a:endParaRPr lang="en-B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C9C199-53A3-A414-B8EC-B64CCDE8FC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3346704"/>
            <a:ext cx="11494008" cy="2935796"/>
          </a:xfrm>
        </p:spPr>
        <p:txBody>
          <a:bodyPr/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Цифровите технологии могат да улеснят разпространението на </a:t>
            </a:r>
            <a:r>
              <a:rPr lang="bg-BG" sz="1800" b="1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дезинформация</a:t>
            </a: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фалшиви новини, засягайки обществения дискурс и вземането на решения. Етичната употреба включва насърчаване на точна информация и борба с дезинформацията. Етичното използване на цифрови технологии включва зачитане на правата на интелектуална собственост и </a:t>
            </a:r>
            <a:r>
              <a:rPr lang="bg-BG" sz="1800" b="1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законите за авторското право</a:t>
            </a: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избягване на плагиатство и неразрешено използване на защитено с авторски права съдържание.</a:t>
            </a:r>
            <a:endParaRPr lang="en-BG" sz="18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Справянето с тези етични проблеми изисква сътрудничество между разработчиците на технологии, политиците, изследователите и обществото като цяло. Етичните насоки, стандарти и разпоредби играят решаваща роля в насочването на отговорното развитие и използване на цифрови технологии, за да се гарантира, че те са от полза за отделните лица и обществото като цяло.</a:t>
            </a:r>
            <a:endParaRPr lang="en-BG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49579E9-0568-71E9-913B-47BF7CF6C50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2830EC6-0960-3C41-5BD4-91037E6B85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4660" y="1398639"/>
            <a:ext cx="3334004" cy="2000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9489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184127-1722-4E38-9B1B-1A753EA193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Етично прилагане на Изкуствен интелект</a:t>
            </a:r>
            <a:endParaRPr lang="en-B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637A49-9EC3-8747-2219-B5763770B6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2024" y="1620838"/>
            <a:ext cx="8398466" cy="4679950"/>
          </a:xfrm>
        </p:spPr>
        <p:txBody>
          <a:bodyPr/>
          <a:lstStyle/>
          <a:p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Етичното приложение на изкуствения интелект (AI) включва справяне с няколко сложни въпроса, за да се гарантира, че системите с изкуствен интелект се разработват и използват отговорно и в съответствие с обществените ценности. </a:t>
            </a:r>
            <a:endParaRPr lang="en-US" sz="18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AI системите могат да наследят отклонения от данните, върху които се обучават, което води до несправедливи или дискриминационни резултати. Етичното развитие на AI изисква </a:t>
            </a:r>
            <a:r>
              <a:rPr lang="bg-BG" sz="1800" b="1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справяне с пристрастията</a:t>
            </a: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стремеж към справедливост в алгоритмите на AI. </a:t>
            </a:r>
            <a:endParaRPr lang="en-US" sz="18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AI модели, на които липсва </a:t>
            </a:r>
            <a:r>
              <a:rPr lang="bg-BG" sz="1800" b="1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прозрачност</a:t>
            </a: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могат да бъдат предизвикателство за разбиране и обяснение. Етичният AI изисква прозрачност, особено в процесите на вземане на критични решения, за да се избегнат нежелани последствия. </a:t>
            </a:r>
            <a:endParaRPr lang="en-US" sz="18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AI системите често разчитат на огромни количества данни, което може да породи опасения за </a:t>
            </a:r>
            <a:r>
              <a:rPr lang="bg-BG" sz="1800" b="1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поверителността</a:t>
            </a: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ако не се управлява правилно. Етичните съображения включват защита на поверителността на хората и гарантиране, че данните се използват отговорно.</a:t>
            </a:r>
            <a:endParaRPr lang="en-BG" sz="18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BG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351DB39-259A-7DF2-B0EE-4B7EFEBB0FF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12A9FE5-2C42-2132-35AB-B5FFF53D4A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0490" y="1710500"/>
            <a:ext cx="3601510" cy="4590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286513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Calibri-Cambria">
      <a:majorFont>
        <a:latin typeface="Calibri" panose="020F0502020204030204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1647</TotalTime>
  <Words>3527</Words>
  <Application>Microsoft Macintosh PowerPoint</Application>
  <PresentationFormat>Widescreen</PresentationFormat>
  <Paragraphs>146</Paragraphs>
  <Slides>27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Calibri</vt:lpstr>
      <vt:lpstr>Cambria</vt:lpstr>
      <vt:lpstr>Symbol</vt:lpstr>
      <vt:lpstr>Retrospect</vt:lpstr>
      <vt:lpstr>2.5 Онлайн етикет</vt:lpstr>
      <vt:lpstr>В тази тема ще научите:</vt:lpstr>
      <vt:lpstr>Съдържание</vt:lpstr>
      <vt:lpstr>Етично разработване и използване на дигитални технологии в електронна среда</vt:lpstr>
      <vt:lpstr>Етично разработване и използване на дигитални технологии в електронна среда</vt:lpstr>
      <vt:lpstr>Етично разработване и използване на дигитални технологии в електронна среда</vt:lpstr>
      <vt:lpstr>Етично разработване и използване на дигитални технологии в електронна среда</vt:lpstr>
      <vt:lpstr>Етично разработване и използване на дигитални технологии в електронна среда</vt:lpstr>
      <vt:lpstr>Етично прилагане на Изкуствен интелект</vt:lpstr>
      <vt:lpstr>Етично прилагане на Изкуствен интелект</vt:lpstr>
      <vt:lpstr>Етично прилагане на Изкуствен интелект</vt:lpstr>
      <vt:lpstr>Етично прилагане на Изкуствен интелект</vt:lpstr>
      <vt:lpstr>Неетично поведение в дигитална среда спрямо различна аудитория</vt:lpstr>
      <vt:lpstr>Неетично поведение в дигитална среда спрямо различна аудитория</vt:lpstr>
      <vt:lpstr>Неетично поведение в дигитална среда спрямо различна аудитория</vt:lpstr>
      <vt:lpstr>Неетично поведение в дигитална среда спрямо различна аудитория</vt:lpstr>
      <vt:lpstr>Иновативни подходи за подобряване  на плурализма</vt:lpstr>
      <vt:lpstr>Иновативни подходи за подобряване  на плурализма</vt:lpstr>
      <vt:lpstr>Иновативни подходи за подобряване  на плурализма</vt:lpstr>
      <vt:lpstr>Иновативни подходи за подобряване  на плурализма</vt:lpstr>
      <vt:lpstr>Корпоративни правила за поведение в онлайн среда</vt:lpstr>
      <vt:lpstr>Корпоративни правила за поведение в онлайн среда</vt:lpstr>
      <vt:lpstr>Корпоративни правила за поведение в онлайн среда</vt:lpstr>
      <vt:lpstr>Корпоративни правила за поведение в онлайн среда</vt:lpstr>
      <vt:lpstr>Корпоративни правила за поведение в онлайн среда</vt:lpstr>
      <vt:lpstr>Корпоративни правила за поведение в онлайн среда</vt:lpstr>
      <vt:lpstr>Благодаря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Irena Avdjieva</dc:creator>
  <cp:lastModifiedBy>Олег Димитров Константинов</cp:lastModifiedBy>
  <cp:revision>153</cp:revision>
  <dcterms:created xsi:type="dcterms:W3CDTF">2023-01-03T13:46:11Z</dcterms:created>
  <dcterms:modified xsi:type="dcterms:W3CDTF">2023-07-26T17:15:35Z</dcterms:modified>
</cp:coreProperties>
</file>