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10.jpg" ContentType="image/png"/>
  <Override PartName="/ppt/media/image11.jpg" ContentType="image/png"/>
  <Override PartName="/ppt/media/image12.jpg" ContentType="image/png"/>
  <Override PartName="/ppt/media/image16.jpg" ContentType="image/png"/>
  <Override PartName="/ppt/media/image17.jpg" ContentType="image/png"/>
  <Override PartName="/ppt/media/image18.jpg" ContentType="image/png"/>
  <Override PartName="/ppt/media/image19.jpg" ContentType="image/gif"/>
  <Override PartName="/ppt/media/image20.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58" r:id="rId29"/>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mbria" panose="02040503050406030204" pitchFamily="18" charset="0"/>
        <a:ea typeface="+mn-ea"/>
        <a:cs typeface="+mn-cs"/>
      </a:defRPr>
    </a:lvl1pPr>
    <a:lvl2pPr marL="457200" algn="l" rtl="0" eaLnBrk="0" fontAlgn="base" hangingPunct="0">
      <a:spcBef>
        <a:spcPct val="0"/>
      </a:spcBef>
      <a:spcAft>
        <a:spcPct val="0"/>
      </a:spcAft>
      <a:defRPr kern="1200">
        <a:solidFill>
          <a:schemeClr val="tx1"/>
        </a:solidFill>
        <a:latin typeface="Cambria" panose="02040503050406030204" pitchFamily="18" charset="0"/>
        <a:ea typeface="+mn-ea"/>
        <a:cs typeface="+mn-cs"/>
      </a:defRPr>
    </a:lvl2pPr>
    <a:lvl3pPr marL="914400" algn="l" rtl="0" eaLnBrk="0" fontAlgn="base" hangingPunct="0">
      <a:spcBef>
        <a:spcPct val="0"/>
      </a:spcBef>
      <a:spcAft>
        <a:spcPct val="0"/>
      </a:spcAft>
      <a:defRPr kern="1200">
        <a:solidFill>
          <a:schemeClr val="tx1"/>
        </a:solidFill>
        <a:latin typeface="Cambria" panose="02040503050406030204" pitchFamily="18" charset="0"/>
        <a:ea typeface="+mn-ea"/>
        <a:cs typeface="+mn-cs"/>
      </a:defRPr>
    </a:lvl3pPr>
    <a:lvl4pPr marL="1371600" algn="l" rtl="0" eaLnBrk="0" fontAlgn="base" hangingPunct="0">
      <a:spcBef>
        <a:spcPct val="0"/>
      </a:spcBef>
      <a:spcAft>
        <a:spcPct val="0"/>
      </a:spcAft>
      <a:defRPr kern="1200">
        <a:solidFill>
          <a:schemeClr val="tx1"/>
        </a:solidFill>
        <a:latin typeface="Cambria" panose="02040503050406030204" pitchFamily="18" charset="0"/>
        <a:ea typeface="+mn-ea"/>
        <a:cs typeface="+mn-cs"/>
      </a:defRPr>
    </a:lvl4pPr>
    <a:lvl5pPr marL="1828800" algn="l" rtl="0" eaLnBrk="0" fontAlgn="base" hangingPunct="0">
      <a:spcBef>
        <a:spcPct val="0"/>
      </a:spcBef>
      <a:spcAft>
        <a:spcPct val="0"/>
      </a:spcAft>
      <a:defRPr kern="1200">
        <a:solidFill>
          <a:schemeClr val="tx1"/>
        </a:solidFill>
        <a:latin typeface="Cambria" panose="02040503050406030204" pitchFamily="18" charset="0"/>
        <a:ea typeface="+mn-ea"/>
        <a:cs typeface="+mn-cs"/>
      </a:defRPr>
    </a:lvl5pPr>
    <a:lvl6pPr marL="2286000" algn="l" defTabSz="914400" rtl="0" eaLnBrk="1" latinLnBrk="0" hangingPunct="1">
      <a:defRPr kern="1200">
        <a:solidFill>
          <a:schemeClr val="tx1"/>
        </a:solidFill>
        <a:latin typeface="Cambria" panose="02040503050406030204" pitchFamily="18" charset="0"/>
        <a:ea typeface="+mn-ea"/>
        <a:cs typeface="+mn-cs"/>
      </a:defRPr>
    </a:lvl6pPr>
    <a:lvl7pPr marL="2743200" algn="l" defTabSz="914400" rtl="0" eaLnBrk="1" latinLnBrk="0" hangingPunct="1">
      <a:defRPr kern="1200">
        <a:solidFill>
          <a:schemeClr val="tx1"/>
        </a:solidFill>
        <a:latin typeface="Cambria" panose="02040503050406030204" pitchFamily="18" charset="0"/>
        <a:ea typeface="+mn-ea"/>
        <a:cs typeface="+mn-cs"/>
      </a:defRPr>
    </a:lvl7pPr>
    <a:lvl8pPr marL="3200400" algn="l" defTabSz="914400" rtl="0" eaLnBrk="1" latinLnBrk="0" hangingPunct="1">
      <a:defRPr kern="1200">
        <a:solidFill>
          <a:schemeClr val="tx1"/>
        </a:solidFill>
        <a:latin typeface="Cambria" panose="02040503050406030204" pitchFamily="18" charset="0"/>
        <a:ea typeface="+mn-ea"/>
        <a:cs typeface="+mn-cs"/>
      </a:defRPr>
    </a:lvl8pPr>
    <a:lvl9pPr marL="3657600" algn="l" defTabSz="914400" rtl="0" eaLnBrk="1" latinLnBrk="0" hangingPunct="1">
      <a:defRPr kern="1200">
        <a:solidFill>
          <a:schemeClr val="tx1"/>
        </a:solidFill>
        <a:latin typeface="Cambria" panose="020405030504060302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50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76305C"/>
    <a:srgbClr val="E85781"/>
    <a:srgbClr val="256C8D"/>
    <a:srgbClr val="F08262"/>
    <a:srgbClr val="CAA873"/>
    <a:srgbClr val="E0CB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00" autoAdjust="0"/>
    <p:restoredTop sz="94660"/>
  </p:normalViewPr>
  <p:slideViewPr>
    <p:cSldViewPr snapToGrid="0">
      <p:cViewPr varScale="1">
        <p:scale>
          <a:sx n="124" d="100"/>
          <a:sy n="124" d="100"/>
        </p:scale>
        <p:origin x="584" y="168"/>
      </p:cViewPr>
      <p:guideLst>
        <p:guide orient="horz" pos="2160"/>
        <p:guide pos="350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BC5E30DE-4172-48E2-B3C3-BE9DA6CA7229}" type="datetimeFigureOut">
              <a:rPr lang="en-GB"/>
              <a:pPr>
                <a:defRPr/>
              </a:pPr>
              <a:t>22/07/2023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CFCCE80C-BC5F-4246-BF8B-2A3F9A3BA18B}" type="slidenum">
              <a:rPr lang="en-GB"/>
              <a:pPr>
                <a:defRPr/>
              </a:pPr>
              <a:t>‹#›</a:t>
            </a:fld>
            <a:endParaRPr lang="en-GB"/>
          </a:p>
        </p:txBody>
      </p:sp>
    </p:spTree>
    <p:extLst>
      <p:ext uri="{BB962C8B-B14F-4D97-AF65-F5344CB8AC3E}">
        <p14:creationId xmlns:p14="http://schemas.microsoft.com/office/powerpoint/2010/main" val="40983109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eaLnBrk="0" fontAlgn="base" hangingPunct="0">
              <a:spcBef>
                <a:spcPct val="0"/>
              </a:spcBef>
              <a:spcAft>
                <a:spcPct val="0"/>
              </a:spcAft>
              <a:defRPr>
                <a:solidFill>
                  <a:schemeClr val="tx1"/>
                </a:solidFill>
                <a:latin typeface="Cambria" panose="02040503050406030204" pitchFamily="18" charset="0"/>
              </a:defRPr>
            </a:lvl6pPr>
            <a:lvl7pPr marL="2971800" indent="-228600" eaLnBrk="0" fontAlgn="base" hangingPunct="0">
              <a:spcBef>
                <a:spcPct val="0"/>
              </a:spcBef>
              <a:spcAft>
                <a:spcPct val="0"/>
              </a:spcAft>
              <a:defRPr>
                <a:solidFill>
                  <a:schemeClr val="tx1"/>
                </a:solidFill>
                <a:latin typeface="Cambria" panose="02040503050406030204" pitchFamily="18" charset="0"/>
              </a:defRPr>
            </a:lvl7pPr>
            <a:lvl8pPr marL="3429000" indent="-228600" eaLnBrk="0" fontAlgn="base" hangingPunct="0">
              <a:spcBef>
                <a:spcPct val="0"/>
              </a:spcBef>
              <a:spcAft>
                <a:spcPct val="0"/>
              </a:spcAft>
              <a:defRPr>
                <a:solidFill>
                  <a:schemeClr val="tx1"/>
                </a:solidFill>
                <a:latin typeface="Cambria" panose="02040503050406030204" pitchFamily="18" charset="0"/>
              </a:defRPr>
            </a:lvl8pPr>
            <a:lvl9pPr marL="3886200" indent="-228600" eaLnBrk="0" fontAlgn="base" hangingPunct="0">
              <a:spcBef>
                <a:spcPct val="0"/>
              </a:spcBef>
              <a:spcAft>
                <a:spcPct val="0"/>
              </a:spcAft>
              <a:defRPr>
                <a:solidFill>
                  <a:schemeClr val="tx1"/>
                </a:solidFill>
                <a:latin typeface="Cambria" panose="02040503050406030204" pitchFamily="18" charset="0"/>
              </a:defRPr>
            </a:lvl9pPr>
          </a:lstStyle>
          <a:p>
            <a:pPr fontAlgn="base">
              <a:spcBef>
                <a:spcPct val="0"/>
              </a:spcBef>
              <a:spcAft>
                <a:spcPct val="0"/>
              </a:spcAft>
            </a:pPr>
            <a:fld id="{B4A5DE2C-CB0C-49AF-BB9A-E6691F717CA8}" type="slidenum">
              <a:rPr lang="en-GB" altLang="en-US" smtClean="0">
                <a:latin typeface="Calibri" panose="020F0502020204030204" pitchFamily="34" charset="0"/>
              </a:rPr>
              <a:pPr fontAlgn="base">
                <a:spcBef>
                  <a:spcPct val="0"/>
                </a:spcBef>
                <a:spcAft>
                  <a:spcPct val="0"/>
                </a:spcAft>
              </a:pPr>
              <a:t>1</a:t>
            </a:fld>
            <a:endParaRPr lang="en-GB" altLang="en-US">
              <a:latin typeface="Calibri" panose="020F0502020204030204" pitchFamily="34" charset="0"/>
            </a:endParaRPr>
          </a:p>
        </p:txBody>
      </p:sp>
    </p:spTree>
    <p:extLst>
      <p:ext uri="{BB962C8B-B14F-4D97-AF65-F5344CB8AC3E}">
        <p14:creationId xmlns:p14="http://schemas.microsoft.com/office/powerpoint/2010/main" val="8654360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5473" y="1567928"/>
            <a:ext cx="8363516" cy="3524929"/>
          </a:xfrm>
          <a:noFill/>
        </p:spPr>
        <p:txBody>
          <a:bodyPr/>
          <a:lstStyle>
            <a:lvl1pPr algn="l">
              <a:lnSpc>
                <a:spcPct val="85000"/>
              </a:lnSpc>
              <a:defRPr sz="8000" spc="-50" baseline="0">
                <a:solidFill>
                  <a:schemeClr val="tx1">
                    <a:lumMod val="85000"/>
                    <a:lumOff val="15000"/>
                  </a:schemeClr>
                </a:solidFill>
              </a:defRPr>
            </a:lvl1pPr>
          </a:lstStyle>
          <a:p>
            <a:r>
              <a:rPr lang="en-US" dirty="0"/>
              <a:t>Click to edit Master title style</a:t>
            </a:r>
          </a:p>
        </p:txBody>
      </p:sp>
      <p:sp>
        <p:nvSpPr>
          <p:cNvPr id="3" name="Subtitle 2"/>
          <p:cNvSpPr>
            <a:spLocks noGrp="1"/>
          </p:cNvSpPr>
          <p:nvPr>
            <p:ph type="subTitle" idx="1"/>
          </p:nvPr>
        </p:nvSpPr>
        <p:spPr>
          <a:xfrm>
            <a:off x="145473" y="5294506"/>
            <a:ext cx="8363516" cy="532715"/>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6" name="Slide Number Placeholder 5"/>
          <p:cNvSpPr>
            <a:spLocks noGrp="1"/>
          </p:cNvSpPr>
          <p:nvPr>
            <p:ph type="sldNum" sz="quarter" idx="10"/>
          </p:nvPr>
        </p:nvSpPr>
        <p:spPr/>
        <p:txBody>
          <a:bodyPr/>
          <a:lstStyle>
            <a:lvl1pPr>
              <a:defRPr>
                <a:solidFill>
                  <a:schemeClr val="bg1"/>
                </a:solidFill>
              </a:defRPr>
            </a:lvl1pPr>
          </a:lstStyle>
          <a:p>
            <a:pPr>
              <a:defRPr/>
            </a:pPr>
            <a:fld id="{D8BA972B-9114-4DFD-A101-1E7C39001227}" type="slidenum">
              <a:rPr lang="en-GB" smtClean="0"/>
              <a:pPr>
                <a:defRPr/>
              </a:pPr>
              <a:t>‹#›</a:t>
            </a:fld>
            <a:endParaRPr lang="en-GB" dirty="0"/>
          </a:p>
        </p:txBody>
      </p:sp>
      <p:sp>
        <p:nvSpPr>
          <p:cNvPr id="7" name="Footer Placeholder 4"/>
          <p:cNvSpPr>
            <a:spLocks noGrp="1"/>
          </p:cNvSpPr>
          <p:nvPr>
            <p:ph type="ftr" sz="quarter" idx="11"/>
          </p:nvPr>
        </p:nvSpPr>
        <p:spPr>
          <a:xfrm>
            <a:off x="146050" y="6269038"/>
            <a:ext cx="8362950" cy="577850"/>
          </a:xfrm>
        </p:spPr>
        <p:txBody>
          <a:bodyPr/>
          <a:lstStyle>
            <a:lvl1pPr algn="l">
              <a:defRPr sz="1000" cap="all" baseline="0">
                <a:solidFill>
                  <a:schemeClr val="tx1"/>
                </a:solidFill>
              </a:defRPr>
            </a:lvl1pPr>
          </a:lstStyle>
          <a:p>
            <a:pPr>
              <a:defRPr/>
            </a:pPr>
            <a:r>
              <a:rPr lang="ru-RU" dirty="0"/>
              <a:t>Европейска Рамка на дигиталните компетентности с петте области на </a:t>
            </a:r>
            <a:br>
              <a:rPr lang="en-GB" dirty="0"/>
            </a:br>
            <a:r>
              <a:rPr lang="ru-RU" dirty="0"/>
              <a:t>дигитална компетентност</a:t>
            </a:r>
            <a:r>
              <a:rPr lang="en-GB" dirty="0"/>
              <a:t> </a:t>
            </a:r>
            <a:r>
              <a:rPr lang="ru-RU" dirty="0"/>
              <a:t>и 21 дигитални умения/ компетентности (DigComp 2.1)</a:t>
            </a:r>
          </a:p>
        </p:txBody>
      </p:sp>
      <p:pic>
        <p:nvPicPr>
          <p:cNvPr id="9" name="table"/>
          <p:cNvPicPr>
            <a:picLocks noChangeAspect="1"/>
          </p:cNvPicPr>
          <p:nvPr userDrawn="1"/>
        </p:nvPicPr>
        <p:blipFill>
          <a:blip r:embed="rId3"/>
          <a:stretch>
            <a:fillRect/>
          </a:stretch>
        </p:blipFill>
        <p:spPr>
          <a:xfrm>
            <a:off x="152400" y="114300"/>
            <a:ext cx="4728676" cy="712834"/>
          </a:xfrm>
          <a:prstGeom prst="rect">
            <a:avLst/>
          </a:prstGeom>
        </p:spPr>
      </p:pic>
      <p:pic>
        <p:nvPicPr>
          <p:cNvPr id="10" name="Picture 9"/>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52400" y="114300"/>
            <a:ext cx="2321632" cy="51118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userDrawn="1"/>
        </p:nvCxnSpPr>
        <p:spPr>
          <a:xfrm>
            <a:off x="2479784" y="225614"/>
            <a:ext cx="0" cy="274320"/>
          </a:xfrm>
          <a:prstGeom prst="line">
            <a:avLst/>
          </a:prstGeom>
          <a:ln w="19050">
            <a:solidFill>
              <a:srgbClr val="0033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1509942"/>
      </p:ext>
    </p:extLst>
  </p:cSld>
  <p:clrMapOvr>
    <a:masterClrMapping/>
  </p:clrMapOvr>
  <p:extLst>
    <p:ext uri="{DCECCB84-F9BA-43D5-87BE-67443E8EF086}">
      <p15:sldGuideLst xmlns:p15="http://schemas.microsoft.com/office/powerpoint/2012/main">
        <p15:guide id="1" orient="horz" pos="72" userDrawn="1">
          <p15:clr>
            <a:srgbClr val="FBAE40"/>
          </p15:clr>
        </p15:guide>
        <p15:guide id="2" pos="9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4"/>
          <p:cNvSpPr>
            <a:spLocks noGrp="1"/>
          </p:cNvSpPr>
          <p:nvPr>
            <p:ph type="ftr" sz="quarter" idx="10"/>
          </p:nvPr>
        </p:nvSpPr>
        <p:spPr/>
        <p:txBody>
          <a:bodyPr/>
          <a:lstStyle>
            <a:lvl1pPr>
              <a:defRPr/>
            </a:lvl1p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p>
        </p:txBody>
      </p:sp>
      <p:sp>
        <p:nvSpPr>
          <p:cNvPr id="5" name="Slide Number Placeholder 5"/>
          <p:cNvSpPr>
            <a:spLocks noGrp="1"/>
          </p:cNvSpPr>
          <p:nvPr>
            <p:ph type="sldNum" sz="quarter" idx="11"/>
          </p:nvPr>
        </p:nvSpPr>
        <p:spPr/>
        <p:txBody>
          <a:bodyPr/>
          <a:lstStyle>
            <a:lvl1pPr>
              <a:defRPr/>
            </a:lvl1pPr>
          </a:lstStyle>
          <a:p>
            <a:pPr>
              <a:defRPr/>
            </a:pPr>
            <a:fld id="{532B6D5A-FD99-45B9-8F92-AA3556DC841A}" type="slidenum">
              <a:rPr lang="en-GB"/>
              <a:pPr>
                <a:defRPr/>
              </a:pPr>
              <a:t>‹#›</a:t>
            </a:fld>
            <a:endParaRPr lang="en-GB" dirty="0"/>
          </a:p>
        </p:txBody>
      </p:sp>
    </p:spTree>
    <p:extLst>
      <p:ext uri="{BB962C8B-B14F-4D97-AF65-F5344CB8AC3E}">
        <p14:creationId xmlns:p14="http://schemas.microsoft.com/office/powerpoint/2010/main" val="891726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a:xfrm>
            <a:off x="3175" y="6400800"/>
            <a:ext cx="12188825" cy="457200"/>
          </a:xfrm>
          <a:prstGeom prst="rect">
            <a:avLst/>
          </a:prstGeom>
          <a:solidFill>
            <a:srgbClr val="76305C"/>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0" y="6334125"/>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4"/>
          <p:cNvSpPr>
            <a:spLocks noGrp="1"/>
          </p:cNvSpPr>
          <p:nvPr>
            <p:ph type="ftr" sz="quarter" idx="10"/>
          </p:nvPr>
        </p:nvSpPr>
        <p:spPr/>
        <p:txBody>
          <a:bodyPr/>
          <a:lstStyle>
            <a:lvl1pPr algn="ctr">
              <a:defRPr sz="1000" cap="all" baseline="0">
                <a:solidFill>
                  <a:schemeClr val="bg1"/>
                </a:solidFill>
              </a:defRPr>
            </a:lvl1pPr>
          </a:lstStyle>
          <a:p>
            <a:pPr>
              <a:defRPr/>
            </a:pPr>
            <a:r>
              <a:rPr lang="ru-RU" dirty="0"/>
              <a:t> Европейска Рамка на дигиталните компетентности с петте области на дигитална компетентност и 21 дигитални умения/ компетентности (DigComp 2.1)</a:t>
            </a:r>
          </a:p>
        </p:txBody>
      </p:sp>
      <p:sp>
        <p:nvSpPr>
          <p:cNvPr id="7" name="Slide Number Placeholder 5"/>
          <p:cNvSpPr>
            <a:spLocks noGrp="1"/>
          </p:cNvSpPr>
          <p:nvPr>
            <p:ph type="sldNum" sz="quarter" idx="11"/>
          </p:nvPr>
        </p:nvSpPr>
        <p:spPr/>
        <p:txBody>
          <a:bodyPr/>
          <a:lstStyle>
            <a:lvl1pPr algn="r">
              <a:defRPr sz="1050">
                <a:solidFill>
                  <a:schemeClr val="bg1"/>
                </a:solidFill>
              </a:defRPr>
            </a:lvl1pPr>
          </a:lstStyle>
          <a:p>
            <a:pPr>
              <a:defRPr/>
            </a:pPr>
            <a:fld id="{F0505851-F816-4066-9C2F-C484256778D0}" type="slidenum">
              <a:rPr lang="en-GB" smtClean="0"/>
              <a:pPr>
                <a:defRPr/>
              </a:pPr>
              <a:t>‹#›</a:t>
            </a:fld>
            <a:endParaRPr lang="en-GB" dirty="0"/>
          </a:p>
        </p:txBody>
      </p:sp>
    </p:spTree>
    <p:extLst>
      <p:ext uri="{BB962C8B-B14F-4D97-AF65-F5344CB8AC3E}">
        <p14:creationId xmlns:p14="http://schemas.microsoft.com/office/powerpoint/2010/main" val="5933414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p:cNvSpPr>
            <a:spLocks noGrp="1"/>
          </p:cNvSpPr>
          <p:nvPr>
            <p:ph type="ftr" sz="quarter" idx="10"/>
          </p:nvPr>
        </p:nvSpPr>
        <p:spPr/>
        <p:txBody>
          <a:bodyPr/>
          <a:lstStyle>
            <a:lvl1pPr>
              <a:defRPr/>
            </a:lvl1p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p>
        </p:txBody>
      </p:sp>
      <p:sp>
        <p:nvSpPr>
          <p:cNvPr id="5" name="Slide Number Placeholder 5"/>
          <p:cNvSpPr>
            <a:spLocks noGrp="1"/>
          </p:cNvSpPr>
          <p:nvPr>
            <p:ph type="sldNum" sz="quarter" idx="11"/>
          </p:nvPr>
        </p:nvSpPr>
        <p:spPr/>
        <p:txBody>
          <a:bodyPr/>
          <a:lstStyle>
            <a:lvl1pPr>
              <a:defRPr/>
            </a:lvl1pPr>
          </a:lstStyle>
          <a:p>
            <a:pPr>
              <a:defRPr/>
            </a:pPr>
            <a:fld id="{9E8D0D6E-C96A-4D0D-B632-A3E513AD158C}" type="slidenum">
              <a:rPr lang="en-GB"/>
              <a:pPr>
                <a:defRPr/>
              </a:pPr>
              <a:t>‹#›</a:t>
            </a:fld>
            <a:endParaRPr lang="en-GB" dirty="0"/>
          </a:p>
        </p:txBody>
      </p:sp>
    </p:spTree>
    <p:extLst>
      <p:ext uri="{BB962C8B-B14F-4D97-AF65-F5344CB8AC3E}">
        <p14:creationId xmlns:p14="http://schemas.microsoft.com/office/powerpoint/2010/main" val="4057115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15875" y="6400800"/>
            <a:ext cx="12188825" cy="457200"/>
          </a:xfrm>
          <a:prstGeom prst="rect">
            <a:avLst/>
          </a:prstGeom>
          <a:solidFill>
            <a:srgbClr val="76305C"/>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0" y="6334125"/>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p:cNvCxnSpPr/>
          <p:nvPr/>
        </p:nvCxnSpPr>
        <p:spPr>
          <a:xfrm>
            <a:off x="1208088" y="4343400"/>
            <a:ext cx="98758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097280" y="758952"/>
            <a:ext cx="10058400" cy="3566160"/>
          </a:xfrm>
        </p:spPr>
        <p:txBody>
          <a:bodyPr anchorCtr="0"/>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Footer Placeholder 4"/>
          <p:cNvSpPr>
            <a:spLocks noGrp="1"/>
          </p:cNvSpPr>
          <p:nvPr>
            <p:ph type="ftr" sz="quarter" idx="10"/>
          </p:nvPr>
        </p:nvSpPr>
        <p:spPr/>
        <p:txBody>
          <a:bodyPr/>
          <a:lstStyle>
            <a:lvl1pPr algn="ctr">
              <a:defRPr sz="1000" cap="all" baseline="0">
                <a:solidFill>
                  <a:schemeClr val="bg1"/>
                </a:solidFill>
              </a:defRPr>
            </a:lvl1pPr>
          </a:lstStyle>
          <a:p>
            <a:pPr>
              <a:defRPr/>
            </a:pPr>
            <a:r>
              <a:rPr lang="ru-RU" dirty="0"/>
              <a:t> Европейска Рамка на дигиталните компетентности с петте области на дигитална компетентност и 21 дигитални умения/ компетентности (DigComp 2.1)</a:t>
            </a:r>
          </a:p>
        </p:txBody>
      </p:sp>
      <p:sp>
        <p:nvSpPr>
          <p:cNvPr id="8" name="Slide Number Placeholder 5"/>
          <p:cNvSpPr>
            <a:spLocks noGrp="1"/>
          </p:cNvSpPr>
          <p:nvPr>
            <p:ph type="sldNum" sz="quarter" idx="11"/>
          </p:nvPr>
        </p:nvSpPr>
        <p:spPr/>
        <p:txBody>
          <a:bodyPr/>
          <a:lstStyle>
            <a:lvl1pPr algn="r">
              <a:defRPr sz="1050">
                <a:solidFill>
                  <a:schemeClr val="bg1"/>
                </a:solidFill>
              </a:defRPr>
            </a:lvl1pPr>
          </a:lstStyle>
          <a:p>
            <a:pPr>
              <a:defRPr/>
            </a:pPr>
            <a:fld id="{4614963E-56B1-4CF9-A4B2-C3D1F4E45739}" type="slidenum">
              <a:rPr lang="en-GB" smtClean="0"/>
              <a:pPr>
                <a:defRPr/>
              </a:pPr>
              <a:t>‹#›</a:t>
            </a:fld>
            <a:endParaRPr lang="en-GB" dirty="0"/>
          </a:p>
        </p:txBody>
      </p:sp>
    </p:spTree>
    <p:extLst>
      <p:ext uri="{BB962C8B-B14F-4D97-AF65-F5344CB8AC3E}">
        <p14:creationId xmlns:p14="http://schemas.microsoft.com/office/powerpoint/2010/main" val="2361172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5" name="Rectangle 4"/>
          <p:cNvSpPr/>
          <p:nvPr userDrawn="1"/>
        </p:nvSpPr>
        <p:spPr>
          <a:xfrm>
            <a:off x="0" y="6400800"/>
            <a:ext cx="12192000" cy="457200"/>
          </a:xfrm>
          <a:prstGeom prst="rect">
            <a:avLst/>
          </a:prstGeom>
          <a:solidFill>
            <a:srgbClr val="76305C"/>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userDrawn="1"/>
        </p:nvSpPr>
        <p:spPr>
          <a:xfrm>
            <a:off x="0" y="6334125"/>
            <a:ext cx="12192000" cy="66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Title 7"/>
          <p:cNvSpPr>
            <a:spLocks noGrp="1"/>
          </p:cNvSpPr>
          <p:nvPr>
            <p:ph type="title"/>
          </p:nvPr>
        </p:nvSpPr>
        <p:spPr>
          <a:xfrm>
            <a:off x="0" y="0"/>
            <a:ext cx="12192000" cy="1450757"/>
          </a:xfrm>
        </p:spPr>
        <p:txBody>
          <a:bodyPr/>
          <a:lstStyle/>
          <a:p>
            <a:r>
              <a:rPr lang="en-US" dirty="0"/>
              <a:t>Click to edit Master title style</a:t>
            </a:r>
          </a:p>
        </p:txBody>
      </p:sp>
      <p:sp>
        <p:nvSpPr>
          <p:cNvPr id="3" name="Content Placeholder 2"/>
          <p:cNvSpPr>
            <a:spLocks noGrp="1"/>
          </p:cNvSpPr>
          <p:nvPr>
            <p:ph sz="half" idx="1"/>
          </p:nvPr>
        </p:nvSpPr>
        <p:spPr>
          <a:xfrm>
            <a:off x="0" y="1621226"/>
            <a:ext cx="6035039" cy="468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621226"/>
            <a:ext cx="5974080" cy="468000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4"/>
          <p:cNvSpPr>
            <a:spLocks noGrp="1"/>
          </p:cNvSpPr>
          <p:nvPr>
            <p:ph type="ftr" sz="quarter" idx="10"/>
          </p:nvPr>
        </p:nvSpPr>
        <p:spPr/>
        <p:txBody>
          <a:bodyPr/>
          <a:lstStyle>
            <a:lvl1pPr algn="ctr">
              <a:defRPr sz="1000" cap="all" baseline="0">
                <a:solidFill>
                  <a:schemeClr val="bg1"/>
                </a:solidFill>
              </a:defRPr>
            </a:lvl1pPr>
          </a:lstStyle>
          <a:p>
            <a:pPr>
              <a:defRPr/>
            </a:pPr>
            <a:r>
              <a:rPr lang="ru-RU" dirty="0"/>
              <a:t> Европейска Рамка на дигиталните компетентности с петте области на дигитална компетентност и 21 дигитални умения/ компетентности (DigComp 2.1)</a:t>
            </a:r>
          </a:p>
        </p:txBody>
      </p:sp>
      <p:sp>
        <p:nvSpPr>
          <p:cNvPr id="9" name="Slide Number Placeholder 5"/>
          <p:cNvSpPr>
            <a:spLocks noGrp="1"/>
          </p:cNvSpPr>
          <p:nvPr>
            <p:ph type="sldNum" sz="quarter" idx="11"/>
          </p:nvPr>
        </p:nvSpPr>
        <p:spPr/>
        <p:txBody>
          <a:bodyPr/>
          <a:lstStyle>
            <a:lvl1pPr algn="r">
              <a:defRPr sz="1050">
                <a:solidFill>
                  <a:schemeClr val="bg1"/>
                </a:solidFill>
              </a:defRPr>
            </a:lvl1pPr>
          </a:lstStyle>
          <a:p>
            <a:pPr>
              <a:defRPr/>
            </a:pPr>
            <a:fld id="{089175F5-876B-4C76-886E-FC91E159C587}" type="slidenum">
              <a:rPr lang="en-GB" smtClean="0"/>
              <a:pPr>
                <a:defRPr/>
              </a:pPr>
              <a:t>‹#›</a:t>
            </a:fld>
            <a:endParaRPr lang="en-GB" dirty="0"/>
          </a:p>
        </p:txBody>
      </p:sp>
    </p:spTree>
    <p:extLst>
      <p:ext uri="{BB962C8B-B14F-4D97-AF65-F5344CB8AC3E}">
        <p14:creationId xmlns:p14="http://schemas.microsoft.com/office/powerpoint/2010/main" val="16836745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0" y="0"/>
            <a:ext cx="121920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0" y="1638232"/>
            <a:ext cx="6035040" cy="736282"/>
          </a:xfrm>
          <a:solidFill>
            <a:srgbClr val="76305C"/>
          </a:solidFill>
        </p:spPr>
        <p:txBody>
          <a:bodyPr lIns="91440" rIns="91440" anchor="ctr">
            <a:normAutofit/>
          </a:bodyPr>
          <a:lstStyle>
            <a:lvl1pPr marL="0" indent="0" algn="ctr">
              <a:buNone/>
              <a:defRPr sz="20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0" y="2391520"/>
            <a:ext cx="6035040" cy="39097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638232"/>
            <a:ext cx="5974080" cy="736282"/>
          </a:xfrm>
          <a:solidFill>
            <a:srgbClr val="76305C"/>
          </a:solidFill>
        </p:spPr>
        <p:txBody>
          <a:bodyPr lIns="91440" rIns="91440" anchor="ctr">
            <a:normAutofit/>
          </a:bodyPr>
          <a:lstStyle>
            <a:lvl1pPr marL="0" indent="0" algn="ctr">
              <a:buNone/>
              <a:defRPr sz="20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391520"/>
            <a:ext cx="5974080" cy="39097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p:cNvSpPr>
            <a:spLocks noGrp="1"/>
          </p:cNvSpPr>
          <p:nvPr>
            <p:ph type="ftr" sz="quarter" idx="10"/>
          </p:nvPr>
        </p:nvSpPr>
        <p:spPr/>
        <p:txBody>
          <a:bodyPr/>
          <a:lstStyle>
            <a:lvl1pPr>
              <a:defRPr/>
            </a:lvl1p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p>
        </p:txBody>
      </p:sp>
      <p:sp>
        <p:nvSpPr>
          <p:cNvPr id="8" name="Slide Number Placeholder 5"/>
          <p:cNvSpPr>
            <a:spLocks noGrp="1"/>
          </p:cNvSpPr>
          <p:nvPr>
            <p:ph type="sldNum" sz="quarter" idx="11"/>
          </p:nvPr>
        </p:nvSpPr>
        <p:spPr/>
        <p:txBody>
          <a:bodyPr/>
          <a:lstStyle>
            <a:lvl1pPr>
              <a:defRPr/>
            </a:lvl1pPr>
          </a:lstStyle>
          <a:p>
            <a:pPr>
              <a:defRPr/>
            </a:pPr>
            <a:fld id="{791A1CA5-5825-49F4-BE01-F37C492DFB0D}" type="slidenum">
              <a:rPr lang="en-GB"/>
              <a:pPr>
                <a:defRPr/>
              </a:pPr>
              <a:t>‹#›</a:t>
            </a:fld>
            <a:endParaRPr lang="en-GB" dirty="0"/>
          </a:p>
        </p:txBody>
      </p:sp>
    </p:spTree>
    <p:extLst>
      <p:ext uri="{BB962C8B-B14F-4D97-AF65-F5344CB8AC3E}">
        <p14:creationId xmlns:p14="http://schemas.microsoft.com/office/powerpoint/2010/main" val="2173583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Footer Placeholder 4"/>
          <p:cNvSpPr>
            <a:spLocks noGrp="1"/>
          </p:cNvSpPr>
          <p:nvPr>
            <p:ph type="ftr" sz="quarter" idx="10"/>
          </p:nvPr>
        </p:nvSpPr>
        <p:spPr/>
        <p:txBody>
          <a:bodyPr/>
          <a:lstStyle>
            <a:lvl1pPr>
              <a:defRPr/>
            </a:lvl1p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p>
        </p:txBody>
      </p:sp>
      <p:sp>
        <p:nvSpPr>
          <p:cNvPr id="4" name="Slide Number Placeholder 5"/>
          <p:cNvSpPr>
            <a:spLocks noGrp="1"/>
          </p:cNvSpPr>
          <p:nvPr>
            <p:ph type="sldNum" sz="quarter" idx="11"/>
          </p:nvPr>
        </p:nvSpPr>
        <p:spPr/>
        <p:txBody>
          <a:bodyPr/>
          <a:lstStyle>
            <a:lvl1pPr>
              <a:defRPr/>
            </a:lvl1pPr>
          </a:lstStyle>
          <a:p>
            <a:pPr>
              <a:defRPr/>
            </a:pPr>
            <a:fld id="{FADC77A9-B014-4641-96CC-178D8B23B2B7}" type="slidenum">
              <a:rPr lang="en-GB"/>
              <a:pPr>
                <a:defRPr/>
              </a:pPr>
              <a:t>‹#›</a:t>
            </a:fld>
            <a:endParaRPr lang="en-GB" dirty="0"/>
          </a:p>
        </p:txBody>
      </p:sp>
    </p:spTree>
    <p:extLst>
      <p:ext uri="{BB962C8B-B14F-4D97-AF65-F5344CB8AC3E}">
        <p14:creationId xmlns:p14="http://schemas.microsoft.com/office/powerpoint/2010/main" val="4057990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nvSpPr>
        <p:spPr>
          <a:xfrm>
            <a:off x="3175" y="6400800"/>
            <a:ext cx="12188825" cy="457200"/>
          </a:xfrm>
          <a:prstGeom prst="rect">
            <a:avLst/>
          </a:prstGeom>
          <a:solidFill>
            <a:srgbClr val="76305C"/>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ctangle 2"/>
          <p:cNvSpPr/>
          <p:nvPr/>
        </p:nvSpPr>
        <p:spPr>
          <a:xfrm>
            <a:off x="0" y="6334125"/>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Footer Placeholder 4"/>
          <p:cNvSpPr>
            <a:spLocks noGrp="1"/>
          </p:cNvSpPr>
          <p:nvPr>
            <p:ph type="ftr" sz="quarter" idx="10"/>
          </p:nvPr>
        </p:nvSpPr>
        <p:spPr/>
        <p:txBody>
          <a:bodyPr/>
          <a:lstStyle>
            <a:lvl1pPr algn="ctr">
              <a:defRPr sz="1000" cap="all" baseline="0">
                <a:solidFill>
                  <a:schemeClr val="bg1"/>
                </a:solidFill>
              </a:defRPr>
            </a:lvl1pPr>
          </a:lstStyle>
          <a:p>
            <a:pPr>
              <a:defRPr/>
            </a:pPr>
            <a:r>
              <a:rPr lang="ru-RU" dirty="0"/>
              <a:t> Европейска Рамка на дигиталните компетентности с петте области на дигитална компетентност и 21 дигитални умения/ компетентности (DigComp 2.1)</a:t>
            </a:r>
          </a:p>
        </p:txBody>
      </p:sp>
      <p:sp>
        <p:nvSpPr>
          <p:cNvPr id="5" name="Slide Number Placeholder 5"/>
          <p:cNvSpPr>
            <a:spLocks noGrp="1"/>
          </p:cNvSpPr>
          <p:nvPr>
            <p:ph type="sldNum" sz="quarter" idx="11"/>
          </p:nvPr>
        </p:nvSpPr>
        <p:spPr/>
        <p:txBody>
          <a:bodyPr/>
          <a:lstStyle>
            <a:lvl1pPr algn="r">
              <a:defRPr sz="1050">
                <a:solidFill>
                  <a:schemeClr val="bg1"/>
                </a:solidFill>
              </a:defRPr>
            </a:lvl1pPr>
          </a:lstStyle>
          <a:p>
            <a:pPr>
              <a:defRPr/>
            </a:pPr>
            <a:fld id="{FE24A3BB-6B2B-4F1D-987A-25B3D744AAF3}" type="slidenum">
              <a:rPr lang="en-GB" smtClean="0"/>
              <a:pPr>
                <a:defRPr/>
              </a:pPr>
              <a:t>‹#›</a:t>
            </a:fld>
            <a:endParaRPr lang="en-GB" dirty="0"/>
          </a:p>
        </p:txBody>
      </p:sp>
    </p:spTree>
    <p:extLst>
      <p:ext uri="{BB962C8B-B14F-4D97-AF65-F5344CB8AC3E}">
        <p14:creationId xmlns:p14="http://schemas.microsoft.com/office/powerpoint/2010/main" val="458516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4051300" cy="6858000"/>
          </a:xfrm>
          <a:prstGeom prst="rect">
            <a:avLst/>
          </a:prstGeom>
          <a:solidFill>
            <a:srgbClr val="76305C"/>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4040188" y="0"/>
            <a:ext cx="635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8209" y="594359"/>
            <a:ext cx="3605646" cy="1812015"/>
          </a:xfrm>
        </p:spPr>
        <p:txBody>
          <a:bodyPr anchor="ctr" anchorCtr="0"/>
          <a:lstStyle>
            <a:lvl1pPr>
              <a:defRPr sz="3600" b="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4320295" y="594359"/>
            <a:ext cx="7577296" cy="571084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218209" y="2406374"/>
            <a:ext cx="3605646" cy="3898830"/>
          </a:xfrm>
        </p:spPr>
        <p:txBody>
          <a:bodyPr lIns="91440" rIns="91440">
            <a:normAutofit/>
          </a:bodyPr>
          <a:lstStyle>
            <a:lvl1pPr marL="0" indent="0">
              <a:buNone/>
              <a:defRPr sz="15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Slide Number Placeholder 5"/>
          <p:cNvSpPr>
            <a:spLocks noGrp="1"/>
          </p:cNvSpPr>
          <p:nvPr>
            <p:ph type="sldNum" sz="quarter" idx="10"/>
          </p:nvPr>
        </p:nvSpPr>
        <p:spPr/>
        <p:txBody>
          <a:bodyPr/>
          <a:lstStyle>
            <a:lvl1pPr algn="r">
              <a:defRPr sz="1050">
                <a:solidFill>
                  <a:schemeClr val="tx1"/>
                </a:solidFill>
              </a:defRPr>
            </a:lvl1pPr>
          </a:lstStyle>
          <a:p>
            <a:pPr>
              <a:defRPr/>
            </a:pPr>
            <a:fld id="{3B4C072F-CBA2-45F6-95CB-89F7CA44F4B1}" type="slidenum">
              <a:rPr lang="en-GB"/>
              <a:pPr>
                <a:defRPr/>
              </a:pPr>
              <a:t>‹#›</a:t>
            </a:fld>
            <a:endParaRPr lang="en-GB" dirty="0"/>
          </a:p>
        </p:txBody>
      </p:sp>
      <p:sp>
        <p:nvSpPr>
          <p:cNvPr id="8" name="Footer Placeholder 4"/>
          <p:cNvSpPr>
            <a:spLocks noGrp="1"/>
          </p:cNvSpPr>
          <p:nvPr>
            <p:ph type="ftr" sz="quarter" idx="11"/>
          </p:nvPr>
        </p:nvSpPr>
        <p:spPr>
          <a:xfrm>
            <a:off x="0" y="6305550"/>
            <a:ext cx="4103688" cy="519113"/>
          </a:xfrm>
        </p:spPr>
        <p:txBody>
          <a:bodyPr/>
          <a:lstStyle>
            <a:lvl1pPr algn="ctr">
              <a:defRPr sz="1000" cap="all" baseline="0">
                <a:solidFill>
                  <a:schemeClr val="bg1"/>
                </a:solidFill>
              </a:defRPr>
            </a:lvl1pPr>
          </a:lstStyle>
          <a:p>
            <a:pPr>
              <a:defRPr/>
            </a:pPr>
            <a:r>
              <a:rPr lang="ru-RU" dirty="0"/>
              <a:t> Европейска Рамка на дигиталните компетентности</a:t>
            </a:r>
            <a:br>
              <a:rPr lang="en-GB" dirty="0"/>
            </a:br>
            <a:r>
              <a:rPr lang="ru-RU" dirty="0"/>
              <a:t>с петте области на дигитална компетентност и 21 дигитални умения/ компетентности (DigComp 2.1)</a:t>
            </a:r>
          </a:p>
        </p:txBody>
      </p:sp>
    </p:spTree>
    <p:extLst>
      <p:ext uri="{BB962C8B-B14F-4D97-AF65-F5344CB8AC3E}">
        <p14:creationId xmlns:p14="http://schemas.microsoft.com/office/powerpoint/2010/main" val="25822095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0" y="4953000"/>
            <a:ext cx="12188825" cy="1905000"/>
          </a:xfrm>
          <a:prstGeom prst="rect">
            <a:avLst/>
          </a:prstGeom>
          <a:solidFill>
            <a:srgbClr val="76305C"/>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0" y="4914900"/>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tIns="0" bIns="0">
            <a:noAutofit/>
          </a:bodyPr>
          <a:lstStyle>
            <a:lvl1pPr>
              <a:defRPr sz="3600" b="0">
                <a:solidFill>
                  <a:schemeClr val="bg1"/>
                </a:solidFill>
              </a:defRPr>
            </a:lvl1pPr>
          </a:lstStyle>
          <a:p>
            <a:r>
              <a:rPr lang="en-US" dirty="0"/>
              <a:t>Click to edit Master title style</a:t>
            </a:r>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rtlCol="0">
            <a:normAutofit/>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lgn="ctr">
              <a:spcBef>
                <a:spcPts val="0"/>
              </a:spcBef>
              <a:spcAft>
                <a:spcPts val="600"/>
              </a:spcAft>
              <a:buNone/>
              <a:defRPr sz="15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Footer Placeholder 4"/>
          <p:cNvSpPr>
            <a:spLocks noGrp="1"/>
          </p:cNvSpPr>
          <p:nvPr>
            <p:ph type="ftr" sz="quarter" idx="10"/>
          </p:nvPr>
        </p:nvSpPr>
        <p:spPr/>
        <p:txBody>
          <a:bodyPr/>
          <a:lstStyle>
            <a:lvl1pPr algn="ctr">
              <a:defRPr sz="1000" cap="all" baseline="0">
                <a:solidFill>
                  <a:schemeClr val="bg1"/>
                </a:solidFill>
              </a:defRPr>
            </a:lvl1pPr>
          </a:lstStyle>
          <a:p>
            <a:pPr>
              <a:defRPr/>
            </a:pPr>
            <a:r>
              <a:rPr lang="ru-RU" dirty="0"/>
              <a:t> Европейска Рамка на дигиталните компетентности с петте области на дигитална компетентност и 21 дигитални умения/ компетентности (DigComp 2.1)</a:t>
            </a:r>
          </a:p>
        </p:txBody>
      </p:sp>
      <p:sp>
        <p:nvSpPr>
          <p:cNvPr id="8" name="Slide Number Placeholder 5"/>
          <p:cNvSpPr>
            <a:spLocks noGrp="1"/>
          </p:cNvSpPr>
          <p:nvPr>
            <p:ph type="sldNum" sz="quarter" idx="11"/>
          </p:nvPr>
        </p:nvSpPr>
        <p:spPr/>
        <p:txBody>
          <a:bodyPr/>
          <a:lstStyle>
            <a:lvl1pPr algn="r">
              <a:defRPr sz="1050">
                <a:solidFill>
                  <a:schemeClr val="bg1"/>
                </a:solidFill>
              </a:defRPr>
            </a:lvl1pPr>
          </a:lstStyle>
          <a:p>
            <a:pPr>
              <a:defRPr/>
            </a:pPr>
            <a:fld id="{BE4BD8AB-2F22-4CB9-94B9-3B7251888219}" type="slidenum">
              <a:rPr lang="en-GB" smtClean="0"/>
              <a:pPr>
                <a:defRPr/>
              </a:pPr>
              <a:t>‹#›</a:t>
            </a:fld>
            <a:endParaRPr lang="en-GB" dirty="0"/>
          </a:p>
        </p:txBody>
      </p:sp>
    </p:spTree>
    <p:extLst>
      <p:ext uri="{BB962C8B-B14F-4D97-AF65-F5344CB8AC3E}">
        <p14:creationId xmlns:p14="http://schemas.microsoft.com/office/powerpoint/2010/main" val="27186061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6400800"/>
            <a:ext cx="12192000" cy="457200"/>
          </a:xfrm>
          <a:prstGeom prst="rect">
            <a:avLst/>
          </a:prstGeom>
          <a:solidFill>
            <a:srgbClr val="76305C"/>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125"/>
            <a:ext cx="12192000" cy="66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0" y="0"/>
            <a:ext cx="12192000" cy="1450975"/>
          </a:xfrm>
          <a:prstGeom prst="rect">
            <a:avLst/>
          </a:prstGeom>
        </p:spPr>
        <p:txBody>
          <a:bodyPr vert="horz" lIns="91440" tIns="45720" rIns="91440" bIns="45720" rtlCol="0" anchor="b">
            <a:normAutofit/>
          </a:bodyPr>
          <a:lstStyle/>
          <a:p>
            <a:r>
              <a:rPr lang="en-US" dirty="0"/>
              <a:t>Click to edit Master title style</a:t>
            </a:r>
          </a:p>
        </p:txBody>
      </p:sp>
      <p:sp>
        <p:nvSpPr>
          <p:cNvPr id="1029" name="Text Placeholder 2"/>
          <p:cNvSpPr>
            <a:spLocks noGrp="1"/>
          </p:cNvSpPr>
          <p:nvPr>
            <p:ph type="body" idx="1"/>
          </p:nvPr>
        </p:nvSpPr>
        <p:spPr bwMode="auto">
          <a:xfrm>
            <a:off x="0" y="1620838"/>
            <a:ext cx="12192000"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2000" tIns="72000" rIns="72000" bIns="7200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1" name="Footer Placeholder 4"/>
          <p:cNvSpPr>
            <a:spLocks noGrp="1"/>
          </p:cNvSpPr>
          <p:nvPr>
            <p:ph type="ftr" sz="quarter" idx="3"/>
          </p:nvPr>
        </p:nvSpPr>
        <p:spPr>
          <a:xfrm>
            <a:off x="0" y="6459538"/>
            <a:ext cx="10671175" cy="365125"/>
          </a:xfrm>
          <a:prstGeom prst="rect">
            <a:avLst/>
          </a:prstGeom>
        </p:spPr>
        <p:txBody>
          <a:bodyPr vert="horz" lIns="36000" tIns="36000" rIns="36000" bIns="36000" rtlCol="0" anchor="ctr"/>
          <a:lstStyle>
            <a:lvl1pPr algn="ctr" eaLnBrk="1" fontAlgn="auto" hangingPunct="1">
              <a:spcBef>
                <a:spcPts val="0"/>
              </a:spcBef>
              <a:spcAft>
                <a:spcPts val="0"/>
              </a:spcAft>
              <a:defRPr sz="1000" cap="all" baseline="0">
                <a:solidFill>
                  <a:schemeClr val="bg1"/>
                </a:solidFill>
                <a:latin typeface="+mn-lt"/>
              </a:defRPr>
            </a:lvl1pPr>
          </a:lstStyle>
          <a:p>
            <a:pPr>
              <a:defRPr/>
            </a:pPr>
            <a:r>
              <a:rPr lang="ru-RU" dirty="0"/>
              <a:t> Европейска Рамка на дигиталните компетентности с петте области на дигитална компетентност и 21 дигитални умения/ компетентности (DigComp 2.1)</a:t>
            </a:r>
          </a:p>
        </p:txBody>
      </p:sp>
      <p:sp>
        <p:nvSpPr>
          <p:cNvPr id="12" name="Slide Number Placeholder 5"/>
          <p:cNvSpPr>
            <a:spLocks noGrp="1"/>
          </p:cNvSpPr>
          <p:nvPr>
            <p:ph type="sldNum" sz="quarter" idx="4"/>
          </p:nvPr>
        </p:nvSpPr>
        <p:spPr>
          <a:xfrm>
            <a:off x="10866438" y="6459538"/>
            <a:ext cx="1312862" cy="365125"/>
          </a:xfrm>
          <a:prstGeom prst="rect">
            <a:avLst/>
          </a:prstGeom>
        </p:spPr>
        <p:txBody>
          <a:bodyPr vert="horz" lIns="91440" tIns="45720" rIns="91440" bIns="45720" rtlCol="0" anchor="ctr"/>
          <a:lstStyle>
            <a:lvl1pPr algn="r" eaLnBrk="1" fontAlgn="auto" hangingPunct="1">
              <a:spcBef>
                <a:spcPts val="0"/>
              </a:spcBef>
              <a:spcAft>
                <a:spcPts val="0"/>
              </a:spcAft>
              <a:defRPr sz="1050">
                <a:solidFill>
                  <a:schemeClr val="bg1"/>
                </a:solidFill>
                <a:latin typeface="+mn-lt"/>
              </a:defRPr>
            </a:lvl1pPr>
          </a:lstStyle>
          <a:p>
            <a:pPr>
              <a:defRPr/>
            </a:pPr>
            <a:fld id="{9BE8E2A1-9E2A-44C8-B01C-B7C500DBAB30}" type="slidenum">
              <a:rPr lang="en-GB" smtClean="0"/>
              <a:pPr>
                <a:defRPr/>
              </a:pPr>
              <a:t>‹#›</a:t>
            </a:fld>
            <a:endParaRPr lang="en-GB" dirty="0"/>
          </a:p>
        </p:txBody>
      </p:sp>
    </p:spTree>
  </p:cSld>
  <p:clrMap bg1="lt1" tx1="dk1" bg2="lt2" tx2="dk2" accent1="accent1" accent2="accent2" accent3="accent3" accent4="accent4" accent5="accent5" accent6="accent6" hlink="hlink" folHlink="folHlink"/>
  <p:sldLayoutIdLst>
    <p:sldLayoutId id="2147483737" r:id="rId1"/>
    <p:sldLayoutId id="2147483733" r:id="rId2"/>
    <p:sldLayoutId id="2147483738" r:id="rId3"/>
    <p:sldLayoutId id="2147483739" r:id="rId4"/>
    <p:sldLayoutId id="2147483734" r:id="rId5"/>
    <p:sldLayoutId id="2147483735" r:id="rId6"/>
    <p:sldLayoutId id="2147483740" r:id="rId7"/>
    <p:sldLayoutId id="2147483741" r:id="rId8"/>
    <p:sldLayoutId id="2147483742" r:id="rId9"/>
    <p:sldLayoutId id="2147483736" r:id="rId10"/>
    <p:sldLayoutId id="2147483743" r:id="rId11"/>
  </p:sldLayoutIdLst>
  <p:hf sldNum="0" hdr="0" dt="0"/>
  <p:txStyles>
    <p:titleStyle>
      <a:lvl1pPr algn="ctr" rtl="0" eaLnBrk="0" fontAlgn="base" hangingPunct="0">
        <a:lnSpc>
          <a:spcPct val="85000"/>
        </a:lnSpc>
        <a:spcBef>
          <a:spcPct val="0"/>
        </a:spcBef>
        <a:spcAft>
          <a:spcPct val="0"/>
        </a:spcAft>
        <a:defRPr sz="4800" kern="1200" spc="-50">
          <a:solidFill>
            <a:schemeClr val="tx1"/>
          </a:solidFill>
          <a:latin typeface="+mj-lt"/>
          <a:ea typeface="+mj-ea"/>
          <a:cs typeface="+mj-cs"/>
        </a:defRPr>
      </a:lvl1pPr>
      <a:lvl2pPr algn="ctr" rtl="0" eaLnBrk="0" fontAlgn="base" hangingPunct="0">
        <a:lnSpc>
          <a:spcPct val="85000"/>
        </a:lnSpc>
        <a:spcBef>
          <a:spcPct val="0"/>
        </a:spcBef>
        <a:spcAft>
          <a:spcPct val="0"/>
        </a:spcAft>
        <a:defRPr sz="4800">
          <a:solidFill>
            <a:schemeClr val="tx1"/>
          </a:solidFill>
          <a:latin typeface="Calibri" panose="020F0502020204030204" pitchFamily="34" charset="0"/>
        </a:defRPr>
      </a:lvl2pPr>
      <a:lvl3pPr algn="ctr" rtl="0" eaLnBrk="0" fontAlgn="base" hangingPunct="0">
        <a:lnSpc>
          <a:spcPct val="85000"/>
        </a:lnSpc>
        <a:spcBef>
          <a:spcPct val="0"/>
        </a:spcBef>
        <a:spcAft>
          <a:spcPct val="0"/>
        </a:spcAft>
        <a:defRPr sz="4800">
          <a:solidFill>
            <a:schemeClr val="tx1"/>
          </a:solidFill>
          <a:latin typeface="Calibri" panose="020F0502020204030204" pitchFamily="34" charset="0"/>
        </a:defRPr>
      </a:lvl3pPr>
      <a:lvl4pPr algn="ctr" rtl="0" eaLnBrk="0" fontAlgn="base" hangingPunct="0">
        <a:lnSpc>
          <a:spcPct val="85000"/>
        </a:lnSpc>
        <a:spcBef>
          <a:spcPct val="0"/>
        </a:spcBef>
        <a:spcAft>
          <a:spcPct val="0"/>
        </a:spcAft>
        <a:defRPr sz="4800">
          <a:solidFill>
            <a:schemeClr val="tx1"/>
          </a:solidFill>
          <a:latin typeface="Calibri" panose="020F0502020204030204" pitchFamily="34" charset="0"/>
        </a:defRPr>
      </a:lvl4pPr>
      <a:lvl5pPr algn="ctr" rtl="0" eaLnBrk="0" fontAlgn="base" hangingPunct="0">
        <a:lnSpc>
          <a:spcPct val="85000"/>
        </a:lnSpc>
        <a:spcBef>
          <a:spcPct val="0"/>
        </a:spcBef>
        <a:spcAft>
          <a:spcPct val="0"/>
        </a:spcAft>
        <a:defRPr sz="4800">
          <a:solidFill>
            <a:schemeClr val="tx1"/>
          </a:solidFill>
          <a:latin typeface="Calibri" panose="020F0502020204030204" pitchFamily="34" charset="0"/>
        </a:defRPr>
      </a:lvl5pPr>
      <a:lvl6pPr marL="457200" algn="ctr" rtl="0" fontAlgn="base">
        <a:lnSpc>
          <a:spcPct val="85000"/>
        </a:lnSpc>
        <a:spcBef>
          <a:spcPct val="0"/>
        </a:spcBef>
        <a:spcAft>
          <a:spcPct val="0"/>
        </a:spcAft>
        <a:defRPr sz="4800">
          <a:solidFill>
            <a:schemeClr val="tx1"/>
          </a:solidFill>
          <a:latin typeface="Calibri" panose="020F0502020204030204" pitchFamily="34" charset="0"/>
        </a:defRPr>
      </a:lvl6pPr>
      <a:lvl7pPr marL="914400" algn="ctr" rtl="0" fontAlgn="base">
        <a:lnSpc>
          <a:spcPct val="85000"/>
        </a:lnSpc>
        <a:spcBef>
          <a:spcPct val="0"/>
        </a:spcBef>
        <a:spcAft>
          <a:spcPct val="0"/>
        </a:spcAft>
        <a:defRPr sz="4800">
          <a:solidFill>
            <a:schemeClr val="tx1"/>
          </a:solidFill>
          <a:latin typeface="Calibri" panose="020F0502020204030204" pitchFamily="34" charset="0"/>
        </a:defRPr>
      </a:lvl7pPr>
      <a:lvl8pPr marL="1371600" algn="ctr" rtl="0" fontAlgn="base">
        <a:lnSpc>
          <a:spcPct val="85000"/>
        </a:lnSpc>
        <a:spcBef>
          <a:spcPct val="0"/>
        </a:spcBef>
        <a:spcAft>
          <a:spcPct val="0"/>
        </a:spcAft>
        <a:defRPr sz="4800">
          <a:solidFill>
            <a:schemeClr val="tx1"/>
          </a:solidFill>
          <a:latin typeface="Calibri" panose="020F0502020204030204" pitchFamily="34" charset="0"/>
        </a:defRPr>
      </a:lvl8pPr>
      <a:lvl9pPr marL="1828800" algn="ctr" rtl="0" fontAlgn="base">
        <a:lnSpc>
          <a:spcPct val="85000"/>
        </a:lnSpc>
        <a:spcBef>
          <a:spcPct val="0"/>
        </a:spcBef>
        <a:spcAft>
          <a:spcPct val="0"/>
        </a:spcAft>
        <a:defRPr sz="4800">
          <a:solidFill>
            <a:schemeClr val="tx1"/>
          </a:solidFill>
          <a:latin typeface="Calibri" panose="020F0502020204030204" pitchFamily="34" charset="0"/>
        </a:defRPr>
      </a:lvl9pPr>
    </p:titleStyle>
    <p:bodyStyle>
      <a:lvl1pPr marL="90488" indent="-144000" algn="l" rtl="0" eaLnBrk="0" fontAlgn="base" hangingPunct="0">
        <a:lnSpc>
          <a:spcPct val="90000"/>
        </a:lnSpc>
        <a:spcBef>
          <a:spcPts val="1200"/>
        </a:spcBef>
        <a:spcAft>
          <a:spcPts val="200"/>
        </a:spcAft>
        <a:buClr>
          <a:schemeClr val="accent1"/>
        </a:buClr>
        <a:buSzPct val="100000"/>
        <a:buFont typeface="Arial" panose="020B0604020202020204" pitchFamily="34" charset="0"/>
        <a:buChar char="•"/>
        <a:defRPr sz="2800" kern="1200">
          <a:solidFill>
            <a:schemeClr val="tx1"/>
          </a:solidFill>
          <a:latin typeface="+mn-lt"/>
          <a:ea typeface="+mn-ea"/>
          <a:cs typeface="+mn-cs"/>
        </a:defRPr>
      </a:lvl1pPr>
      <a:lvl2pPr marL="382588" indent="-182563" algn="l" rtl="0" eaLnBrk="0" fontAlgn="base" hangingPunct="0">
        <a:lnSpc>
          <a:spcPct val="90000"/>
        </a:lnSpc>
        <a:spcBef>
          <a:spcPts val="200"/>
        </a:spcBef>
        <a:spcAft>
          <a:spcPts val="400"/>
        </a:spcAft>
        <a:buClr>
          <a:schemeClr val="accent1"/>
        </a:buClr>
        <a:buFont typeface="Arial" panose="020B0604020202020204" pitchFamily="34" charset="0"/>
        <a:buChar char="•"/>
        <a:defRPr sz="2400" kern="1200">
          <a:solidFill>
            <a:schemeClr val="tx1"/>
          </a:solidFill>
          <a:latin typeface="+mn-lt"/>
          <a:ea typeface="+mn-ea"/>
          <a:cs typeface="+mn-cs"/>
        </a:defRPr>
      </a:lvl2pPr>
      <a:lvl3pPr marL="566738" indent="-182563" algn="l" rtl="0" eaLnBrk="0" fontAlgn="base" hangingPunct="0">
        <a:lnSpc>
          <a:spcPct val="90000"/>
        </a:lnSpc>
        <a:spcBef>
          <a:spcPts val="200"/>
        </a:spcBef>
        <a:spcAft>
          <a:spcPts val="400"/>
        </a:spcAft>
        <a:buClr>
          <a:schemeClr val="accent1"/>
        </a:buClr>
        <a:buFont typeface="Arial" panose="020B0604020202020204" pitchFamily="34" charset="0"/>
        <a:buChar char="•"/>
        <a:defRPr kern="1200">
          <a:solidFill>
            <a:schemeClr val="tx1"/>
          </a:solidFill>
          <a:latin typeface="+mn-lt"/>
          <a:ea typeface="+mn-ea"/>
          <a:cs typeface="+mn-cs"/>
        </a:defRPr>
      </a:lvl3pPr>
      <a:lvl4pPr marL="749300" indent="-182563" algn="l" rtl="0" eaLnBrk="0" fontAlgn="base" hangingPunct="0">
        <a:lnSpc>
          <a:spcPct val="90000"/>
        </a:lnSpc>
        <a:spcBef>
          <a:spcPts val="200"/>
        </a:spcBef>
        <a:spcAft>
          <a:spcPts val="400"/>
        </a:spcAft>
        <a:buClr>
          <a:schemeClr val="accent1"/>
        </a:buClr>
        <a:buFont typeface="Arial" panose="020B0604020202020204" pitchFamily="34" charset="0"/>
        <a:buChar char="•"/>
        <a:defRPr kern="1200">
          <a:solidFill>
            <a:schemeClr val="tx1"/>
          </a:solidFill>
          <a:latin typeface="+mn-lt"/>
          <a:ea typeface="+mn-ea"/>
          <a:cs typeface="+mn-cs"/>
        </a:defRPr>
      </a:lvl4pPr>
      <a:lvl5pPr marL="931863" indent="-182563" algn="l" rtl="0" eaLnBrk="0" fontAlgn="base" hangingPunct="0">
        <a:lnSpc>
          <a:spcPct val="90000"/>
        </a:lnSpc>
        <a:spcBef>
          <a:spcPts val="200"/>
        </a:spcBef>
        <a:spcAft>
          <a:spcPts val="400"/>
        </a:spcAft>
        <a:buClr>
          <a:schemeClr val="accent1"/>
        </a:buClr>
        <a:buFont typeface="Arial" panose="020B0604020202020204" pitchFamily="34" charset="0"/>
        <a:buChar char="•"/>
        <a:defRPr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Autofit/>
          </a:bodyPr>
          <a:lstStyle/>
          <a:p>
            <a:r>
              <a:rPr lang="bg-BG" sz="6000" dirty="0"/>
              <a:t>3.2.2. Интегриране </a:t>
            </a:r>
            <a:br>
              <a:rPr lang="en-US" sz="6000" dirty="0"/>
            </a:br>
            <a:r>
              <a:rPr lang="bg-BG" sz="6000" dirty="0"/>
              <a:t>и преработване на дигитално съдържание – </a:t>
            </a:r>
            <a:br>
              <a:rPr lang="bg-BG" sz="6000" dirty="0"/>
            </a:br>
            <a:r>
              <a:rPr lang="bg-BG" sz="6000" dirty="0"/>
              <a:t>работа с растерни </a:t>
            </a:r>
            <a:br>
              <a:rPr lang="bg-BG" sz="6000" dirty="0"/>
            </a:br>
            <a:r>
              <a:rPr lang="bg-BG" sz="6000" dirty="0"/>
              <a:t>и векторни изображения</a:t>
            </a:r>
            <a:endParaRPr lang="en-US" sz="6000" dirty="0"/>
          </a:p>
        </p:txBody>
      </p:sp>
      <p:sp>
        <p:nvSpPr>
          <p:cNvPr id="6" name="Subtitle 5"/>
          <p:cNvSpPr>
            <a:spLocks noGrp="1"/>
          </p:cNvSpPr>
          <p:nvPr>
            <p:ph type="subTitle" idx="1"/>
          </p:nvPr>
        </p:nvSpPr>
        <p:spPr/>
        <p:txBody>
          <a:bodyPr/>
          <a:lstStyle/>
          <a:p>
            <a:r>
              <a:rPr lang="bg-BG" dirty="0"/>
              <a:t>МУЛТИМЕДИЙНА ПРЕЗЕНТАЦИЯ</a:t>
            </a:r>
            <a:endParaRPr lang="en-US" dirty="0"/>
          </a:p>
        </p:txBody>
      </p:sp>
      <p:sp>
        <p:nvSpPr>
          <p:cNvPr id="4" name="Footer Placeholder 3"/>
          <p:cNvSpPr>
            <a:spLocks noGrp="1"/>
          </p:cNvSpPr>
          <p:nvPr>
            <p:ph type="ftr" sz="quarter" idx="11"/>
          </p:nvPr>
        </p:nvSpPr>
        <p:spPr/>
        <p:txBody>
          <a:bodyPr/>
          <a:lstStyle/>
          <a:p>
            <a:pPr>
              <a:defRPr/>
            </a:pPr>
            <a:r>
              <a:rPr lang="ru-RU" dirty="0"/>
              <a:t> Европейска Рамка на дигиталните компетентности с петте области на дигитална компетентност</a:t>
            </a:r>
            <a:br>
              <a:rPr lang="en-GB" dirty="0"/>
            </a:br>
            <a:r>
              <a:rPr lang="ru-RU" dirty="0"/>
              <a:t>и 21 дигитални умения/ компетентности (DigComp 2.1)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58E48-F6D8-69C5-FD50-2F2BCD17557D}"/>
              </a:ext>
            </a:extLst>
          </p:cNvPr>
          <p:cNvSpPr>
            <a:spLocks noGrp="1"/>
          </p:cNvSpPr>
          <p:nvPr>
            <p:ph type="title"/>
          </p:nvPr>
        </p:nvSpPr>
        <p:spPr/>
        <p:txBody>
          <a:bodyPr/>
          <a:lstStyle/>
          <a:p>
            <a:r>
              <a:rPr lang="bg-BG" dirty="0"/>
              <a:t>Основни функционалности и работа </a:t>
            </a:r>
            <a:br>
              <a:rPr lang="en-US" dirty="0"/>
            </a:br>
            <a:r>
              <a:rPr lang="bg-BG" dirty="0"/>
              <a:t>с </a:t>
            </a:r>
            <a:r>
              <a:rPr lang="en-GB" dirty="0"/>
              <a:t>Adobe Photoshop</a:t>
            </a:r>
            <a:endParaRPr lang="en-BG" dirty="0"/>
          </a:p>
        </p:txBody>
      </p:sp>
      <p:sp>
        <p:nvSpPr>
          <p:cNvPr id="3" name="Content Placeholder 2">
            <a:extLst>
              <a:ext uri="{FF2B5EF4-FFF2-40B4-BE49-F238E27FC236}">
                <a16:creationId xmlns:a16="http://schemas.microsoft.com/office/drawing/2014/main" id="{0E2ED213-35AC-A770-1CE7-65306497B082}"/>
              </a:ext>
            </a:extLst>
          </p:cNvPr>
          <p:cNvSpPr>
            <a:spLocks noGrp="1"/>
          </p:cNvSpPr>
          <p:nvPr>
            <p:ph idx="1"/>
          </p:nvPr>
        </p:nvSpPr>
        <p:spPr>
          <a:xfrm>
            <a:off x="6226139" y="1620838"/>
            <a:ext cx="5681610" cy="4679950"/>
          </a:xfrm>
        </p:spPr>
        <p:txBody>
          <a:bodyPr/>
          <a:lstStyle/>
          <a:p>
            <a:pPr algn="just">
              <a:lnSpc>
                <a:spcPct val="107000"/>
              </a:lnSpc>
              <a:spcAft>
                <a:spcPts val="800"/>
              </a:spcAft>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Потребителите могат да конвертират слоеве в </a:t>
            </a:r>
            <a:r>
              <a:rPr lang="bg-BG" sz="1800" b="1" dirty="0">
                <a:effectLst/>
                <a:latin typeface="Cambria" panose="02040503050406030204" pitchFamily="18" charset="0"/>
                <a:ea typeface="Times New Roman" panose="02020603050405020304" pitchFamily="18" charset="0"/>
                <a:cs typeface="Times New Roman" panose="02020603050405020304" pitchFamily="18" charset="0"/>
              </a:rPr>
              <a:t>интелигентни обекти</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като запазват оригиналните данни на изображението и позволяват мащабиране и трансформации.</a:t>
            </a:r>
          </a:p>
          <a:p>
            <a:pPr algn="just">
              <a:lnSpc>
                <a:spcPct val="107000"/>
              </a:lnSpc>
              <a:spcAft>
                <a:spcPts val="800"/>
              </a:spcAft>
            </a:pP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Photoshop</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позволява на потребителите да работят с </a:t>
            </a:r>
            <a:r>
              <a:rPr lang="bg-BG" sz="1800" b="1" dirty="0">
                <a:effectLst/>
                <a:latin typeface="Cambria" panose="02040503050406030204" pitchFamily="18" charset="0"/>
                <a:ea typeface="Times New Roman" panose="02020603050405020304" pitchFamily="18" charset="0"/>
                <a:cs typeface="Times New Roman" panose="02020603050405020304" pitchFamily="18" charset="0"/>
              </a:rPr>
              <a:t>3D модели</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да прилагат текстури и да създават 3D обекти и сцени.</a:t>
            </a:r>
          </a:p>
          <a:p>
            <a:pPr algn="just">
              <a:lnSpc>
                <a:spcPct val="107000"/>
              </a:lnSpc>
              <a:spcAft>
                <a:spcPts val="800"/>
              </a:spcAft>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Софтуерът предлага разширени </a:t>
            </a:r>
            <a:r>
              <a:rPr lang="bg-BG" sz="1800" b="1" dirty="0">
                <a:effectLst/>
                <a:latin typeface="Cambria" panose="02040503050406030204" pitchFamily="18" charset="0"/>
                <a:ea typeface="Times New Roman" panose="02020603050405020304" pitchFamily="18" charset="0"/>
                <a:cs typeface="Times New Roman" panose="02020603050405020304" pitchFamily="18" charset="0"/>
              </a:rPr>
              <a:t>текстови инструменти</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за добавяне и форматиране на текстови слоеве, създаване на типографски дизайн и работа с векторно базиран текст.</a:t>
            </a:r>
          </a:p>
        </p:txBody>
      </p:sp>
      <p:sp>
        <p:nvSpPr>
          <p:cNvPr id="4" name="Footer Placeholder 3">
            <a:extLst>
              <a:ext uri="{FF2B5EF4-FFF2-40B4-BE49-F238E27FC236}">
                <a16:creationId xmlns:a16="http://schemas.microsoft.com/office/drawing/2014/main" id="{34AF7F05-FCBF-65D0-7DC9-DBA259651613}"/>
              </a:ext>
            </a:extLst>
          </p:cNvPr>
          <p:cNvSpPr>
            <a:spLocks noGrp="1"/>
          </p:cNvSpPr>
          <p:nvPr>
            <p:ph type="ftr" sz="quarter" idx="10"/>
          </p:nvPr>
        </p:nvSpPr>
        <p:spPr/>
        <p:txBody>
          <a:body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p>
        </p:txBody>
      </p:sp>
      <p:pic>
        <p:nvPicPr>
          <p:cNvPr id="6" name="Picture 5">
            <a:extLst>
              <a:ext uri="{FF2B5EF4-FFF2-40B4-BE49-F238E27FC236}">
                <a16:creationId xmlns:a16="http://schemas.microsoft.com/office/drawing/2014/main" id="{DA4A7293-D820-9E56-24C2-E8E33FA6E2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251" y="1620838"/>
            <a:ext cx="5767251" cy="4205287"/>
          </a:xfrm>
          <a:prstGeom prst="rect">
            <a:avLst/>
          </a:prstGeom>
        </p:spPr>
      </p:pic>
    </p:spTree>
    <p:extLst>
      <p:ext uri="{BB962C8B-B14F-4D97-AF65-F5344CB8AC3E}">
        <p14:creationId xmlns:p14="http://schemas.microsoft.com/office/powerpoint/2010/main" val="30241681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58E48-F6D8-69C5-FD50-2F2BCD17557D}"/>
              </a:ext>
            </a:extLst>
          </p:cNvPr>
          <p:cNvSpPr>
            <a:spLocks noGrp="1"/>
          </p:cNvSpPr>
          <p:nvPr>
            <p:ph type="title"/>
          </p:nvPr>
        </p:nvSpPr>
        <p:spPr/>
        <p:txBody>
          <a:bodyPr/>
          <a:lstStyle/>
          <a:p>
            <a:r>
              <a:rPr lang="bg-BG" dirty="0"/>
              <a:t>Основни функционалности и работа </a:t>
            </a:r>
            <a:br>
              <a:rPr lang="en-US" dirty="0"/>
            </a:br>
            <a:r>
              <a:rPr lang="bg-BG" dirty="0"/>
              <a:t>с </a:t>
            </a:r>
            <a:r>
              <a:rPr lang="en-GB" dirty="0"/>
              <a:t>Adobe Photoshop</a:t>
            </a:r>
            <a:endParaRPr lang="en-BG" dirty="0"/>
          </a:p>
        </p:txBody>
      </p:sp>
      <p:sp>
        <p:nvSpPr>
          <p:cNvPr id="3" name="Content Placeholder 2">
            <a:extLst>
              <a:ext uri="{FF2B5EF4-FFF2-40B4-BE49-F238E27FC236}">
                <a16:creationId xmlns:a16="http://schemas.microsoft.com/office/drawing/2014/main" id="{0E2ED213-35AC-A770-1CE7-65306497B082}"/>
              </a:ext>
            </a:extLst>
          </p:cNvPr>
          <p:cNvSpPr>
            <a:spLocks noGrp="1"/>
          </p:cNvSpPr>
          <p:nvPr>
            <p:ph idx="1"/>
          </p:nvPr>
        </p:nvSpPr>
        <p:spPr>
          <a:xfrm>
            <a:off x="414390" y="1528370"/>
            <a:ext cx="5681610" cy="4679950"/>
          </a:xfrm>
        </p:spPr>
        <p:txBody>
          <a:bodyPr/>
          <a:lstStyle/>
          <a:p>
            <a:pPr algn="just">
              <a:lnSpc>
                <a:spcPct val="107000"/>
              </a:lnSpc>
              <a:spcAft>
                <a:spcPts val="800"/>
              </a:spcAft>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Като част от пакета </a:t>
            </a:r>
            <a:r>
              <a:rPr lang="bg-BG" sz="1800" b="1" dirty="0" err="1">
                <a:effectLst/>
                <a:latin typeface="Cambria" panose="02040503050406030204" pitchFamily="18" charset="0"/>
                <a:ea typeface="Times New Roman" panose="02020603050405020304" pitchFamily="18" charset="0"/>
                <a:cs typeface="Times New Roman" panose="02020603050405020304" pitchFamily="18" charset="0"/>
              </a:rPr>
              <a:t>Adobe</a:t>
            </a:r>
            <a:r>
              <a:rPr lang="bg-BG" sz="1800" b="1" dirty="0">
                <a:effectLst/>
                <a:latin typeface="Cambria" panose="02040503050406030204" pitchFamily="18" charset="0"/>
                <a:ea typeface="Times New Roman" panose="02020603050405020304" pitchFamily="18" charset="0"/>
                <a:cs typeface="Times New Roman" panose="02020603050405020304" pitchFamily="18" charset="0"/>
              </a:rPr>
              <a:t> </a:t>
            </a:r>
            <a:r>
              <a:rPr lang="bg-BG" sz="1800" b="1" dirty="0" err="1">
                <a:effectLst/>
                <a:latin typeface="Cambria" panose="02040503050406030204" pitchFamily="18" charset="0"/>
                <a:ea typeface="Times New Roman" panose="02020603050405020304" pitchFamily="18" charset="0"/>
                <a:cs typeface="Times New Roman" panose="02020603050405020304" pitchFamily="18" charset="0"/>
              </a:rPr>
              <a:t>Creative</a:t>
            </a:r>
            <a:r>
              <a:rPr lang="bg-BG" sz="1800" b="1" dirty="0">
                <a:effectLst/>
                <a:latin typeface="Cambria" panose="02040503050406030204" pitchFamily="18" charset="0"/>
                <a:ea typeface="Times New Roman" panose="02020603050405020304" pitchFamily="18" charset="0"/>
                <a:cs typeface="Times New Roman" panose="02020603050405020304" pitchFamily="18" charset="0"/>
              </a:rPr>
              <a:t> </a:t>
            </a:r>
            <a:r>
              <a:rPr lang="bg-BG" sz="1800" b="1" dirty="0" err="1">
                <a:effectLst/>
                <a:latin typeface="Cambria" panose="02040503050406030204" pitchFamily="18" charset="0"/>
                <a:ea typeface="Times New Roman" panose="02020603050405020304" pitchFamily="18" charset="0"/>
                <a:cs typeface="Times New Roman" panose="02020603050405020304" pitchFamily="18" charset="0"/>
              </a:rPr>
              <a:t>Cloud</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Photoshop</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безпроблемно се интегрира с други приложения на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Adobe</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като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Illustrator</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InDesign</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и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Lightroom</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позволявайки на потребителите да работят с различен софтуер с цел по-сплотен творчески работен процес.</a:t>
            </a:r>
          </a:p>
          <a:p>
            <a:pPr algn="just">
              <a:lnSpc>
                <a:spcPct val="107000"/>
              </a:lnSpc>
              <a:spcAft>
                <a:spcPts val="800"/>
              </a:spcAft>
            </a:pP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Photoshop</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позволява на потребителите да записват и възпроизвеждат набори от действия, </a:t>
            </a:r>
            <a:r>
              <a:rPr lang="bg-BG" sz="1800" b="1" dirty="0">
                <a:effectLst/>
                <a:latin typeface="Cambria" panose="02040503050406030204" pitchFamily="18" charset="0"/>
                <a:ea typeface="Times New Roman" panose="02020603050405020304" pitchFamily="18" charset="0"/>
                <a:cs typeface="Times New Roman" panose="02020603050405020304" pitchFamily="18" charset="0"/>
              </a:rPr>
              <a:t>автоматизирайки повтарящи се задачи</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и подобрявайки продуктивността.</a:t>
            </a:r>
          </a:p>
          <a:p>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Потребителите могат да подобрят възможностите на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Photoshop</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като инсталират </a:t>
            </a:r>
            <a:r>
              <a:rPr lang="bg-BG" sz="1800" b="1" dirty="0">
                <a:effectLst/>
                <a:latin typeface="Cambria" panose="02040503050406030204" pitchFamily="18" charset="0"/>
                <a:ea typeface="Times New Roman" panose="02020603050405020304" pitchFamily="18" charset="0"/>
                <a:cs typeface="Times New Roman" panose="02020603050405020304" pitchFamily="18" charset="0"/>
              </a:rPr>
              <a:t>разширения</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на трети страни, които предлагат специализирани инструменти и функции.</a:t>
            </a:r>
          </a:p>
        </p:txBody>
      </p:sp>
      <p:sp>
        <p:nvSpPr>
          <p:cNvPr id="4" name="Footer Placeholder 3">
            <a:extLst>
              <a:ext uri="{FF2B5EF4-FFF2-40B4-BE49-F238E27FC236}">
                <a16:creationId xmlns:a16="http://schemas.microsoft.com/office/drawing/2014/main" id="{34AF7F05-FCBF-65D0-7DC9-DBA259651613}"/>
              </a:ext>
            </a:extLst>
          </p:cNvPr>
          <p:cNvSpPr>
            <a:spLocks noGrp="1"/>
          </p:cNvSpPr>
          <p:nvPr>
            <p:ph type="ftr" sz="quarter" idx="10"/>
          </p:nvPr>
        </p:nvSpPr>
        <p:spPr/>
        <p:txBody>
          <a:body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p>
        </p:txBody>
      </p:sp>
      <p:pic>
        <p:nvPicPr>
          <p:cNvPr id="7" name="Picture 6">
            <a:extLst>
              <a:ext uri="{FF2B5EF4-FFF2-40B4-BE49-F238E27FC236}">
                <a16:creationId xmlns:a16="http://schemas.microsoft.com/office/drawing/2014/main" id="{F4D4C46B-6968-487D-29D1-B1F96D9A69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9719" y="1805719"/>
            <a:ext cx="4720461" cy="3246562"/>
          </a:xfrm>
          <a:prstGeom prst="rect">
            <a:avLst/>
          </a:prstGeom>
        </p:spPr>
      </p:pic>
    </p:spTree>
    <p:extLst>
      <p:ext uri="{BB962C8B-B14F-4D97-AF65-F5344CB8AC3E}">
        <p14:creationId xmlns:p14="http://schemas.microsoft.com/office/powerpoint/2010/main" val="25597685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31EDE-6673-9D7D-8475-94B7A4B180FC}"/>
              </a:ext>
            </a:extLst>
          </p:cNvPr>
          <p:cNvSpPr>
            <a:spLocks noGrp="1"/>
          </p:cNvSpPr>
          <p:nvPr>
            <p:ph type="title"/>
          </p:nvPr>
        </p:nvSpPr>
        <p:spPr/>
        <p:txBody>
          <a:bodyPr/>
          <a:lstStyle/>
          <a:p>
            <a:r>
              <a:rPr lang="bg-BG" dirty="0"/>
              <a:t>Основни функционалности и работа с </a:t>
            </a:r>
            <a:r>
              <a:rPr lang="en-GB" dirty="0"/>
              <a:t>GIMP</a:t>
            </a:r>
            <a:endParaRPr lang="en-BG" dirty="0"/>
          </a:p>
        </p:txBody>
      </p:sp>
      <p:sp>
        <p:nvSpPr>
          <p:cNvPr id="3" name="Content Placeholder 2">
            <a:extLst>
              <a:ext uri="{FF2B5EF4-FFF2-40B4-BE49-F238E27FC236}">
                <a16:creationId xmlns:a16="http://schemas.microsoft.com/office/drawing/2014/main" id="{7651F78D-3DA7-45A9-03E8-69E60C3CE9CE}"/>
              </a:ext>
            </a:extLst>
          </p:cNvPr>
          <p:cNvSpPr>
            <a:spLocks noGrp="1"/>
          </p:cNvSpPr>
          <p:nvPr>
            <p:ph idx="1"/>
          </p:nvPr>
        </p:nvSpPr>
        <p:spPr>
          <a:xfrm>
            <a:off x="5024062" y="1620838"/>
            <a:ext cx="7167937" cy="4679950"/>
          </a:xfrm>
        </p:spPr>
        <p:txBody>
          <a:bodyPr/>
          <a:lstStyle/>
          <a:p>
            <a:pPr marL="0" indent="0" algn="just">
              <a:lnSpc>
                <a:spcPct val="107000"/>
              </a:lnSpc>
              <a:spcAft>
                <a:spcPts val="800"/>
              </a:spcAft>
              <a:buNone/>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1. Слоеве и маски: Подобно на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Photoshop</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GIMP поддържа слоеве, което позволява на потребителите да работят независимо върху различни елементи от изображението. Той също така предлага маски на слоеве за редактиране, което позволява прецизен контрол върху прозрачността на изображението и композирането.</a:t>
            </a:r>
          </a:p>
          <a:p>
            <a:pPr marL="0" indent="0" algn="just">
              <a:lnSpc>
                <a:spcPct val="107000"/>
              </a:lnSpc>
              <a:spcAft>
                <a:spcPts val="800"/>
              </a:spcAft>
              <a:buNone/>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2. Редактиране на изображения: GIMP предоставя широк набор от инструменти за редактиране на изображения, като изрязване, преоразмеряване, ретуширане, корекция на цветовете и корекции като криви, нива и нюанс/наситеност.</a:t>
            </a:r>
          </a:p>
          <a:p>
            <a:pPr marL="0" indent="0">
              <a:buNone/>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3. Инструменти за селекция: GIMP предлага различни инструменти за селекция, включително правоъгълна и елипсовидна селекция, свободна селекция и размита селекция (подобна на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Magic</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Wand</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в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Photoshop</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за правене на прецизни и сложни селекции.</a:t>
            </a:r>
            <a:endParaRPr lang="bg-BG" dirty="0"/>
          </a:p>
        </p:txBody>
      </p:sp>
      <p:sp>
        <p:nvSpPr>
          <p:cNvPr id="4" name="Footer Placeholder 3">
            <a:extLst>
              <a:ext uri="{FF2B5EF4-FFF2-40B4-BE49-F238E27FC236}">
                <a16:creationId xmlns:a16="http://schemas.microsoft.com/office/drawing/2014/main" id="{DA2FD51E-932E-8D14-A805-845DF90B1765}"/>
              </a:ext>
            </a:extLst>
          </p:cNvPr>
          <p:cNvSpPr>
            <a:spLocks noGrp="1"/>
          </p:cNvSpPr>
          <p:nvPr>
            <p:ph type="ftr" sz="quarter" idx="10"/>
          </p:nvPr>
        </p:nvSpPr>
        <p:spPr/>
        <p:txBody>
          <a:body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p>
        </p:txBody>
      </p:sp>
      <p:pic>
        <p:nvPicPr>
          <p:cNvPr id="6" name="Picture 5">
            <a:extLst>
              <a:ext uri="{FF2B5EF4-FFF2-40B4-BE49-F238E27FC236}">
                <a16:creationId xmlns:a16="http://schemas.microsoft.com/office/drawing/2014/main" id="{3F6C04AF-51D3-66F2-CDC2-6B56CF82F9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035" y="1609725"/>
            <a:ext cx="4606704" cy="4386976"/>
          </a:xfrm>
          <a:prstGeom prst="rect">
            <a:avLst/>
          </a:prstGeom>
        </p:spPr>
      </p:pic>
    </p:spTree>
    <p:extLst>
      <p:ext uri="{BB962C8B-B14F-4D97-AF65-F5344CB8AC3E}">
        <p14:creationId xmlns:p14="http://schemas.microsoft.com/office/powerpoint/2010/main" val="14367867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31EDE-6673-9D7D-8475-94B7A4B180FC}"/>
              </a:ext>
            </a:extLst>
          </p:cNvPr>
          <p:cNvSpPr>
            <a:spLocks noGrp="1"/>
          </p:cNvSpPr>
          <p:nvPr>
            <p:ph type="title"/>
          </p:nvPr>
        </p:nvSpPr>
        <p:spPr/>
        <p:txBody>
          <a:bodyPr/>
          <a:lstStyle/>
          <a:p>
            <a:r>
              <a:rPr lang="bg-BG" dirty="0"/>
              <a:t>Основни функционалности и работа с </a:t>
            </a:r>
            <a:r>
              <a:rPr lang="en-GB" dirty="0"/>
              <a:t>GIMP</a:t>
            </a:r>
            <a:endParaRPr lang="en-BG" dirty="0"/>
          </a:p>
        </p:txBody>
      </p:sp>
      <p:sp>
        <p:nvSpPr>
          <p:cNvPr id="3" name="Content Placeholder 2">
            <a:extLst>
              <a:ext uri="{FF2B5EF4-FFF2-40B4-BE49-F238E27FC236}">
                <a16:creationId xmlns:a16="http://schemas.microsoft.com/office/drawing/2014/main" id="{7651F78D-3DA7-45A9-03E8-69E60C3CE9CE}"/>
              </a:ext>
            </a:extLst>
          </p:cNvPr>
          <p:cNvSpPr>
            <a:spLocks noGrp="1"/>
          </p:cNvSpPr>
          <p:nvPr>
            <p:ph idx="1"/>
          </p:nvPr>
        </p:nvSpPr>
        <p:spPr>
          <a:xfrm>
            <a:off x="513707" y="1450975"/>
            <a:ext cx="7489862" cy="4679950"/>
          </a:xfrm>
        </p:spPr>
        <p:txBody>
          <a:bodyPr/>
          <a:lstStyle/>
          <a:p>
            <a:pPr marL="0" indent="0" algn="just">
              <a:lnSpc>
                <a:spcPct val="107000"/>
              </a:lnSpc>
              <a:spcAft>
                <a:spcPts val="800"/>
              </a:spcAft>
              <a:buNone/>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4. Инструменти за рисуване и боядисване: GIMP предоставя различни видове четки, моливи, въздушни четки и инструменти за клониране за цифрово рисуване, манипулиране на изображения и създаване на артистични ефекти.</a:t>
            </a:r>
          </a:p>
          <a:p>
            <a:pPr marL="0" indent="0" algn="just">
              <a:lnSpc>
                <a:spcPct val="107000"/>
              </a:lnSpc>
              <a:spcAft>
                <a:spcPts val="800"/>
              </a:spcAft>
              <a:buNone/>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5. Филтри и ефекти: GIMP включва богата колекция от филтри и ефекти, които потребителите могат да прилагат към изображения, като замъгляване, изостряне, изкривяване, артистични ефекти и намаляване на шума.</a:t>
            </a:r>
          </a:p>
          <a:p>
            <a:pPr marL="0" indent="0" algn="just">
              <a:lnSpc>
                <a:spcPct val="107000"/>
              </a:lnSpc>
              <a:spcAft>
                <a:spcPts val="800"/>
              </a:spcAft>
              <a:buNone/>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6. Редактиране на текст: Софтуерът поддържа добавяне и форматиране на текстови слоеве, включително векторно базиран текст за създаване на типографски дизайн.</a:t>
            </a:r>
          </a:p>
          <a:p>
            <a:pPr marL="0" indent="0">
              <a:buNone/>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7.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Path</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Tool</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Инструментът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Path</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на GIMP позволява на потребителите да създават векторни пътища и форми, които могат да се използват за селекции, щрихи и други цели за редактиране.</a:t>
            </a:r>
            <a:endParaRPr lang="bg-BG" dirty="0"/>
          </a:p>
        </p:txBody>
      </p:sp>
      <p:sp>
        <p:nvSpPr>
          <p:cNvPr id="4" name="Footer Placeholder 3">
            <a:extLst>
              <a:ext uri="{FF2B5EF4-FFF2-40B4-BE49-F238E27FC236}">
                <a16:creationId xmlns:a16="http://schemas.microsoft.com/office/drawing/2014/main" id="{DA2FD51E-932E-8D14-A805-845DF90B1765}"/>
              </a:ext>
            </a:extLst>
          </p:cNvPr>
          <p:cNvSpPr>
            <a:spLocks noGrp="1"/>
          </p:cNvSpPr>
          <p:nvPr>
            <p:ph type="ftr" sz="quarter" idx="10"/>
          </p:nvPr>
        </p:nvSpPr>
        <p:spPr/>
        <p:txBody>
          <a:body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p>
        </p:txBody>
      </p:sp>
      <p:pic>
        <p:nvPicPr>
          <p:cNvPr id="7" name="Picture 6">
            <a:extLst>
              <a:ext uri="{FF2B5EF4-FFF2-40B4-BE49-F238E27FC236}">
                <a16:creationId xmlns:a16="http://schemas.microsoft.com/office/drawing/2014/main" id="{A89D0122-A6B2-77CA-0D2D-1A016BF6C6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52890" y="2707526"/>
            <a:ext cx="3400746" cy="1904418"/>
          </a:xfrm>
          <a:prstGeom prst="rect">
            <a:avLst/>
          </a:prstGeom>
        </p:spPr>
      </p:pic>
    </p:spTree>
    <p:extLst>
      <p:ext uri="{BB962C8B-B14F-4D97-AF65-F5344CB8AC3E}">
        <p14:creationId xmlns:p14="http://schemas.microsoft.com/office/powerpoint/2010/main" val="11686888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31EDE-6673-9D7D-8475-94B7A4B180FC}"/>
              </a:ext>
            </a:extLst>
          </p:cNvPr>
          <p:cNvSpPr>
            <a:spLocks noGrp="1"/>
          </p:cNvSpPr>
          <p:nvPr>
            <p:ph type="title"/>
          </p:nvPr>
        </p:nvSpPr>
        <p:spPr/>
        <p:txBody>
          <a:bodyPr/>
          <a:lstStyle/>
          <a:p>
            <a:r>
              <a:rPr lang="bg-BG" dirty="0"/>
              <a:t>Основни функционалности и работа с </a:t>
            </a:r>
            <a:r>
              <a:rPr lang="en-GB" dirty="0"/>
              <a:t>GIMP</a:t>
            </a:r>
            <a:endParaRPr lang="en-BG" dirty="0"/>
          </a:p>
        </p:txBody>
      </p:sp>
      <p:sp>
        <p:nvSpPr>
          <p:cNvPr id="3" name="Content Placeholder 2">
            <a:extLst>
              <a:ext uri="{FF2B5EF4-FFF2-40B4-BE49-F238E27FC236}">
                <a16:creationId xmlns:a16="http://schemas.microsoft.com/office/drawing/2014/main" id="{7651F78D-3DA7-45A9-03E8-69E60C3CE9CE}"/>
              </a:ext>
            </a:extLst>
          </p:cNvPr>
          <p:cNvSpPr>
            <a:spLocks noGrp="1"/>
          </p:cNvSpPr>
          <p:nvPr>
            <p:ph idx="1"/>
          </p:nvPr>
        </p:nvSpPr>
        <p:spPr>
          <a:xfrm>
            <a:off x="513707" y="1450975"/>
            <a:ext cx="6092576" cy="4679950"/>
          </a:xfrm>
        </p:spPr>
        <p:txBody>
          <a:bodyPr/>
          <a:lstStyle/>
          <a:p>
            <a:pPr marL="0" indent="0" algn="just">
              <a:lnSpc>
                <a:spcPct val="107000"/>
              </a:lnSpc>
              <a:spcAft>
                <a:spcPts val="800"/>
              </a:spcAft>
              <a:buNone/>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8. Скриптове и разширения: GIMP позволява на потребителите да пишат и използват скриптове на различни програмни езици за автоматизиране на повтарящи се задачи. Той също така поддържа разширения и добавки за подобряване на неговите възможности.</a:t>
            </a:r>
          </a:p>
          <a:p>
            <a:pPr marL="0" indent="0" algn="just">
              <a:lnSpc>
                <a:spcPct val="107000"/>
              </a:lnSpc>
              <a:spcAft>
                <a:spcPts val="800"/>
              </a:spcAft>
              <a:buNone/>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9. Управление на цветовете: GIMP предлага разширени инструменти за управление на цветовете, включително поддръжка за ICC цветови профили и висококачествен цветен дисплей.</a:t>
            </a:r>
          </a:p>
          <a:p>
            <a:pPr marL="0" indent="0" algn="just">
              <a:lnSpc>
                <a:spcPct val="107000"/>
              </a:lnSpc>
              <a:spcAft>
                <a:spcPts val="800"/>
              </a:spcAft>
              <a:buNone/>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10. Формати за експортиране и импортиране: GIMP поддържа широк набор от файлови формати, включително популярни формати като JPEG, PNG, GIF, TIFF и PSD (с ограничения).</a:t>
            </a:r>
          </a:p>
        </p:txBody>
      </p:sp>
      <p:sp>
        <p:nvSpPr>
          <p:cNvPr id="4" name="Footer Placeholder 3">
            <a:extLst>
              <a:ext uri="{FF2B5EF4-FFF2-40B4-BE49-F238E27FC236}">
                <a16:creationId xmlns:a16="http://schemas.microsoft.com/office/drawing/2014/main" id="{DA2FD51E-932E-8D14-A805-845DF90B1765}"/>
              </a:ext>
            </a:extLst>
          </p:cNvPr>
          <p:cNvSpPr>
            <a:spLocks noGrp="1"/>
          </p:cNvSpPr>
          <p:nvPr>
            <p:ph type="ftr" sz="quarter" idx="10"/>
          </p:nvPr>
        </p:nvSpPr>
        <p:spPr/>
        <p:txBody>
          <a:body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p>
        </p:txBody>
      </p:sp>
      <p:pic>
        <p:nvPicPr>
          <p:cNvPr id="6" name="Picture 5">
            <a:extLst>
              <a:ext uri="{FF2B5EF4-FFF2-40B4-BE49-F238E27FC236}">
                <a16:creationId xmlns:a16="http://schemas.microsoft.com/office/drawing/2014/main" id="{D9C45FBC-DF6C-7259-7EAE-86C6B80DF8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18563" y="1530778"/>
            <a:ext cx="4959730" cy="4679950"/>
          </a:xfrm>
          <a:prstGeom prst="rect">
            <a:avLst/>
          </a:prstGeom>
        </p:spPr>
      </p:pic>
    </p:spTree>
    <p:extLst>
      <p:ext uri="{BB962C8B-B14F-4D97-AF65-F5344CB8AC3E}">
        <p14:creationId xmlns:p14="http://schemas.microsoft.com/office/powerpoint/2010/main" val="20435080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E3509-D02C-6D51-9CA9-36394F1DDA24}"/>
              </a:ext>
            </a:extLst>
          </p:cNvPr>
          <p:cNvSpPr>
            <a:spLocks noGrp="1"/>
          </p:cNvSpPr>
          <p:nvPr>
            <p:ph type="title"/>
          </p:nvPr>
        </p:nvSpPr>
        <p:spPr/>
        <p:txBody>
          <a:bodyPr/>
          <a:lstStyle/>
          <a:p>
            <a:r>
              <a:rPr lang="bg-BG" dirty="0"/>
              <a:t>Работа с филтри и ефекти в </a:t>
            </a:r>
            <a:r>
              <a:rPr lang="en-GB" dirty="0"/>
              <a:t>GIMP</a:t>
            </a:r>
            <a:endParaRPr lang="en-BG" dirty="0"/>
          </a:p>
        </p:txBody>
      </p:sp>
      <p:sp>
        <p:nvSpPr>
          <p:cNvPr id="3" name="Content Placeholder 2">
            <a:extLst>
              <a:ext uri="{FF2B5EF4-FFF2-40B4-BE49-F238E27FC236}">
                <a16:creationId xmlns:a16="http://schemas.microsoft.com/office/drawing/2014/main" id="{6022C76E-0CFF-C6E1-39C0-9BA617435E94}"/>
              </a:ext>
            </a:extLst>
          </p:cNvPr>
          <p:cNvSpPr>
            <a:spLocks noGrp="1"/>
          </p:cNvSpPr>
          <p:nvPr>
            <p:ph idx="1"/>
          </p:nvPr>
        </p:nvSpPr>
        <p:spPr>
          <a:xfrm>
            <a:off x="143838" y="1615281"/>
            <a:ext cx="8404261" cy="4679950"/>
          </a:xfrm>
        </p:spPr>
        <p:txBody>
          <a:bodyPr/>
          <a:lstStyle/>
          <a:p>
            <a:pPr marL="0" indent="0" algn="just">
              <a:lnSpc>
                <a:spcPct val="107000"/>
              </a:lnSpc>
              <a:spcAft>
                <a:spcPts val="800"/>
              </a:spcAft>
              <a:buNone/>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Работата с филтри и ефекти в GIMP ви позволява да подобрявате и трансформирате изображенията си творчески. GIMP предлага широк набор от филтри и ефекти, които можете да приложите към вашите изображения, за да постигнете различни артистични, стилистични и практически резултати. Ето подробно обяснение как да работите с филтри и ефекти в GIMP:</a:t>
            </a:r>
          </a:p>
          <a:p>
            <a:pPr marL="0" indent="0" algn="just">
              <a:lnSpc>
                <a:spcPct val="107000"/>
              </a:lnSpc>
              <a:spcAft>
                <a:spcPts val="800"/>
              </a:spcAft>
              <a:buNone/>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1. Достъп до филтри и ефекти:</a:t>
            </a:r>
          </a:p>
          <a:p>
            <a:pPr marL="0" indent="0" algn="just">
              <a:lnSpc>
                <a:spcPct val="107000"/>
              </a:lnSpc>
              <a:spcAft>
                <a:spcPts val="800"/>
              </a:spcAft>
              <a:buNone/>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 За достъп до филтри и ефекти в GIMP отидете в менюто „Филтри“ в горната част на прозореца. Менюто „Филтри“ съдържа различни подменюта, всяко от които съдържа специфични видове филтри.</a:t>
            </a:r>
          </a:p>
          <a:p>
            <a:pPr marL="0" indent="0" algn="just">
              <a:lnSpc>
                <a:spcPct val="107000"/>
              </a:lnSpc>
              <a:spcAft>
                <a:spcPts val="800"/>
              </a:spcAft>
              <a:buNone/>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2. Прилагане на филтър:</a:t>
            </a:r>
          </a:p>
          <a:p>
            <a:pPr marL="0" indent="0" algn="just">
              <a:lnSpc>
                <a:spcPct val="107000"/>
              </a:lnSpc>
              <a:spcAft>
                <a:spcPts val="800"/>
              </a:spcAft>
              <a:buNone/>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 Изберете филтър от едно от подменютата. Например под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Blur</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ще намерите филтри като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Gaussian</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Blur</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и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Motion</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Blur</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a:t>
            </a:r>
          </a:p>
        </p:txBody>
      </p:sp>
      <p:sp>
        <p:nvSpPr>
          <p:cNvPr id="4" name="Footer Placeholder 3">
            <a:extLst>
              <a:ext uri="{FF2B5EF4-FFF2-40B4-BE49-F238E27FC236}">
                <a16:creationId xmlns:a16="http://schemas.microsoft.com/office/drawing/2014/main" id="{77AEF519-9445-0408-6790-08056EFEA134}"/>
              </a:ext>
            </a:extLst>
          </p:cNvPr>
          <p:cNvSpPr>
            <a:spLocks noGrp="1"/>
          </p:cNvSpPr>
          <p:nvPr>
            <p:ph type="ftr" sz="quarter" idx="10"/>
          </p:nvPr>
        </p:nvSpPr>
        <p:spPr/>
        <p:txBody>
          <a:body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p>
        </p:txBody>
      </p:sp>
      <p:pic>
        <p:nvPicPr>
          <p:cNvPr id="6" name="Picture 5">
            <a:extLst>
              <a:ext uri="{FF2B5EF4-FFF2-40B4-BE49-F238E27FC236}">
                <a16:creationId xmlns:a16="http://schemas.microsoft.com/office/drawing/2014/main" id="{464D5655-8F35-070C-2E60-3730B5E1EC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83985" y="2219217"/>
            <a:ext cx="3188333" cy="3204895"/>
          </a:xfrm>
          <a:prstGeom prst="rect">
            <a:avLst/>
          </a:prstGeom>
        </p:spPr>
      </p:pic>
    </p:spTree>
    <p:extLst>
      <p:ext uri="{BB962C8B-B14F-4D97-AF65-F5344CB8AC3E}">
        <p14:creationId xmlns:p14="http://schemas.microsoft.com/office/powerpoint/2010/main" val="42513609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E3509-D02C-6D51-9CA9-36394F1DDA24}"/>
              </a:ext>
            </a:extLst>
          </p:cNvPr>
          <p:cNvSpPr>
            <a:spLocks noGrp="1"/>
          </p:cNvSpPr>
          <p:nvPr>
            <p:ph type="title"/>
          </p:nvPr>
        </p:nvSpPr>
        <p:spPr>
          <a:xfrm>
            <a:off x="0" y="0"/>
            <a:ext cx="12192000" cy="1263721"/>
          </a:xfrm>
        </p:spPr>
        <p:txBody>
          <a:bodyPr/>
          <a:lstStyle/>
          <a:p>
            <a:r>
              <a:rPr lang="bg-BG" dirty="0"/>
              <a:t>Работа с филтри и ефекти в </a:t>
            </a:r>
            <a:r>
              <a:rPr lang="en-GB" dirty="0"/>
              <a:t>GIMP</a:t>
            </a:r>
            <a:endParaRPr lang="en-BG" dirty="0"/>
          </a:p>
        </p:txBody>
      </p:sp>
      <p:sp>
        <p:nvSpPr>
          <p:cNvPr id="3" name="Content Placeholder 2">
            <a:extLst>
              <a:ext uri="{FF2B5EF4-FFF2-40B4-BE49-F238E27FC236}">
                <a16:creationId xmlns:a16="http://schemas.microsoft.com/office/drawing/2014/main" id="{6022C76E-0CFF-C6E1-39C0-9BA617435E94}"/>
              </a:ext>
            </a:extLst>
          </p:cNvPr>
          <p:cNvSpPr>
            <a:spLocks noGrp="1"/>
          </p:cNvSpPr>
          <p:nvPr>
            <p:ph idx="1"/>
          </p:nvPr>
        </p:nvSpPr>
        <p:spPr>
          <a:xfrm>
            <a:off x="876728" y="1521654"/>
            <a:ext cx="10438544" cy="4679950"/>
          </a:xfrm>
        </p:spPr>
        <p:txBody>
          <a:bodyPr/>
          <a:lstStyle/>
          <a:p>
            <a:pPr marL="0" indent="0" algn="just">
              <a:lnSpc>
                <a:spcPct val="107000"/>
              </a:lnSpc>
              <a:spcAft>
                <a:spcPts val="800"/>
              </a:spcAft>
              <a:buNone/>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След като изберете филтър, ще се появи диалогов прозорец, който ви позволява да коригирате настройките на филтъра. Променете настройките, за да постигнете желания ефект и щракнете върху „OK“, за да приложите филтъра към вашето изображение.</a:t>
            </a:r>
          </a:p>
          <a:p>
            <a:pPr marL="0" indent="0" algn="just">
              <a:lnSpc>
                <a:spcPct val="107000"/>
              </a:lnSpc>
              <a:spcAft>
                <a:spcPts val="800"/>
              </a:spcAft>
              <a:buNone/>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3. Филтърни слоеве:</a:t>
            </a:r>
          </a:p>
          <a:p>
            <a:pPr marL="0" indent="0" algn="just">
              <a:lnSpc>
                <a:spcPct val="107000"/>
              </a:lnSpc>
              <a:spcAft>
                <a:spcPts val="800"/>
              </a:spcAft>
              <a:buNone/>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 Филтрите в GIMP могат да се прилагат директно към изображението или като отделни слоеве. За да приложите филтър като слой, щракнете с десния бутон върху слоя в панела със слоеве и изберете „Филтри“ от контекстното меню. По този начин можете да регулирате непрозрачността на филтъра и режима на смесване, което го прави по-гъвкав за фина настройка на ефекта.</a:t>
            </a:r>
          </a:p>
          <a:p>
            <a:pPr marL="0" indent="0" algn="just">
              <a:lnSpc>
                <a:spcPct val="107000"/>
              </a:lnSpc>
              <a:spcAft>
                <a:spcPts val="800"/>
              </a:spcAft>
              <a:buNone/>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4. Ефекти на слоеве:</a:t>
            </a:r>
          </a:p>
          <a:p>
            <a:pPr marL="0" indent="0">
              <a:buNone/>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 В GIMP можете също да добавяте ефекти на слоя, като падащи сенки, сияния, скосявания и други, като отидете на „Слой“ &gt; „Ефекти на слой“. Диалоговият прозорец "Ефекти на слоя" ви позволява да персонализирате външния вид на ефекта и опциите за смесване.</a:t>
            </a:r>
          </a:p>
        </p:txBody>
      </p:sp>
      <p:sp>
        <p:nvSpPr>
          <p:cNvPr id="4" name="Footer Placeholder 3">
            <a:extLst>
              <a:ext uri="{FF2B5EF4-FFF2-40B4-BE49-F238E27FC236}">
                <a16:creationId xmlns:a16="http://schemas.microsoft.com/office/drawing/2014/main" id="{77AEF519-9445-0408-6790-08056EFEA134}"/>
              </a:ext>
            </a:extLst>
          </p:cNvPr>
          <p:cNvSpPr>
            <a:spLocks noGrp="1"/>
          </p:cNvSpPr>
          <p:nvPr>
            <p:ph type="ftr" sz="quarter" idx="10"/>
          </p:nvPr>
        </p:nvSpPr>
        <p:spPr/>
        <p:txBody>
          <a:body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p>
        </p:txBody>
      </p:sp>
    </p:spTree>
    <p:extLst>
      <p:ext uri="{BB962C8B-B14F-4D97-AF65-F5344CB8AC3E}">
        <p14:creationId xmlns:p14="http://schemas.microsoft.com/office/powerpoint/2010/main" val="8056043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E3509-D02C-6D51-9CA9-36394F1DDA24}"/>
              </a:ext>
            </a:extLst>
          </p:cNvPr>
          <p:cNvSpPr>
            <a:spLocks noGrp="1"/>
          </p:cNvSpPr>
          <p:nvPr>
            <p:ph type="title"/>
          </p:nvPr>
        </p:nvSpPr>
        <p:spPr>
          <a:xfrm>
            <a:off x="0" y="0"/>
            <a:ext cx="12192000" cy="1263721"/>
          </a:xfrm>
        </p:spPr>
        <p:txBody>
          <a:bodyPr/>
          <a:lstStyle/>
          <a:p>
            <a:r>
              <a:rPr lang="bg-BG" dirty="0"/>
              <a:t>Работа с филтри и ефекти в </a:t>
            </a:r>
            <a:r>
              <a:rPr lang="en-GB" dirty="0"/>
              <a:t>GIMP</a:t>
            </a:r>
            <a:endParaRPr lang="en-BG" dirty="0"/>
          </a:p>
        </p:txBody>
      </p:sp>
      <p:sp>
        <p:nvSpPr>
          <p:cNvPr id="3" name="Content Placeholder 2">
            <a:extLst>
              <a:ext uri="{FF2B5EF4-FFF2-40B4-BE49-F238E27FC236}">
                <a16:creationId xmlns:a16="http://schemas.microsoft.com/office/drawing/2014/main" id="{6022C76E-0CFF-C6E1-39C0-9BA617435E94}"/>
              </a:ext>
            </a:extLst>
          </p:cNvPr>
          <p:cNvSpPr>
            <a:spLocks noGrp="1"/>
          </p:cNvSpPr>
          <p:nvPr>
            <p:ph idx="1"/>
          </p:nvPr>
        </p:nvSpPr>
        <p:spPr>
          <a:xfrm>
            <a:off x="297951" y="1521654"/>
            <a:ext cx="11496782" cy="4679950"/>
          </a:xfrm>
        </p:spPr>
        <p:txBody>
          <a:bodyPr/>
          <a:lstStyle/>
          <a:p>
            <a:pPr marL="0" indent="0" algn="just">
              <a:lnSpc>
                <a:spcPct val="107000"/>
              </a:lnSpc>
              <a:spcAft>
                <a:spcPts val="800"/>
              </a:spcAft>
              <a:buNone/>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5. Недеструктивно редактиране:</a:t>
            </a:r>
          </a:p>
          <a:p>
            <a:pPr marL="0" indent="0" algn="just">
              <a:lnSpc>
                <a:spcPct val="107000"/>
              </a:lnSpc>
              <a:spcAft>
                <a:spcPts val="800"/>
              </a:spcAft>
              <a:buNone/>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 Като използвате филтърни слоеве и ефекти на слоеве, можете да прилагате филтри без разрушаване, като запазвате оригиналното си изображение и ви позволяват да правите промени или да премахвате ефекта по-късно.</a:t>
            </a:r>
          </a:p>
          <a:p>
            <a:pPr marL="0" indent="0" algn="just">
              <a:lnSpc>
                <a:spcPct val="107000"/>
              </a:lnSpc>
              <a:spcAft>
                <a:spcPts val="800"/>
              </a:spcAft>
              <a:buNone/>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6. Филтриране на селекции:</a:t>
            </a:r>
          </a:p>
          <a:p>
            <a:pPr marL="0" indent="0" algn="just">
              <a:lnSpc>
                <a:spcPct val="107000"/>
              </a:lnSpc>
              <a:spcAft>
                <a:spcPts val="800"/>
              </a:spcAft>
              <a:buNone/>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 Можете да приложите филтри към конкретни селекции във вашето изображение. За да направите това, направете селекция с помощта на някой от инструментите за селекция (напр. Избор на правоъгълник, Избор на елипса и т.н.) и след това приложете филтъра. Филтърът ще засегне само избраната област.</a:t>
            </a:r>
          </a:p>
          <a:p>
            <a:pPr marL="0" indent="0" algn="just">
              <a:lnSpc>
                <a:spcPct val="107000"/>
              </a:lnSpc>
              <a:spcAft>
                <a:spcPts val="800"/>
              </a:spcAft>
              <a:buNone/>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7. Комбиниране на филтри и маски на слоеве:</a:t>
            </a:r>
          </a:p>
          <a:p>
            <a:pPr marL="0" indent="0">
              <a:buNone/>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 Комбинирайте множество филтри и ефекти, за да постигнете по-сложни резултати. Освен това можете да използвате маски на слоеве, за да контролирате видимостта на определени части от ефекта, което ви дава повече контрол върху начина, по който се прилага.</a:t>
            </a:r>
          </a:p>
        </p:txBody>
      </p:sp>
      <p:sp>
        <p:nvSpPr>
          <p:cNvPr id="4" name="Footer Placeholder 3">
            <a:extLst>
              <a:ext uri="{FF2B5EF4-FFF2-40B4-BE49-F238E27FC236}">
                <a16:creationId xmlns:a16="http://schemas.microsoft.com/office/drawing/2014/main" id="{77AEF519-9445-0408-6790-08056EFEA134}"/>
              </a:ext>
            </a:extLst>
          </p:cNvPr>
          <p:cNvSpPr>
            <a:spLocks noGrp="1"/>
          </p:cNvSpPr>
          <p:nvPr>
            <p:ph type="ftr" sz="quarter" idx="10"/>
          </p:nvPr>
        </p:nvSpPr>
        <p:spPr/>
        <p:txBody>
          <a:body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p>
        </p:txBody>
      </p:sp>
    </p:spTree>
    <p:extLst>
      <p:ext uri="{BB962C8B-B14F-4D97-AF65-F5344CB8AC3E}">
        <p14:creationId xmlns:p14="http://schemas.microsoft.com/office/powerpoint/2010/main" val="4381047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E3509-D02C-6D51-9CA9-36394F1DDA24}"/>
              </a:ext>
            </a:extLst>
          </p:cNvPr>
          <p:cNvSpPr>
            <a:spLocks noGrp="1"/>
          </p:cNvSpPr>
          <p:nvPr>
            <p:ph type="title"/>
          </p:nvPr>
        </p:nvSpPr>
        <p:spPr>
          <a:xfrm>
            <a:off x="0" y="1"/>
            <a:ext cx="12192000" cy="904126"/>
          </a:xfrm>
        </p:spPr>
        <p:txBody>
          <a:bodyPr/>
          <a:lstStyle/>
          <a:p>
            <a:r>
              <a:rPr lang="bg-BG" dirty="0"/>
              <a:t>Работа с филтри и ефекти в </a:t>
            </a:r>
            <a:r>
              <a:rPr lang="en-GB" dirty="0"/>
              <a:t>GIMP</a:t>
            </a:r>
            <a:endParaRPr lang="en-BG" dirty="0"/>
          </a:p>
        </p:txBody>
      </p:sp>
      <p:sp>
        <p:nvSpPr>
          <p:cNvPr id="3" name="Content Placeholder 2">
            <a:extLst>
              <a:ext uri="{FF2B5EF4-FFF2-40B4-BE49-F238E27FC236}">
                <a16:creationId xmlns:a16="http://schemas.microsoft.com/office/drawing/2014/main" id="{6022C76E-0CFF-C6E1-39C0-9BA617435E94}"/>
              </a:ext>
            </a:extLst>
          </p:cNvPr>
          <p:cNvSpPr>
            <a:spLocks noGrp="1"/>
          </p:cNvSpPr>
          <p:nvPr>
            <p:ph idx="1"/>
          </p:nvPr>
        </p:nvSpPr>
        <p:spPr>
          <a:xfrm>
            <a:off x="297951" y="904127"/>
            <a:ext cx="11496782" cy="5297477"/>
          </a:xfrm>
        </p:spPr>
        <p:txBody>
          <a:bodyPr/>
          <a:lstStyle/>
          <a:p>
            <a:pPr marL="0" indent="0" algn="just">
              <a:lnSpc>
                <a:spcPct val="107000"/>
              </a:lnSpc>
              <a:spcAft>
                <a:spcPts val="800"/>
              </a:spcAft>
              <a:buNone/>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8. Запазване на предварително зададени филтри:</a:t>
            </a:r>
          </a:p>
          <a:p>
            <a:pPr marL="0" indent="0" algn="just">
              <a:lnSpc>
                <a:spcPct val="107000"/>
              </a:lnSpc>
              <a:spcAft>
                <a:spcPts val="800"/>
              </a:spcAft>
              <a:buNone/>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 Ако често използвате специфични настройки на филтъра, можете да ги запазите като предварително зададени за лесно повторно използване в бъдеще. Щракнете върху бутона „Запазване“ в диалоговия прозорец на филтъра, за да запазите предварително зададената настройка.</a:t>
            </a:r>
          </a:p>
          <a:p>
            <a:pPr marL="0" indent="0" algn="just">
              <a:lnSpc>
                <a:spcPct val="107000"/>
              </a:lnSpc>
              <a:spcAft>
                <a:spcPts val="800"/>
              </a:spcAft>
              <a:buNone/>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Експериментирането с различни филтри и ефекти в GIMP може да доведе до вълнуващи и уникални резултати. Филтрите и ефектите са ценни инструменти за подобряване на изображения, създаване на артистични композиции и добавяне на визуален интерес към вашите дизайнерски проекти. Не забравяйте да работите без разрушаване, като използвате филтърни слоеве и маски на слоеве, което ви позволява да експериментирате свободно и да настройвате фино ефектите, за да постигнете желания резултат.</a:t>
            </a:r>
          </a:p>
        </p:txBody>
      </p:sp>
      <p:sp>
        <p:nvSpPr>
          <p:cNvPr id="4" name="Footer Placeholder 3">
            <a:extLst>
              <a:ext uri="{FF2B5EF4-FFF2-40B4-BE49-F238E27FC236}">
                <a16:creationId xmlns:a16="http://schemas.microsoft.com/office/drawing/2014/main" id="{77AEF519-9445-0408-6790-08056EFEA134}"/>
              </a:ext>
            </a:extLst>
          </p:cNvPr>
          <p:cNvSpPr>
            <a:spLocks noGrp="1"/>
          </p:cNvSpPr>
          <p:nvPr>
            <p:ph type="ftr" sz="quarter" idx="10"/>
          </p:nvPr>
        </p:nvSpPr>
        <p:spPr/>
        <p:txBody>
          <a:body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p>
        </p:txBody>
      </p:sp>
      <p:pic>
        <p:nvPicPr>
          <p:cNvPr id="6" name="Picture 5">
            <a:extLst>
              <a:ext uri="{FF2B5EF4-FFF2-40B4-BE49-F238E27FC236}">
                <a16:creationId xmlns:a16="http://schemas.microsoft.com/office/drawing/2014/main" id="{56BAE909-ED52-FC5D-C2FB-D32175D991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41793" y="4125523"/>
            <a:ext cx="3819988" cy="2076081"/>
          </a:xfrm>
          <a:prstGeom prst="rect">
            <a:avLst/>
          </a:prstGeom>
        </p:spPr>
      </p:pic>
    </p:spTree>
    <p:extLst>
      <p:ext uri="{BB962C8B-B14F-4D97-AF65-F5344CB8AC3E}">
        <p14:creationId xmlns:p14="http://schemas.microsoft.com/office/powerpoint/2010/main" val="22038854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6EE8B-521D-C89C-8EBC-BCCE6782724F}"/>
              </a:ext>
            </a:extLst>
          </p:cNvPr>
          <p:cNvSpPr>
            <a:spLocks noGrp="1"/>
          </p:cNvSpPr>
          <p:nvPr>
            <p:ph type="title"/>
          </p:nvPr>
        </p:nvSpPr>
        <p:spPr>
          <a:xfrm>
            <a:off x="0" y="1"/>
            <a:ext cx="12192000" cy="924674"/>
          </a:xfrm>
        </p:spPr>
        <p:txBody>
          <a:bodyPr/>
          <a:lstStyle/>
          <a:p>
            <a:r>
              <a:rPr lang="bg-BG" dirty="0"/>
              <a:t>Основни функционалности и работа с </a:t>
            </a:r>
            <a:r>
              <a:rPr lang="en-GB" dirty="0"/>
              <a:t>Inkscape</a:t>
            </a:r>
            <a:endParaRPr lang="en-BG" dirty="0"/>
          </a:p>
        </p:txBody>
      </p:sp>
      <p:sp>
        <p:nvSpPr>
          <p:cNvPr id="3" name="Content Placeholder 2">
            <a:extLst>
              <a:ext uri="{FF2B5EF4-FFF2-40B4-BE49-F238E27FC236}">
                <a16:creationId xmlns:a16="http://schemas.microsoft.com/office/drawing/2014/main" id="{7F8EC02D-4C2A-83DF-C33B-3D3372047152}"/>
              </a:ext>
            </a:extLst>
          </p:cNvPr>
          <p:cNvSpPr>
            <a:spLocks noGrp="1"/>
          </p:cNvSpPr>
          <p:nvPr>
            <p:ph idx="1"/>
          </p:nvPr>
        </p:nvSpPr>
        <p:spPr>
          <a:xfrm>
            <a:off x="606174" y="924675"/>
            <a:ext cx="11585825" cy="5376113"/>
          </a:xfrm>
        </p:spPr>
        <p:txBody>
          <a:bodyPr/>
          <a:lstStyle/>
          <a:p>
            <a:pPr marL="0" indent="0" algn="just">
              <a:lnSpc>
                <a:spcPct val="107000"/>
              </a:lnSpc>
              <a:spcAft>
                <a:spcPts val="800"/>
              </a:spcAft>
              <a:buNone/>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1. Инструменти за векторно рисуване: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Inkscape</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предлага изчерпателен набор от инструменти за векторно рисуване, включително инструмента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Pen</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криви на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Безие</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инструменти за фигури (правоъгълник, елипса, звезда и т.н.) и инструменти за рисуване със свободна ръка. Тези инструменти позволяват на потребителите да създават прецизни и сложни векторни графики.</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marL="0" indent="0" algn="just">
              <a:lnSpc>
                <a:spcPct val="107000"/>
              </a:lnSpc>
              <a:spcAft>
                <a:spcPts val="800"/>
              </a:spcAft>
              <a:buNone/>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2. Редактиране на възли и пътища: Потребителите могат да манипулират отделни възли и опорни точки, за да променят формата и пътя на обектите. Това осигурява пълен контрол върху дизайна и позволява на потребителите да създават сложни криви и форми.</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55280956-09A9-2E06-CCD2-A20E8BC45778}"/>
              </a:ext>
            </a:extLst>
          </p:cNvPr>
          <p:cNvSpPr>
            <a:spLocks noGrp="1"/>
          </p:cNvSpPr>
          <p:nvPr>
            <p:ph type="ftr" sz="quarter" idx="10"/>
          </p:nvPr>
        </p:nvSpPr>
        <p:spPr/>
        <p:txBody>
          <a:body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p>
        </p:txBody>
      </p:sp>
      <p:pic>
        <p:nvPicPr>
          <p:cNvPr id="6" name="Picture 5">
            <a:extLst>
              <a:ext uri="{FF2B5EF4-FFF2-40B4-BE49-F238E27FC236}">
                <a16:creationId xmlns:a16="http://schemas.microsoft.com/office/drawing/2014/main" id="{39C900F4-0297-2F6F-C8A8-0CC6E2097F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2697" y="3509980"/>
            <a:ext cx="4779371" cy="2652323"/>
          </a:xfrm>
          <a:prstGeom prst="rect">
            <a:avLst/>
          </a:prstGeom>
        </p:spPr>
      </p:pic>
    </p:spTree>
    <p:extLst>
      <p:ext uri="{BB962C8B-B14F-4D97-AF65-F5344CB8AC3E}">
        <p14:creationId xmlns:p14="http://schemas.microsoft.com/office/powerpoint/2010/main" val="11197852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29"/>
          <p:cNvSpPr>
            <a:spLocks noGrp="1"/>
          </p:cNvSpPr>
          <p:nvPr>
            <p:ph type="title"/>
          </p:nvPr>
        </p:nvSpPr>
        <p:spPr/>
        <p:txBody>
          <a:bodyPr/>
          <a:lstStyle/>
          <a:p>
            <a:pPr eaLnBrk="1" fontAlgn="auto" hangingPunct="1">
              <a:spcAft>
                <a:spcPts val="0"/>
              </a:spcAft>
              <a:defRPr/>
            </a:pPr>
            <a:r>
              <a:rPr lang="bg-BG" dirty="0">
                <a:solidFill>
                  <a:schemeClr val="tx1">
                    <a:lumMod val="85000"/>
                    <a:lumOff val="15000"/>
                  </a:schemeClr>
                </a:solidFill>
              </a:rPr>
              <a:t>В тази тема ще научите:</a:t>
            </a:r>
            <a:endParaRPr lang="en-GB" dirty="0">
              <a:solidFill>
                <a:schemeClr val="tx1">
                  <a:lumMod val="85000"/>
                  <a:lumOff val="15000"/>
                </a:schemeClr>
              </a:solidFill>
            </a:endParaRPr>
          </a:p>
        </p:txBody>
      </p:sp>
      <p:sp>
        <p:nvSpPr>
          <p:cNvPr id="10" name="Footer Placeholder 9"/>
          <p:cNvSpPr>
            <a:spLocks noGrp="1"/>
          </p:cNvSpPr>
          <p:nvPr>
            <p:ph type="ftr" sz="quarter" idx="10"/>
          </p:nvPr>
        </p:nvSpPr>
        <p:spPr/>
        <p:txBody>
          <a:body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p>
        </p:txBody>
      </p:sp>
      <p:sp>
        <p:nvSpPr>
          <p:cNvPr id="5" name="Content Placeholder 4"/>
          <p:cNvSpPr>
            <a:spLocks noGrp="1"/>
          </p:cNvSpPr>
          <p:nvPr>
            <p:ph idx="1"/>
          </p:nvPr>
        </p:nvSpPr>
        <p:spPr>
          <a:xfrm>
            <a:off x="179108" y="1620838"/>
            <a:ext cx="11717519" cy="4679950"/>
          </a:xfrm>
        </p:spPr>
        <p:txBody>
          <a:bodyPr/>
          <a:lstStyle/>
          <a:p>
            <a:pPr marL="342900" lvl="0" indent="-342900">
              <a:lnSpc>
                <a:spcPct val="107000"/>
              </a:lnSpc>
              <a:buFont typeface="Symbol" pitchFamily="2" charset="2"/>
              <a:buChar char=""/>
            </a:pPr>
            <a:r>
              <a:rPr lang="bg-BG" sz="18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Какви са основните функционалности във водещите приложения за създаване и редактиране на дигитално съдържание (в частност растерни и векторни изображения) и как може да ги използвате за създаване и редактиране на цифрово съдържание на професионално ниво. </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CA4C69C5-11CD-BB0D-A7C6-E9077EABCC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2638" y="2672137"/>
            <a:ext cx="7772400" cy="38862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6EE8B-521D-C89C-8EBC-BCCE6782724F}"/>
              </a:ext>
            </a:extLst>
          </p:cNvPr>
          <p:cNvSpPr>
            <a:spLocks noGrp="1"/>
          </p:cNvSpPr>
          <p:nvPr>
            <p:ph type="title"/>
          </p:nvPr>
        </p:nvSpPr>
        <p:spPr>
          <a:xfrm>
            <a:off x="0" y="1"/>
            <a:ext cx="12192000" cy="924674"/>
          </a:xfrm>
        </p:spPr>
        <p:txBody>
          <a:bodyPr/>
          <a:lstStyle/>
          <a:p>
            <a:r>
              <a:rPr lang="bg-BG" dirty="0"/>
              <a:t>Основни функционалности и работа с </a:t>
            </a:r>
            <a:r>
              <a:rPr lang="en-GB" dirty="0"/>
              <a:t>Inkscape</a:t>
            </a:r>
            <a:endParaRPr lang="en-BG" dirty="0"/>
          </a:p>
        </p:txBody>
      </p:sp>
      <p:sp>
        <p:nvSpPr>
          <p:cNvPr id="3" name="Content Placeholder 2">
            <a:extLst>
              <a:ext uri="{FF2B5EF4-FFF2-40B4-BE49-F238E27FC236}">
                <a16:creationId xmlns:a16="http://schemas.microsoft.com/office/drawing/2014/main" id="{7F8EC02D-4C2A-83DF-C33B-3D3372047152}"/>
              </a:ext>
            </a:extLst>
          </p:cNvPr>
          <p:cNvSpPr>
            <a:spLocks noGrp="1"/>
          </p:cNvSpPr>
          <p:nvPr>
            <p:ph idx="1"/>
          </p:nvPr>
        </p:nvSpPr>
        <p:spPr>
          <a:xfrm>
            <a:off x="606174" y="924675"/>
            <a:ext cx="11585825" cy="5376113"/>
          </a:xfrm>
        </p:spPr>
        <p:txBody>
          <a:bodyPr/>
          <a:lstStyle/>
          <a:p>
            <a:pPr marL="0" indent="0" algn="just">
              <a:lnSpc>
                <a:spcPct val="107000"/>
              </a:lnSpc>
              <a:spcAft>
                <a:spcPts val="800"/>
              </a:spcAft>
              <a:buNone/>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3. Поддръжка на текст: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Inkscape</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поддържа редактиране на текст, което позволява на потребителите да добавят и форматират текст във векторен формат. Потребителите могат да конвертират текст в пътеки за повече гъвкавост на дизайна.</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marL="0" indent="0">
              <a:buNone/>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4. Слоеве и групи: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Inkscape</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включва панел със слоеве </a:t>
            </a:r>
            <a:r>
              <a:rPr lang="en-US" sz="1800" dirty="0">
                <a:effectLst/>
                <a:latin typeface="Cambria" panose="02040503050406030204" pitchFamily="18" charset="0"/>
                <a:ea typeface="Times New Roman" panose="02020603050405020304" pitchFamily="18" charset="0"/>
                <a:cs typeface="Times New Roman" panose="02020603050405020304" pitchFamily="18" charset="0"/>
              </a:rPr>
              <a:t>(</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Фиг. 4)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сза</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организиране и управление на сложни произведения на изкуството. Потребителите могат да групират обекти и да прилагат различни ефекти и трансформации към отделните слоеве.</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55280956-09A9-2E06-CCD2-A20E8BC45778}"/>
              </a:ext>
            </a:extLst>
          </p:cNvPr>
          <p:cNvSpPr>
            <a:spLocks noGrp="1"/>
          </p:cNvSpPr>
          <p:nvPr>
            <p:ph type="ftr" sz="quarter" idx="10"/>
          </p:nvPr>
        </p:nvSpPr>
        <p:spPr/>
        <p:txBody>
          <a:body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p>
        </p:txBody>
      </p:sp>
      <p:pic>
        <p:nvPicPr>
          <p:cNvPr id="7" name="Picture 6">
            <a:extLst>
              <a:ext uri="{FF2B5EF4-FFF2-40B4-BE49-F238E27FC236}">
                <a16:creationId xmlns:a16="http://schemas.microsoft.com/office/drawing/2014/main" id="{FE09D25A-8158-6B21-F1BD-17A1DBEF25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7352" y="2707541"/>
            <a:ext cx="5310157" cy="3468315"/>
          </a:xfrm>
          <a:prstGeom prst="rect">
            <a:avLst/>
          </a:prstGeom>
        </p:spPr>
      </p:pic>
    </p:spTree>
    <p:extLst>
      <p:ext uri="{BB962C8B-B14F-4D97-AF65-F5344CB8AC3E}">
        <p14:creationId xmlns:p14="http://schemas.microsoft.com/office/powerpoint/2010/main" val="20138926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6EE8B-521D-C89C-8EBC-BCCE6782724F}"/>
              </a:ext>
            </a:extLst>
          </p:cNvPr>
          <p:cNvSpPr>
            <a:spLocks noGrp="1"/>
          </p:cNvSpPr>
          <p:nvPr>
            <p:ph type="title"/>
          </p:nvPr>
        </p:nvSpPr>
        <p:spPr>
          <a:xfrm>
            <a:off x="0" y="1"/>
            <a:ext cx="12192000" cy="924674"/>
          </a:xfrm>
        </p:spPr>
        <p:txBody>
          <a:bodyPr/>
          <a:lstStyle/>
          <a:p>
            <a:r>
              <a:rPr lang="bg-BG" dirty="0"/>
              <a:t>Основни функционалности и работа с </a:t>
            </a:r>
            <a:r>
              <a:rPr lang="en-GB" dirty="0"/>
              <a:t>Inkscape</a:t>
            </a:r>
            <a:endParaRPr lang="en-BG" dirty="0"/>
          </a:p>
        </p:txBody>
      </p:sp>
      <p:sp>
        <p:nvSpPr>
          <p:cNvPr id="3" name="Content Placeholder 2">
            <a:extLst>
              <a:ext uri="{FF2B5EF4-FFF2-40B4-BE49-F238E27FC236}">
                <a16:creationId xmlns:a16="http://schemas.microsoft.com/office/drawing/2014/main" id="{7F8EC02D-4C2A-83DF-C33B-3D3372047152}"/>
              </a:ext>
            </a:extLst>
          </p:cNvPr>
          <p:cNvSpPr>
            <a:spLocks noGrp="1"/>
          </p:cNvSpPr>
          <p:nvPr>
            <p:ph idx="1"/>
          </p:nvPr>
        </p:nvSpPr>
        <p:spPr>
          <a:xfrm>
            <a:off x="606174" y="1921267"/>
            <a:ext cx="6924783" cy="4379521"/>
          </a:xfrm>
        </p:spPr>
        <p:txBody>
          <a:bodyPr/>
          <a:lstStyle/>
          <a:p>
            <a:pPr marL="0" indent="0" algn="just">
              <a:lnSpc>
                <a:spcPct val="107000"/>
              </a:lnSpc>
              <a:spcAft>
                <a:spcPts val="800"/>
              </a:spcAft>
              <a:buNone/>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5. Запълване и щрих: Потребителите могат да прилагат различни запълвания, включително плътни цветове, градиенти, шарки и щриховки към обекти. Панелът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Stroke</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позволява персонализиране на свойствата на щриха като цвят, ширина и стил.</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marL="0" indent="0">
              <a:buNone/>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6. Клонинги и символи: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Inkscape</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има мощна функция за клонинги и символи, позволяваща на потребителите да създават копия на обекти, които остават свързани с оригинала. Всички промени в оригиналния обект автоматично актуализират всички негови клонинги.</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55280956-09A9-2E06-CCD2-A20E8BC45778}"/>
              </a:ext>
            </a:extLst>
          </p:cNvPr>
          <p:cNvSpPr>
            <a:spLocks noGrp="1"/>
          </p:cNvSpPr>
          <p:nvPr>
            <p:ph type="ftr" sz="quarter" idx="10"/>
          </p:nvPr>
        </p:nvSpPr>
        <p:spPr/>
        <p:txBody>
          <a:body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p>
        </p:txBody>
      </p:sp>
      <p:pic>
        <p:nvPicPr>
          <p:cNvPr id="6" name="Picture 5">
            <a:extLst>
              <a:ext uri="{FF2B5EF4-FFF2-40B4-BE49-F238E27FC236}">
                <a16:creationId xmlns:a16="http://schemas.microsoft.com/office/drawing/2014/main" id="{E97D7CAD-9EFA-A165-06C9-5D25028401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09960" y="2125435"/>
            <a:ext cx="3842086" cy="2607130"/>
          </a:xfrm>
          <a:prstGeom prst="rect">
            <a:avLst/>
          </a:prstGeom>
          <a:ln>
            <a:solidFill>
              <a:schemeClr val="accent1">
                <a:alpha val="98000"/>
              </a:schemeClr>
            </a:solidFill>
          </a:ln>
        </p:spPr>
      </p:pic>
    </p:spTree>
    <p:extLst>
      <p:ext uri="{BB962C8B-B14F-4D97-AF65-F5344CB8AC3E}">
        <p14:creationId xmlns:p14="http://schemas.microsoft.com/office/powerpoint/2010/main" val="42027721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6EE8B-521D-C89C-8EBC-BCCE6782724F}"/>
              </a:ext>
            </a:extLst>
          </p:cNvPr>
          <p:cNvSpPr>
            <a:spLocks noGrp="1"/>
          </p:cNvSpPr>
          <p:nvPr>
            <p:ph type="title"/>
          </p:nvPr>
        </p:nvSpPr>
        <p:spPr>
          <a:xfrm>
            <a:off x="0" y="1"/>
            <a:ext cx="12192000" cy="924674"/>
          </a:xfrm>
        </p:spPr>
        <p:txBody>
          <a:bodyPr/>
          <a:lstStyle/>
          <a:p>
            <a:r>
              <a:rPr lang="bg-BG" dirty="0"/>
              <a:t>Основни функционалности и работа с </a:t>
            </a:r>
            <a:r>
              <a:rPr lang="en-GB" dirty="0"/>
              <a:t>Inkscape</a:t>
            </a:r>
            <a:endParaRPr lang="en-BG" dirty="0"/>
          </a:p>
        </p:txBody>
      </p:sp>
      <p:sp>
        <p:nvSpPr>
          <p:cNvPr id="3" name="Content Placeholder 2">
            <a:extLst>
              <a:ext uri="{FF2B5EF4-FFF2-40B4-BE49-F238E27FC236}">
                <a16:creationId xmlns:a16="http://schemas.microsoft.com/office/drawing/2014/main" id="{7F8EC02D-4C2A-83DF-C33B-3D3372047152}"/>
              </a:ext>
            </a:extLst>
          </p:cNvPr>
          <p:cNvSpPr>
            <a:spLocks noGrp="1"/>
          </p:cNvSpPr>
          <p:nvPr>
            <p:ph idx="1"/>
          </p:nvPr>
        </p:nvSpPr>
        <p:spPr>
          <a:xfrm>
            <a:off x="5887092" y="1345915"/>
            <a:ext cx="5948737" cy="4379521"/>
          </a:xfrm>
        </p:spPr>
        <p:txBody>
          <a:bodyPr/>
          <a:lstStyle/>
          <a:p>
            <a:pPr marL="0" indent="0" algn="just">
              <a:lnSpc>
                <a:spcPct val="107000"/>
              </a:lnSpc>
              <a:spcAft>
                <a:spcPts val="800"/>
              </a:spcAft>
              <a:buNone/>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7. Ефекти на пътеки</a:t>
            </a:r>
            <a:r>
              <a:rPr lang="en-US" sz="1800" dirty="0">
                <a:effectLst/>
                <a:latin typeface="Cambria" panose="02040503050406030204" pitchFamily="18" charset="0"/>
                <a:ea typeface="Times New Roman" panose="02020603050405020304" pitchFamily="18" charset="0"/>
                <a:cs typeface="Times New Roman" panose="02020603050405020304" pitchFamily="18" charset="0"/>
              </a:rPr>
              <a:t> (Path Effects)</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Inkscape</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предлага уникална функция, наречена „Ефекти на пътеки“, която позволява на потребителите да прилагат различни динамични ефекти към пътеки, като модел по пътека, текст по пътека и др.</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marL="0" indent="0" algn="just">
              <a:lnSpc>
                <a:spcPct val="107000"/>
              </a:lnSpc>
              <a:spcAft>
                <a:spcPts val="800"/>
              </a:spcAft>
              <a:buNone/>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8. Разширения и скриптове: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Inkscape</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поддържа разширения и скриптове, което позволява на потребителите да подобрят неговите възможности чрез добавки на трети страни и да автоматизират повтарящи се задачи.</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marL="0" indent="0" algn="just">
              <a:lnSpc>
                <a:spcPct val="107000"/>
              </a:lnSpc>
              <a:spcAft>
                <a:spcPts val="800"/>
              </a:spcAft>
              <a:buNone/>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9. Формати за импортиране и експортиране: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Inkscape</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поддържа широк набор от файлови формати, включително SVG, PDF, EPS, AI, DXF и други. Това позволява безпроблемна интеграция с друг векторно базиран софтуер.</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55280956-09A9-2E06-CCD2-A20E8BC45778}"/>
              </a:ext>
            </a:extLst>
          </p:cNvPr>
          <p:cNvSpPr>
            <a:spLocks noGrp="1"/>
          </p:cNvSpPr>
          <p:nvPr>
            <p:ph type="ftr" sz="quarter" idx="10"/>
          </p:nvPr>
        </p:nvSpPr>
        <p:spPr/>
        <p:txBody>
          <a:body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p>
        </p:txBody>
      </p:sp>
      <p:pic>
        <p:nvPicPr>
          <p:cNvPr id="7" name="Picture 6">
            <a:extLst>
              <a:ext uri="{FF2B5EF4-FFF2-40B4-BE49-F238E27FC236}">
                <a16:creationId xmlns:a16="http://schemas.microsoft.com/office/drawing/2014/main" id="{FB74645D-6ECC-5878-F90D-84780E83F4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571" y="1874650"/>
            <a:ext cx="5315278" cy="3322049"/>
          </a:xfrm>
          <a:prstGeom prst="rect">
            <a:avLst/>
          </a:prstGeom>
        </p:spPr>
      </p:pic>
    </p:spTree>
    <p:extLst>
      <p:ext uri="{BB962C8B-B14F-4D97-AF65-F5344CB8AC3E}">
        <p14:creationId xmlns:p14="http://schemas.microsoft.com/office/powerpoint/2010/main" val="38262875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98C1B-A0F4-F498-1682-DFC58CA6D328}"/>
              </a:ext>
            </a:extLst>
          </p:cNvPr>
          <p:cNvSpPr>
            <a:spLocks noGrp="1"/>
          </p:cNvSpPr>
          <p:nvPr>
            <p:ph type="title"/>
          </p:nvPr>
        </p:nvSpPr>
        <p:spPr/>
        <p:txBody>
          <a:bodyPr/>
          <a:lstStyle/>
          <a:p>
            <a:r>
              <a:rPr lang="bg-BG" dirty="0"/>
              <a:t>Работа с </a:t>
            </a:r>
            <a:r>
              <a:rPr lang="en-GB" dirty="0"/>
              <a:t>Path Effects </a:t>
            </a:r>
            <a:r>
              <a:rPr lang="bg-BG" dirty="0"/>
              <a:t>в </a:t>
            </a:r>
            <a:r>
              <a:rPr lang="en-GB" dirty="0"/>
              <a:t>Inkscape</a:t>
            </a:r>
            <a:endParaRPr lang="en-BG" dirty="0"/>
          </a:p>
        </p:txBody>
      </p:sp>
      <p:sp>
        <p:nvSpPr>
          <p:cNvPr id="3" name="Content Placeholder 2">
            <a:extLst>
              <a:ext uri="{FF2B5EF4-FFF2-40B4-BE49-F238E27FC236}">
                <a16:creationId xmlns:a16="http://schemas.microsoft.com/office/drawing/2014/main" id="{BE5A4D80-4C8B-011B-121D-8FD5C1A9EF89}"/>
              </a:ext>
            </a:extLst>
          </p:cNvPr>
          <p:cNvSpPr>
            <a:spLocks noGrp="1"/>
          </p:cNvSpPr>
          <p:nvPr>
            <p:ph idx="1"/>
          </p:nvPr>
        </p:nvSpPr>
        <p:spPr>
          <a:xfrm>
            <a:off x="349321" y="1620838"/>
            <a:ext cx="5291192" cy="4679950"/>
          </a:xfrm>
        </p:spPr>
        <p:txBody>
          <a:bodyPr/>
          <a:lstStyle/>
          <a:p>
            <a:r>
              <a:rPr lang="bg-BG" sz="1800" dirty="0">
                <a:effectLst/>
                <a:latin typeface="Cambria" panose="02040503050406030204" pitchFamily="18" charset="0"/>
                <a:ea typeface="Times New Roman" panose="02020603050405020304" pitchFamily="18" charset="0"/>
                <a:cs typeface="Times New Roman" panose="02020603050405020304" pitchFamily="18" charset="0"/>
              </a:rPr>
              <a:t>Работата с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Path</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Effects</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в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Inkscape</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ви позволява да прилагате динамични и творчески модификации на пътеки и форми, подобрявайки вашите векторни произведения на изкуството. </a:t>
            </a:r>
            <a:endParaRPr lang="en-US" sz="1800" dirty="0">
              <a:effectLst/>
              <a:latin typeface="Cambria" panose="02040503050406030204" pitchFamily="18" charset="0"/>
              <a:ea typeface="Times New Roman" panose="02020603050405020304" pitchFamily="18" charset="0"/>
              <a:cs typeface="Times New Roman" panose="02020603050405020304" pitchFamily="18" charset="0"/>
            </a:endParaRPr>
          </a:p>
          <a:p>
            <a:r>
              <a:rPr lang="bg-BG" sz="1800" dirty="0">
                <a:effectLst/>
                <a:latin typeface="Cambria" panose="02040503050406030204" pitchFamily="18" charset="0"/>
                <a:ea typeface="Times New Roman" panose="02020603050405020304" pitchFamily="18" charset="0"/>
                <a:cs typeface="Times New Roman" panose="02020603050405020304" pitchFamily="18" charset="0"/>
              </a:rPr>
              <a:t>Тези ефекти са неразрушителни, което означава, че могат да бъдат редактирани и модифицирани, без да променят трайно оригиналния път. </a:t>
            </a:r>
            <a:endParaRPr lang="en-US" sz="1800" dirty="0">
              <a:effectLst/>
              <a:latin typeface="Cambria" panose="02040503050406030204" pitchFamily="18" charset="0"/>
              <a:ea typeface="Times New Roman" panose="02020603050405020304" pitchFamily="18" charset="0"/>
              <a:cs typeface="Times New Roman" panose="02020603050405020304" pitchFamily="18" charset="0"/>
            </a:endParaRPr>
          </a:p>
          <a:p>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Inkscape</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предлага разнообразие от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Path</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Effects</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които можете да комбинирате и персонализирате, за да постигнете уникален и сложен дизайн. </a:t>
            </a:r>
          </a:p>
        </p:txBody>
      </p:sp>
      <p:sp>
        <p:nvSpPr>
          <p:cNvPr id="4" name="Footer Placeholder 3">
            <a:extLst>
              <a:ext uri="{FF2B5EF4-FFF2-40B4-BE49-F238E27FC236}">
                <a16:creationId xmlns:a16="http://schemas.microsoft.com/office/drawing/2014/main" id="{55D5F5BA-6F92-9FE9-F852-F06B80DAF2C9}"/>
              </a:ext>
            </a:extLst>
          </p:cNvPr>
          <p:cNvSpPr>
            <a:spLocks noGrp="1"/>
          </p:cNvSpPr>
          <p:nvPr>
            <p:ph type="ftr" sz="quarter" idx="10"/>
          </p:nvPr>
        </p:nvSpPr>
        <p:spPr/>
        <p:txBody>
          <a:body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p>
        </p:txBody>
      </p:sp>
      <p:pic>
        <p:nvPicPr>
          <p:cNvPr id="6" name="Picture 5">
            <a:extLst>
              <a:ext uri="{FF2B5EF4-FFF2-40B4-BE49-F238E27FC236}">
                <a16:creationId xmlns:a16="http://schemas.microsoft.com/office/drawing/2014/main" id="{28E53D8B-1DD1-AE7A-0576-46EDFA6FDD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1888" y="1689849"/>
            <a:ext cx="5317052" cy="3478302"/>
          </a:xfrm>
          <a:prstGeom prst="rect">
            <a:avLst/>
          </a:prstGeom>
          <a:ln>
            <a:solidFill>
              <a:schemeClr val="accent1">
                <a:alpha val="98000"/>
              </a:schemeClr>
            </a:solidFill>
          </a:ln>
        </p:spPr>
      </p:pic>
    </p:spTree>
    <p:extLst>
      <p:ext uri="{BB962C8B-B14F-4D97-AF65-F5344CB8AC3E}">
        <p14:creationId xmlns:p14="http://schemas.microsoft.com/office/powerpoint/2010/main" val="19232230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1A3FC-0A75-A7DE-E55B-672252196A9E}"/>
              </a:ext>
            </a:extLst>
          </p:cNvPr>
          <p:cNvSpPr>
            <a:spLocks noGrp="1"/>
          </p:cNvSpPr>
          <p:nvPr>
            <p:ph type="title"/>
          </p:nvPr>
        </p:nvSpPr>
        <p:spPr/>
        <p:txBody>
          <a:bodyPr/>
          <a:lstStyle/>
          <a:p>
            <a:r>
              <a:rPr lang="bg-BG" dirty="0"/>
              <a:t>Работа с </a:t>
            </a:r>
            <a:r>
              <a:rPr lang="en-GB" dirty="0"/>
              <a:t>Path Effects </a:t>
            </a:r>
            <a:r>
              <a:rPr lang="bg-BG" dirty="0"/>
              <a:t>в </a:t>
            </a:r>
            <a:r>
              <a:rPr lang="en-GB" dirty="0"/>
              <a:t>Inkscape</a:t>
            </a:r>
            <a:endParaRPr lang="en-BG" dirty="0"/>
          </a:p>
        </p:txBody>
      </p:sp>
      <p:sp>
        <p:nvSpPr>
          <p:cNvPr id="3" name="Content Placeholder 2">
            <a:extLst>
              <a:ext uri="{FF2B5EF4-FFF2-40B4-BE49-F238E27FC236}">
                <a16:creationId xmlns:a16="http://schemas.microsoft.com/office/drawing/2014/main" id="{1574F77D-0D09-7DA7-F2B8-EB32B14C78D3}"/>
              </a:ext>
            </a:extLst>
          </p:cNvPr>
          <p:cNvSpPr>
            <a:spLocks noGrp="1"/>
          </p:cNvSpPr>
          <p:nvPr>
            <p:ph idx="1"/>
          </p:nvPr>
        </p:nvSpPr>
        <p:spPr>
          <a:xfrm>
            <a:off x="462336" y="1962364"/>
            <a:ext cx="11075543" cy="4338424"/>
          </a:xfrm>
        </p:spPr>
        <p:txBody>
          <a:bodyPr/>
          <a:lstStyle/>
          <a:p>
            <a:pPr marL="0" indent="0" algn="just">
              <a:lnSpc>
                <a:spcPct val="107000"/>
              </a:lnSpc>
              <a:spcAft>
                <a:spcPts val="800"/>
              </a:spcAft>
              <a:buNone/>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Ето подробно обяснение как да работите с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Path</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Effects</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в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Inkscape</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a:t>
            </a:r>
          </a:p>
          <a:p>
            <a:pPr marL="0" indent="0" algn="just">
              <a:lnSpc>
                <a:spcPct val="107000"/>
              </a:lnSpc>
              <a:spcAft>
                <a:spcPts val="800"/>
              </a:spcAft>
              <a:buNone/>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1. Достъп до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Path</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Effects</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a:t>
            </a:r>
          </a:p>
          <a:p>
            <a:pPr marL="0" indent="0" algn="just">
              <a:lnSpc>
                <a:spcPct val="107000"/>
              </a:lnSpc>
              <a:spcAft>
                <a:spcPts val="800"/>
              </a:spcAft>
              <a:buNone/>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 В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Inkscape</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изберете пътя или формата, към която искате да приложите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Path</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Effect</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като използвате инструмента за избор (иконата със стрелка в лентата с инструменти).</a:t>
            </a:r>
          </a:p>
          <a:p>
            <a:pPr marL="0" indent="0" algn="just">
              <a:lnSpc>
                <a:spcPct val="107000"/>
              </a:lnSpc>
              <a:spcAft>
                <a:spcPts val="800"/>
              </a:spcAft>
              <a:buNone/>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 Отидете в менюто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Path</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в горната част на прозореца и изберете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Path</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Effects</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a:t>
            </a:r>
          </a:p>
          <a:p>
            <a:pPr marL="0" indent="0" algn="just">
              <a:lnSpc>
                <a:spcPct val="107000"/>
              </a:lnSpc>
              <a:spcAft>
                <a:spcPts val="800"/>
              </a:spcAft>
              <a:buNone/>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2. Прилагане на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Path</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Effects</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a:t>
            </a:r>
          </a:p>
          <a:p>
            <a:pPr marL="0" indent="0" algn="just">
              <a:lnSpc>
                <a:spcPct val="107000"/>
              </a:lnSpc>
              <a:spcAft>
                <a:spcPts val="800"/>
              </a:spcAft>
              <a:buNone/>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 В диалоговия прозорец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Path</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Effects</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щракнете върху бутона „Добавяне“, за да добавите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Path</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Effect</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към избрания път или фигура. Това ще създаде нов запис за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Path</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Effect</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в диалоговия прозорец.</a:t>
            </a:r>
          </a:p>
        </p:txBody>
      </p:sp>
      <p:sp>
        <p:nvSpPr>
          <p:cNvPr id="4" name="Footer Placeholder 3">
            <a:extLst>
              <a:ext uri="{FF2B5EF4-FFF2-40B4-BE49-F238E27FC236}">
                <a16:creationId xmlns:a16="http://schemas.microsoft.com/office/drawing/2014/main" id="{F7AA01C8-3075-7C48-7A9F-D80E4F3D1C70}"/>
              </a:ext>
            </a:extLst>
          </p:cNvPr>
          <p:cNvSpPr>
            <a:spLocks noGrp="1"/>
          </p:cNvSpPr>
          <p:nvPr>
            <p:ph type="ftr" sz="quarter" idx="10"/>
          </p:nvPr>
        </p:nvSpPr>
        <p:spPr/>
        <p:txBody>
          <a:body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p>
        </p:txBody>
      </p:sp>
    </p:spTree>
    <p:extLst>
      <p:ext uri="{BB962C8B-B14F-4D97-AF65-F5344CB8AC3E}">
        <p14:creationId xmlns:p14="http://schemas.microsoft.com/office/powerpoint/2010/main" val="27168916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1A3FC-0A75-A7DE-E55B-672252196A9E}"/>
              </a:ext>
            </a:extLst>
          </p:cNvPr>
          <p:cNvSpPr>
            <a:spLocks noGrp="1"/>
          </p:cNvSpPr>
          <p:nvPr>
            <p:ph type="title"/>
          </p:nvPr>
        </p:nvSpPr>
        <p:spPr/>
        <p:txBody>
          <a:bodyPr/>
          <a:lstStyle/>
          <a:p>
            <a:r>
              <a:rPr lang="bg-BG" dirty="0"/>
              <a:t>Работа с </a:t>
            </a:r>
            <a:r>
              <a:rPr lang="en-GB" dirty="0"/>
              <a:t>Path Effects </a:t>
            </a:r>
            <a:r>
              <a:rPr lang="bg-BG" dirty="0"/>
              <a:t>в </a:t>
            </a:r>
            <a:r>
              <a:rPr lang="en-GB" dirty="0"/>
              <a:t>Inkscape</a:t>
            </a:r>
            <a:endParaRPr lang="en-BG" dirty="0"/>
          </a:p>
        </p:txBody>
      </p:sp>
      <p:sp>
        <p:nvSpPr>
          <p:cNvPr id="3" name="Content Placeholder 2">
            <a:extLst>
              <a:ext uri="{FF2B5EF4-FFF2-40B4-BE49-F238E27FC236}">
                <a16:creationId xmlns:a16="http://schemas.microsoft.com/office/drawing/2014/main" id="{1574F77D-0D09-7DA7-F2B8-EB32B14C78D3}"/>
              </a:ext>
            </a:extLst>
          </p:cNvPr>
          <p:cNvSpPr>
            <a:spLocks noGrp="1"/>
          </p:cNvSpPr>
          <p:nvPr>
            <p:ph idx="1"/>
          </p:nvPr>
        </p:nvSpPr>
        <p:spPr>
          <a:xfrm>
            <a:off x="462336" y="1450975"/>
            <a:ext cx="11075543" cy="4849813"/>
          </a:xfrm>
        </p:spPr>
        <p:txBody>
          <a:bodyPr/>
          <a:lstStyle/>
          <a:p>
            <a:pPr marL="0" indent="0" algn="just">
              <a:lnSpc>
                <a:spcPct val="107000"/>
              </a:lnSpc>
              <a:spcAft>
                <a:spcPts val="800"/>
              </a:spcAft>
              <a:buNone/>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3. Коригиране на настройките на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Path</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Effect</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a:t>
            </a:r>
          </a:p>
          <a:p>
            <a:pPr marL="0" indent="0" algn="just">
              <a:lnSpc>
                <a:spcPct val="107000"/>
              </a:lnSpc>
              <a:spcAft>
                <a:spcPts val="800"/>
              </a:spcAft>
              <a:buNone/>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 Изберете добавения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Path</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Effect</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в диалоговия прозорец, за да видите неговите настройки. Можете да променяте различни параметри на ефекта, за да контролирате външния му вид. Експериментирайте с различни настройки, за да видите как влияят върху пътя или формата.</a:t>
            </a:r>
          </a:p>
          <a:p>
            <a:pPr marL="0" indent="0" algn="just">
              <a:lnSpc>
                <a:spcPct val="107000"/>
              </a:lnSpc>
              <a:spcAft>
                <a:spcPts val="800"/>
              </a:spcAft>
              <a:buNone/>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4. Ред на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Path</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Effects</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a:t>
            </a:r>
          </a:p>
          <a:p>
            <a:pPr marL="0" indent="0" algn="just">
              <a:lnSpc>
                <a:spcPct val="107000"/>
              </a:lnSpc>
              <a:spcAft>
                <a:spcPts val="800"/>
              </a:spcAft>
              <a:buNone/>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 Редът на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Path</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Effects</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е от значение, тъй като те се прилагат в реда, в който се показват в диалоговия прозорец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Path</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Effects</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За да промените реда на ефектите, използвайте бутоните със стрелки, за да ги преместите нагоре или надолу.</a:t>
            </a:r>
          </a:p>
          <a:p>
            <a:pPr marL="0" indent="0" algn="just">
              <a:lnSpc>
                <a:spcPct val="107000"/>
              </a:lnSpc>
              <a:spcAft>
                <a:spcPts val="800"/>
              </a:spcAft>
              <a:buNone/>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5. Добавяне на множество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Path</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Effects</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a:t>
            </a:r>
          </a:p>
          <a:p>
            <a:pPr marL="0" indent="0" algn="just">
              <a:lnSpc>
                <a:spcPct val="107000"/>
              </a:lnSpc>
              <a:spcAft>
                <a:spcPts val="800"/>
              </a:spcAft>
              <a:buNone/>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 Можете да приложите множество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Path</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Effects</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към един и същи път или форма. Щракнете отново върху бутона „Добавяне“, за да добавите допълнителни ефекти и да персонализирате всеки един.</a:t>
            </a:r>
          </a:p>
        </p:txBody>
      </p:sp>
      <p:sp>
        <p:nvSpPr>
          <p:cNvPr id="4" name="Footer Placeholder 3">
            <a:extLst>
              <a:ext uri="{FF2B5EF4-FFF2-40B4-BE49-F238E27FC236}">
                <a16:creationId xmlns:a16="http://schemas.microsoft.com/office/drawing/2014/main" id="{F7AA01C8-3075-7C48-7A9F-D80E4F3D1C70}"/>
              </a:ext>
            </a:extLst>
          </p:cNvPr>
          <p:cNvSpPr>
            <a:spLocks noGrp="1"/>
          </p:cNvSpPr>
          <p:nvPr>
            <p:ph type="ftr" sz="quarter" idx="10"/>
          </p:nvPr>
        </p:nvSpPr>
        <p:spPr/>
        <p:txBody>
          <a:body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p>
        </p:txBody>
      </p:sp>
    </p:spTree>
    <p:extLst>
      <p:ext uri="{BB962C8B-B14F-4D97-AF65-F5344CB8AC3E}">
        <p14:creationId xmlns:p14="http://schemas.microsoft.com/office/powerpoint/2010/main" val="834107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1A3FC-0A75-A7DE-E55B-672252196A9E}"/>
              </a:ext>
            </a:extLst>
          </p:cNvPr>
          <p:cNvSpPr>
            <a:spLocks noGrp="1"/>
          </p:cNvSpPr>
          <p:nvPr>
            <p:ph type="title"/>
          </p:nvPr>
        </p:nvSpPr>
        <p:spPr/>
        <p:txBody>
          <a:bodyPr/>
          <a:lstStyle/>
          <a:p>
            <a:r>
              <a:rPr lang="bg-BG" dirty="0"/>
              <a:t>Работа с </a:t>
            </a:r>
            <a:r>
              <a:rPr lang="en-GB" dirty="0"/>
              <a:t>Path Effects </a:t>
            </a:r>
            <a:r>
              <a:rPr lang="bg-BG" dirty="0"/>
              <a:t>в </a:t>
            </a:r>
            <a:r>
              <a:rPr lang="en-GB" dirty="0"/>
              <a:t>Inkscape</a:t>
            </a:r>
            <a:endParaRPr lang="en-BG" dirty="0"/>
          </a:p>
        </p:txBody>
      </p:sp>
      <p:sp>
        <p:nvSpPr>
          <p:cNvPr id="3" name="Content Placeholder 2">
            <a:extLst>
              <a:ext uri="{FF2B5EF4-FFF2-40B4-BE49-F238E27FC236}">
                <a16:creationId xmlns:a16="http://schemas.microsoft.com/office/drawing/2014/main" id="{1574F77D-0D09-7DA7-F2B8-EB32B14C78D3}"/>
              </a:ext>
            </a:extLst>
          </p:cNvPr>
          <p:cNvSpPr>
            <a:spLocks noGrp="1"/>
          </p:cNvSpPr>
          <p:nvPr>
            <p:ph idx="1"/>
          </p:nvPr>
        </p:nvSpPr>
        <p:spPr>
          <a:xfrm>
            <a:off x="462336" y="1450975"/>
            <a:ext cx="11075543" cy="4849813"/>
          </a:xfrm>
        </p:spPr>
        <p:txBody>
          <a:bodyPr/>
          <a:lstStyle/>
          <a:p>
            <a:pPr marL="0" indent="0" algn="just">
              <a:lnSpc>
                <a:spcPct val="107000"/>
              </a:lnSpc>
              <a:spcAft>
                <a:spcPts val="800"/>
              </a:spcAft>
              <a:buNone/>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6. Премахване на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Path</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Effects</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a:t>
            </a:r>
          </a:p>
          <a:p>
            <a:pPr marL="0" indent="0" algn="just">
              <a:lnSpc>
                <a:spcPct val="107000"/>
              </a:lnSpc>
              <a:spcAft>
                <a:spcPts val="800"/>
              </a:spcAft>
              <a:buNone/>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 За да премахнете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Path</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Effect</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изберете го в диалоговия прозорец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Path</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Effects</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и щракнете върху бутона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Remove</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Оригиналният път ще бъде възстановен и ефектът ще бъде премахнат.</a:t>
            </a:r>
          </a:p>
          <a:p>
            <a:pPr marL="0" indent="0" algn="just">
              <a:lnSpc>
                <a:spcPct val="107000"/>
              </a:lnSpc>
              <a:spcAft>
                <a:spcPts val="800"/>
              </a:spcAft>
              <a:buNone/>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7. Комбиниране на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Path</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Effects</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a:t>
            </a:r>
          </a:p>
          <a:p>
            <a:pPr marL="0" indent="0" algn="just">
              <a:lnSpc>
                <a:spcPct val="107000"/>
              </a:lnSpc>
              <a:spcAft>
                <a:spcPts val="800"/>
              </a:spcAft>
              <a:buNone/>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 Чрез комбиниране на различни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Path</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Effects</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можете да създавате сложни дизайни и уникални форми. Експериментирайте с различни ефекти и техните настройки, за да постигнете желания резултат.</a:t>
            </a:r>
          </a:p>
          <a:p>
            <a:pPr marL="0" indent="0" algn="just">
              <a:lnSpc>
                <a:spcPct val="107000"/>
              </a:lnSpc>
              <a:spcAft>
                <a:spcPts val="800"/>
              </a:spcAft>
              <a:buNone/>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8. Запазване на предварително зададени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Path</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Effects</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a:t>
            </a:r>
          </a:p>
          <a:p>
            <a:pPr marL="0" indent="0">
              <a:buNone/>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 Ако често използвате специфични комбинации от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Path</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Effects</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можете да ги запазите за лесно повторно използване. Щракнете върху бутона „Запазване по подразбиране“ в диалоговия прозорец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Path</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Effects</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за да запазите текущите настройки.</a:t>
            </a:r>
            <a:r>
              <a:rPr lang="bg-BG" sz="1200" dirty="0">
                <a:effectLst/>
              </a:rPr>
              <a:t> </a:t>
            </a:r>
            <a:endParaRPr lang="bg-BG" sz="1800" dirty="0">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F7AA01C8-3075-7C48-7A9F-D80E4F3D1C70}"/>
              </a:ext>
            </a:extLst>
          </p:cNvPr>
          <p:cNvSpPr>
            <a:spLocks noGrp="1"/>
          </p:cNvSpPr>
          <p:nvPr>
            <p:ph type="ftr" sz="quarter" idx="10"/>
          </p:nvPr>
        </p:nvSpPr>
        <p:spPr/>
        <p:txBody>
          <a:body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p>
        </p:txBody>
      </p:sp>
    </p:spTree>
    <p:extLst>
      <p:ext uri="{BB962C8B-B14F-4D97-AF65-F5344CB8AC3E}">
        <p14:creationId xmlns:p14="http://schemas.microsoft.com/office/powerpoint/2010/main" val="30264394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1A3FC-0A75-A7DE-E55B-672252196A9E}"/>
              </a:ext>
            </a:extLst>
          </p:cNvPr>
          <p:cNvSpPr>
            <a:spLocks noGrp="1"/>
          </p:cNvSpPr>
          <p:nvPr>
            <p:ph type="title"/>
          </p:nvPr>
        </p:nvSpPr>
        <p:spPr/>
        <p:txBody>
          <a:bodyPr/>
          <a:lstStyle/>
          <a:p>
            <a:r>
              <a:rPr lang="bg-BG" dirty="0"/>
              <a:t>Работа с </a:t>
            </a:r>
            <a:r>
              <a:rPr lang="en-GB" dirty="0"/>
              <a:t>Path Effects </a:t>
            </a:r>
            <a:r>
              <a:rPr lang="bg-BG" dirty="0"/>
              <a:t>в </a:t>
            </a:r>
            <a:r>
              <a:rPr lang="en-GB" dirty="0"/>
              <a:t>Inkscape</a:t>
            </a:r>
            <a:endParaRPr lang="en-BG" dirty="0"/>
          </a:p>
        </p:txBody>
      </p:sp>
      <p:sp>
        <p:nvSpPr>
          <p:cNvPr id="3" name="Content Placeholder 2">
            <a:extLst>
              <a:ext uri="{FF2B5EF4-FFF2-40B4-BE49-F238E27FC236}">
                <a16:creationId xmlns:a16="http://schemas.microsoft.com/office/drawing/2014/main" id="{1574F77D-0D09-7DA7-F2B8-EB32B14C78D3}"/>
              </a:ext>
            </a:extLst>
          </p:cNvPr>
          <p:cNvSpPr>
            <a:spLocks noGrp="1"/>
          </p:cNvSpPr>
          <p:nvPr>
            <p:ph idx="1"/>
          </p:nvPr>
        </p:nvSpPr>
        <p:spPr>
          <a:xfrm>
            <a:off x="462336" y="1450975"/>
            <a:ext cx="11075543" cy="4849813"/>
          </a:xfrm>
        </p:spPr>
        <p:txBody>
          <a:bodyPr/>
          <a:lstStyle/>
          <a:p>
            <a:pPr marL="0" indent="0" algn="just">
              <a:lnSpc>
                <a:spcPct val="107000"/>
              </a:lnSpc>
              <a:spcAft>
                <a:spcPts val="800"/>
              </a:spcAft>
              <a:buNone/>
            </a:pP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Path</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Effects</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в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Inkscape</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предлагат мощен начин за трансформиране и модифициране на пътища и форми. Те могат да се използват за създаване на органични шарки, артистични изкривявания и персонализирани четки, наред с други ефекти. Експериментирането с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Path</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Effects</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ви позволява да изследвате нови творчески възможности и да добавите сложност и дълбочина към вашите векторни произведения на изкуството в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Inkscape</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a:t>
            </a:r>
          </a:p>
        </p:txBody>
      </p:sp>
      <p:sp>
        <p:nvSpPr>
          <p:cNvPr id="4" name="Footer Placeholder 3">
            <a:extLst>
              <a:ext uri="{FF2B5EF4-FFF2-40B4-BE49-F238E27FC236}">
                <a16:creationId xmlns:a16="http://schemas.microsoft.com/office/drawing/2014/main" id="{F7AA01C8-3075-7C48-7A9F-D80E4F3D1C70}"/>
              </a:ext>
            </a:extLst>
          </p:cNvPr>
          <p:cNvSpPr>
            <a:spLocks noGrp="1"/>
          </p:cNvSpPr>
          <p:nvPr>
            <p:ph type="ftr" sz="quarter" idx="10"/>
          </p:nvPr>
        </p:nvSpPr>
        <p:spPr/>
        <p:txBody>
          <a:body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p>
        </p:txBody>
      </p:sp>
      <p:pic>
        <p:nvPicPr>
          <p:cNvPr id="6" name="Picture 5">
            <a:extLst>
              <a:ext uri="{FF2B5EF4-FFF2-40B4-BE49-F238E27FC236}">
                <a16:creationId xmlns:a16="http://schemas.microsoft.com/office/drawing/2014/main" id="{CBE0AE4E-408A-6CD1-F93A-C802C1874B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2853" y="3212779"/>
            <a:ext cx="4606294" cy="2828426"/>
          </a:xfrm>
          <a:prstGeom prst="rect">
            <a:avLst/>
          </a:prstGeom>
          <a:ln>
            <a:solidFill>
              <a:schemeClr val="accent1">
                <a:alpha val="98000"/>
              </a:schemeClr>
            </a:solidFill>
          </a:ln>
        </p:spPr>
      </p:pic>
    </p:spTree>
    <p:extLst>
      <p:ext uri="{BB962C8B-B14F-4D97-AF65-F5344CB8AC3E}">
        <p14:creationId xmlns:p14="http://schemas.microsoft.com/office/powerpoint/2010/main" val="31108677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bg-BG" dirty="0"/>
              <a:t>Благодаря</a:t>
            </a:r>
            <a:endParaRPr lang="en-GB" dirty="0"/>
          </a:p>
        </p:txBody>
      </p:sp>
      <p:sp>
        <p:nvSpPr>
          <p:cNvPr id="7" name="Text Placeholder 6"/>
          <p:cNvSpPr>
            <a:spLocks noGrp="1"/>
          </p:cNvSpPr>
          <p:nvPr>
            <p:ph type="body" idx="1"/>
          </p:nvPr>
        </p:nvSpPr>
        <p:spPr/>
        <p:txBody>
          <a:bodyPr/>
          <a:lstStyle/>
          <a:p>
            <a:pPr algn="ctr"/>
            <a:r>
              <a:rPr lang="bg-BG" dirty="0"/>
              <a:t>За вашето внимание!</a:t>
            </a:r>
            <a:endParaRPr lang="en-GB" dirty="0"/>
          </a:p>
        </p:txBody>
      </p:sp>
      <p:sp>
        <p:nvSpPr>
          <p:cNvPr id="5" name="Footer Placeholder 4"/>
          <p:cNvSpPr>
            <a:spLocks noGrp="1"/>
          </p:cNvSpPr>
          <p:nvPr>
            <p:ph type="ftr" sz="quarter" idx="10"/>
          </p:nvPr>
        </p:nvSpPr>
        <p:spPr/>
        <p:txBody>
          <a:bodyPr/>
          <a:lstStyle/>
          <a:p>
            <a:pPr>
              <a:defRPr/>
            </a:pPr>
            <a:r>
              <a:rPr lang="ru-RU"/>
              <a:t> Европейска Рамка на дигиталните компетентности</a:t>
            </a:r>
            <a:br>
              <a:rPr lang="en-GB"/>
            </a:br>
            <a:r>
              <a:rPr lang="ru-RU"/>
              <a:t>с петте области на дигитална компетентност и 21 дигитални умения/ компетентности (DigComp 2.1)</a:t>
            </a:r>
          </a:p>
        </p:txBody>
      </p:sp>
    </p:spTree>
    <p:extLst>
      <p:ext uri="{BB962C8B-B14F-4D97-AF65-F5344CB8AC3E}">
        <p14:creationId xmlns:p14="http://schemas.microsoft.com/office/powerpoint/2010/main" val="10137625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1767C-1C41-F903-8C96-87F6BF2140E0}"/>
              </a:ext>
            </a:extLst>
          </p:cNvPr>
          <p:cNvSpPr>
            <a:spLocks noGrp="1"/>
          </p:cNvSpPr>
          <p:nvPr>
            <p:ph type="title"/>
          </p:nvPr>
        </p:nvSpPr>
        <p:spPr/>
        <p:txBody>
          <a:bodyPr/>
          <a:lstStyle/>
          <a:p>
            <a:r>
              <a:rPr lang="bg-BG" dirty="0"/>
              <a:t>Съдържание</a:t>
            </a:r>
            <a:endParaRPr lang="en-BG" dirty="0"/>
          </a:p>
        </p:txBody>
      </p:sp>
      <p:sp>
        <p:nvSpPr>
          <p:cNvPr id="3" name="Content Placeholder 2">
            <a:extLst>
              <a:ext uri="{FF2B5EF4-FFF2-40B4-BE49-F238E27FC236}">
                <a16:creationId xmlns:a16="http://schemas.microsoft.com/office/drawing/2014/main" id="{BA6F1891-5FE2-B605-1FC1-C04A4F3A1E63}"/>
              </a:ext>
            </a:extLst>
          </p:cNvPr>
          <p:cNvSpPr>
            <a:spLocks noGrp="1"/>
          </p:cNvSpPr>
          <p:nvPr>
            <p:ph idx="1"/>
          </p:nvPr>
        </p:nvSpPr>
        <p:spPr>
          <a:xfrm>
            <a:off x="480766" y="2084832"/>
            <a:ext cx="10897387" cy="4215956"/>
          </a:xfrm>
        </p:spPr>
        <p:txBody>
          <a:bodyPr/>
          <a:lstStyle/>
          <a:p>
            <a:pPr marL="541338" lvl="1" indent="-531813">
              <a:lnSpc>
                <a:spcPct val="107000"/>
              </a:lnSpc>
              <a:spcBef>
                <a:spcPts val="1800"/>
              </a:spcBef>
              <a:buFont typeface="+mj-lt"/>
              <a:buAutoNum type="arabicPeriod"/>
            </a:pPr>
            <a:r>
              <a:rPr lang="bg-BG" sz="1800" dirty="0">
                <a:latin typeface="Cambria" panose="02040503050406030204" pitchFamily="18" charset="0"/>
                <a:cs typeface="Times New Roman" panose="02020603050405020304" pitchFamily="18" charset="0"/>
              </a:rPr>
              <a:t>Основни функционалности и работа с </a:t>
            </a:r>
            <a:r>
              <a:rPr lang="en-US" sz="1800" dirty="0">
                <a:latin typeface="Cambria" panose="02040503050406030204" pitchFamily="18" charset="0"/>
                <a:cs typeface="Times New Roman" panose="02020603050405020304" pitchFamily="18" charset="0"/>
              </a:rPr>
              <a:t>Adobe Photoshop</a:t>
            </a:r>
          </a:p>
          <a:p>
            <a:pPr marL="541338" lvl="1" indent="-531813">
              <a:lnSpc>
                <a:spcPct val="107000"/>
              </a:lnSpc>
              <a:spcBef>
                <a:spcPts val="1800"/>
              </a:spcBef>
              <a:buFont typeface="+mj-lt"/>
              <a:buAutoNum type="arabicPeriod"/>
            </a:pPr>
            <a:r>
              <a:rPr lang="bg-BG" sz="1800" dirty="0">
                <a:latin typeface="Cambria" panose="02040503050406030204" pitchFamily="18" charset="0"/>
                <a:cs typeface="Times New Roman" panose="02020603050405020304" pitchFamily="18" charset="0"/>
              </a:rPr>
              <a:t>Основни функционалности и работа с </a:t>
            </a:r>
            <a:r>
              <a:rPr lang="en-GB" sz="1800" dirty="0">
                <a:latin typeface="Cambria" panose="02040503050406030204" pitchFamily="18" charset="0"/>
                <a:cs typeface="Times New Roman" panose="02020603050405020304" pitchFamily="18" charset="0"/>
              </a:rPr>
              <a:t>GIMP</a:t>
            </a:r>
          </a:p>
          <a:p>
            <a:pPr marL="541338" lvl="1" indent="-531813">
              <a:lnSpc>
                <a:spcPct val="107000"/>
              </a:lnSpc>
              <a:spcBef>
                <a:spcPts val="1800"/>
              </a:spcBef>
              <a:buFont typeface="+mj-lt"/>
              <a:buAutoNum type="arabicPeriod"/>
            </a:pPr>
            <a:r>
              <a:rPr lang="bg-BG" sz="1800" dirty="0">
                <a:latin typeface="Cambria" panose="02040503050406030204" pitchFamily="18" charset="0"/>
                <a:cs typeface="Times New Roman" panose="02020603050405020304" pitchFamily="18" charset="0"/>
              </a:rPr>
              <a:t>Работа с филтри и ефекти в </a:t>
            </a:r>
            <a:r>
              <a:rPr lang="en-GB" sz="1800" dirty="0">
                <a:latin typeface="Cambria" panose="02040503050406030204" pitchFamily="18" charset="0"/>
                <a:cs typeface="Times New Roman" panose="02020603050405020304" pitchFamily="18" charset="0"/>
              </a:rPr>
              <a:t>GIMP</a:t>
            </a:r>
          </a:p>
          <a:p>
            <a:pPr marL="541338" lvl="1" indent="-531813">
              <a:lnSpc>
                <a:spcPct val="107000"/>
              </a:lnSpc>
              <a:spcBef>
                <a:spcPts val="1800"/>
              </a:spcBef>
              <a:buFont typeface="+mj-lt"/>
              <a:buAutoNum type="arabicPeriod"/>
            </a:pPr>
            <a:r>
              <a:rPr lang="bg-BG" sz="1800" dirty="0">
                <a:latin typeface="Cambria" panose="02040503050406030204" pitchFamily="18" charset="0"/>
                <a:cs typeface="Times New Roman" panose="02020603050405020304" pitchFamily="18" charset="0"/>
              </a:rPr>
              <a:t>Основни функционалности и работа с </a:t>
            </a:r>
            <a:r>
              <a:rPr lang="en-GB" sz="1800" dirty="0">
                <a:latin typeface="Cambria" panose="02040503050406030204" pitchFamily="18" charset="0"/>
                <a:cs typeface="Times New Roman" panose="02020603050405020304" pitchFamily="18" charset="0"/>
              </a:rPr>
              <a:t>Inkscape</a:t>
            </a:r>
          </a:p>
          <a:p>
            <a:pPr marL="541338" lvl="1" indent="-531813">
              <a:lnSpc>
                <a:spcPct val="107000"/>
              </a:lnSpc>
              <a:spcBef>
                <a:spcPts val="1800"/>
              </a:spcBef>
              <a:buFont typeface="+mj-lt"/>
              <a:buAutoNum type="arabicPeriod"/>
            </a:pPr>
            <a:r>
              <a:rPr lang="bg-BG" sz="1800" dirty="0">
                <a:latin typeface="Cambria" panose="02040503050406030204" pitchFamily="18" charset="0"/>
                <a:cs typeface="Times New Roman" panose="02020603050405020304" pitchFamily="18" charset="0"/>
              </a:rPr>
              <a:t>Работа с </a:t>
            </a:r>
            <a:r>
              <a:rPr lang="en-GB" sz="1800" dirty="0">
                <a:latin typeface="Cambria" panose="02040503050406030204" pitchFamily="18" charset="0"/>
                <a:cs typeface="Times New Roman" panose="02020603050405020304" pitchFamily="18" charset="0"/>
              </a:rPr>
              <a:t>Path Effects </a:t>
            </a:r>
            <a:r>
              <a:rPr lang="bg-BG" sz="1800" dirty="0">
                <a:latin typeface="Cambria" panose="02040503050406030204" pitchFamily="18" charset="0"/>
                <a:cs typeface="Times New Roman" panose="02020603050405020304" pitchFamily="18" charset="0"/>
              </a:rPr>
              <a:t>в </a:t>
            </a:r>
            <a:r>
              <a:rPr lang="en-GB" sz="1800" dirty="0">
                <a:latin typeface="Cambria" panose="02040503050406030204" pitchFamily="18" charset="0"/>
                <a:cs typeface="Times New Roman" panose="02020603050405020304" pitchFamily="18" charset="0"/>
              </a:rPr>
              <a:t>Inkscape</a:t>
            </a:r>
          </a:p>
        </p:txBody>
      </p:sp>
      <p:sp>
        <p:nvSpPr>
          <p:cNvPr id="4" name="Footer Placeholder 3">
            <a:extLst>
              <a:ext uri="{FF2B5EF4-FFF2-40B4-BE49-F238E27FC236}">
                <a16:creationId xmlns:a16="http://schemas.microsoft.com/office/drawing/2014/main" id="{A1B07FE2-7229-FF1A-8807-92FBD053ED16}"/>
              </a:ext>
            </a:extLst>
          </p:cNvPr>
          <p:cNvSpPr>
            <a:spLocks noGrp="1"/>
          </p:cNvSpPr>
          <p:nvPr>
            <p:ph type="ftr" sz="quarter" idx="10"/>
          </p:nvPr>
        </p:nvSpPr>
        <p:spPr/>
        <p:txBody>
          <a:body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p>
        </p:txBody>
      </p:sp>
    </p:spTree>
    <p:extLst>
      <p:ext uri="{BB962C8B-B14F-4D97-AF65-F5344CB8AC3E}">
        <p14:creationId xmlns:p14="http://schemas.microsoft.com/office/powerpoint/2010/main" val="4358945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9D6A5-D96B-FDB0-8754-2008303A7FE3}"/>
              </a:ext>
            </a:extLst>
          </p:cNvPr>
          <p:cNvSpPr>
            <a:spLocks noGrp="1"/>
          </p:cNvSpPr>
          <p:nvPr>
            <p:ph type="title"/>
          </p:nvPr>
        </p:nvSpPr>
        <p:spPr/>
        <p:txBody>
          <a:bodyPr>
            <a:normAutofit/>
          </a:bodyPr>
          <a:lstStyle/>
          <a:p>
            <a:r>
              <a:rPr lang="bg-BG" dirty="0"/>
              <a:t>Основни функционалности и работа </a:t>
            </a:r>
            <a:br>
              <a:rPr lang="en-US" dirty="0"/>
            </a:br>
            <a:r>
              <a:rPr lang="bg-BG" dirty="0"/>
              <a:t>с </a:t>
            </a:r>
            <a:r>
              <a:rPr lang="en-GB" dirty="0"/>
              <a:t>Adobe Photoshop</a:t>
            </a:r>
            <a:endParaRPr lang="en-BG" dirty="0"/>
          </a:p>
        </p:txBody>
      </p:sp>
      <p:sp>
        <p:nvSpPr>
          <p:cNvPr id="3" name="Content Placeholder 2">
            <a:extLst>
              <a:ext uri="{FF2B5EF4-FFF2-40B4-BE49-F238E27FC236}">
                <a16:creationId xmlns:a16="http://schemas.microsoft.com/office/drawing/2014/main" id="{34C6DFEE-5AD4-A05F-0C67-B3601D89DABB}"/>
              </a:ext>
            </a:extLst>
          </p:cNvPr>
          <p:cNvSpPr>
            <a:spLocks noGrp="1"/>
          </p:cNvSpPr>
          <p:nvPr>
            <p:ph idx="1"/>
          </p:nvPr>
        </p:nvSpPr>
        <p:spPr>
          <a:xfrm>
            <a:off x="914400" y="2352782"/>
            <a:ext cx="7664521" cy="3948006"/>
          </a:xfrm>
        </p:spPr>
        <p:txBody>
          <a:bodyPr/>
          <a:lstStyle/>
          <a:p>
            <a:pPr algn="just">
              <a:lnSpc>
                <a:spcPct val="107000"/>
              </a:lnSpc>
              <a:spcAft>
                <a:spcPts val="800"/>
              </a:spcAft>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Една от основните характеристики на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Photoshop</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е поддръжката на </a:t>
            </a:r>
            <a:r>
              <a:rPr lang="bg-BG" sz="1800" b="1" dirty="0">
                <a:effectLst/>
                <a:latin typeface="Cambria" panose="02040503050406030204" pitchFamily="18" charset="0"/>
                <a:ea typeface="Times New Roman" panose="02020603050405020304" pitchFamily="18" charset="0"/>
                <a:cs typeface="Times New Roman" panose="02020603050405020304" pitchFamily="18" charset="0"/>
              </a:rPr>
              <a:t>слоеве</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Потребителите могат да създават, редактират и подреждат множество слоеве, позволявайки самостоятелно редактиране на отделни детайли и лесно управление на сложни композиции.</a:t>
            </a:r>
          </a:p>
          <a:p>
            <a:pPr algn="just">
              <a:lnSpc>
                <a:spcPct val="107000"/>
              </a:lnSpc>
              <a:spcAft>
                <a:spcPts val="800"/>
              </a:spcAft>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Работата със слоеве във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Photoshop</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е от съществено значение за създаването на сложни и комплексни изображения. Слоевете позволяват да се подреждат, организират и редактират независимо различни елементи от дизайна, осигурявайки гъвкавост и контрол върху цялото изображение. Ето някои основни операции със слоеве във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Photoshop</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a:t>
            </a:r>
          </a:p>
        </p:txBody>
      </p:sp>
      <p:sp>
        <p:nvSpPr>
          <p:cNvPr id="4" name="Footer Placeholder 3">
            <a:extLst>
              <a:ext uri="{FF2B5EF4-FFF2-40B4-BE49-F238E27FC236}">
                <a16:creationId xmlns:a16="http://schemas.microsoft.com/office/drawing/2014/main" id="{3692C03C-8EF2-DC7E-163D-48DB46B0A9CF}"/>
              </a:ext>
            </a:extLst>
          </p:cNvPr>
          <p:cNvSpPr>
            <a:spLocks noGrp="1"/>
          </p:cNvSpPr>
          <p:nvPr>
            <p:ph type="ftr" sz="quarter" idx="10"/>
          </p:nvPr>
        </p:nvSpPr>
        <p:spPr/>
        <p:txBody>
          <a:body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p>
        </p:txBody>
      </p:sp>
      <p:pic>
        <p:nvPicPr>
          <p:cNvPr id="6" name="Picture 5">
            <a:extLst>
              <a:ext uri="{FF2B5EF4-FFF2-40B4-BE49-F238E27FC236}">
                <a16:creationId xmlns:a16="http://schemas.microsoft.com/office/drawing/2014/main" id="{E5FF261D-8BA6-4760-AC11-939D406DA7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23748" y="2515242"/>
            <a:ext cx="2933700" cy="2628900"/>
          </a:xfrm>
          <a:prstGeom prst="rect">
            <a:avLst/>
          </a:prstGeom>
        </p:spPr>
      </p:pic>
    </p:spTree>
    <p:extLst>
      <p:ext uri="{BB962C8B-B14F-4D97-AF65-F5344CB8AC3E}">
        <p14:creationId xmlns:p14="http://schemas.microsoft.com/office/powerpoint/2010/main" val="38439940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E82BE-453F-7311-CADF-4009D3CA5BB4}"/>
              </a:ext>
            </a:extLst>
          </p:cNvPr>
          <p:cNvSpPr>
            <a:spLocks noGrp="1"/>
          </p:cNvSpPr>
          <p:nvPr>
            <p:ph type="title"/>
          </p:nvPr>
        </p:nvSpPr>
        <p:spPr/>
        <p:txBody>
          <a:bodyPr/>
          <a:lstStyle/>
          <a:p>
            <a:r>
              <a:rPr lang="bg-BG" dirty="0"/>
              <a:t>Работата със слоеве във </a:t>
            </a:r>
            <a:r>
              <a:rPr lang="en-GB" dirty="0"/>
              <a:t>Photoshop </a:t>
            </a:r>
            <a:endParaRPr lang="en-BG" dirty="0"/>
          </a:p>
        </p:txBody>
      </p:sp>
      <p:sp>
        <p:nvSpPr>
          <p:cNvPr id="3" name="Content Placeholder 2">
            <a:extLst>
              <a:ext uri="{FF2B5EF4-FFF2-40B4-BE49-F238E27FC236}">
                <a16:creationId xmlns:a16="http://schemas.microsoft.com/office/drawing/2014/main" id="{F83F538F-CD90-9C67-6EAF-EB2315AF6D80}"/>
              </a:ext>
            </a:extLst>
          </p:cNvPr>
          <p:cNvSpPr>
            <a:spLocks noGrp="1"/>
          </p:cNvSpPr>
          <p:nvPr>
            <p:ph idx="1"/>
          </p:nvPr>
        </p:nvSpPr>
        <p:spPr>
          <a:xfrm>
            <a:off x="534256" y="1620838"/>
            <a:ext cx="11250202" cy="4679950"/>
          </a:xfrm>
        </p:spPr>
        <p:txBody>
          <a:bodyPr/>
          <a:lstStyle/>
          <a:p>
            <a:pPr marL="0" indent="0" algn="just">
              <a:lnSpc>
                <a:spcPct val="107000"/>
              </a:lnSpc>
              <a:spcAft>
                <a:spcPts val="800"/>
              </a:spcAft>
              <a:buNone/>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1. Създаване на нов слой:</a:t>
            </a:r>
          </a:p>
          <a:p>
            <a:pPr algn="just">
              <a:lnSpc>
                <a:spcPct val="107000"/>
              </a:lnSpc>
              <a:spcAft>
                <a:spcPts val="800"/>
              </a:spcAft>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За да създадете нов слой, щракнете върху бутона „Създаване на нов слой“ в долната част на панела със слоеве или използвайте клавишната комбинация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Ctrl+Shift+N</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(Windows) или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Cmd+Shift+N</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Mac</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Новият слой ще се появи над текущо избрания слой в панела със слоеве.</a:t>
            </a:r>
          </a:p>
          <a:p>
            <a:pPr marL="0" indent="0" algn="just">
              <a:lnSpc>
                <a:spcPct val="107000"/>
              </a:lnSpc>
              <a:spcAft>
                <a:spcPts val="800"/>
              </a:spcAft>
              <a:buNone/>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2. Промяна на реда на слоевете:</a:t>
            </a:r>
          </a:p>
          <a:p>
            <a:pPr algn="just">
              <a:lnSpc>
                <a:spcPct val="107000"/>
              </a:lnSpc>
              <a:spcAft>
                <a:spcPts val="800"/>
              </a:spcAft>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За да промените реда на слоевете, просто ги плъзнете и пуснете нагоре или надолу в панела със слоеве. Най-горният слой ще се появи пред всички останали слоеве, докато най-долният слой ще бъде отзад.</a:t>
            </a:r>
          </a:p>
          <a:p>
            <a:pPr marL="0" indent="0" algn="just">
              <a:lnSpc>
                <a:spcPct val="107000"/>
              </a:lnSpc>
              <a:spcAft>
                <a:spcPts val="800"/>
              </a:spcAft>
              <a:buNone/>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3. Преименуване на слоеве:</a:t>
            </a:r>
          </a:p>
          <a:p>
            <a:pPr algn="just">
              <a:lnSpc>
                <a:spcPct val="107000"/>
              </a:lnSpc>
              <a:spcAft>
                <a:spcPts val="800"/>
              </a:spcAft>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Щракнете двукратно върху името на слоя в панела със слоеве, за да преименувате слоя. Даването на описателни имена на слоевете помага при организацията, особено при сложни проекти.</a:t>
            </a:r>
          </a:p>
        </p:txBody>
      </p:sp>
      <p:sp>
        <p:nvSpPr>
          <p:cNvPr id="4" name="Footer Placeholder 3">
            <a:extLst>
              <a:ext uri="{FF2B5EF4-FFF2-40B4-BE49-F238E27FC236}">
                <a16:creationId xmlns:a16="http://schemas.microsoft.com/office/drawing/2014/main" id="{630F9AD6-CCB1-6D8B-3434-508649C4D91F}"/>
              </a:ext>
            </a:extLst>
          </p:cNvPr>
          <p:cNvSpPr>
            <a:spLocks noGrp="1"/>
          </p:cNvSpPr>
          <p:nvPr>
            <p:ph type="ftr" sz="quarter" idx="10"/>
          </p:nvPr>
        </p:nvSpPr>
        <p:spPr/>
        <p:txBody>
          <a:body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p>
        </p:txBody>
      </p:sp>
    </p:spTree>
    <p:extLst>
      <p:ext uri="{BB962C8B-B14F-4D97-AF65-F5344CB8AC3E}">
        <p14:creationId xmlns:p14="http://schemas.microsoft.com/office/powerpoint/2010/main" val="27162326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E82BE-453F-7311-CADF-4009D3CA5BB4}"/>
              </a:ext>
            </a:extLst>
          </p:cNvPr>
          <p:cNvSpPr>
            <a:spLocks noGrp="1"/>
          </p:cNvSpPr>
          <p:nvPr>
            <p:ph type="title"/>
          </p:nvPr>
        </p:nvSpPr>
        <p:spPr/>
        <p:txBody>
          <a:bodyPr/>
          <a:lstStyle/>
          <a:p>
            <a:r>
              <a:rPr lang="bg-BG" dirty="0"/>
              <a:t>Работата със слоеве във </a:t>
            </a:r>
            <a:r>
              <a:rPr lang="en-GB" dirty="0"/>
              <a:t>Photoshop </a:t>
            </a:r>
            <a:endParaRPr lang="en-BG" dirty="0"/>
          </a:p>
        </p:txBody>
      </p:sp>
      <p:sp>
        <p:nvSpPr>
          <p:cNvPr id="3" name="Content Placeholder 2">
            <a:extLst>
              <a:ext uri="{FF2B5EF4-FFF2-40B4-BE49-F238E27FC236}">
                <a16:creationId xmlns:a16="http://schemas.microsoft.com/office/drawing/2014/main" id="{F83F538F-CD90-9C67-6EAF-EB2315AF6D80}"/>
              </a:ext>
            </a:extLst>
          </p:cNvPr>
          <p:cNvSpPr>
            <a:spLocks noGrp="1"/>
          </p:cNvSpPr>
          <p:nvPr>
            <p:ph idx="1"/>
          </p:nvPr>
        </p:nvSpPr>
        <p:spPr>
          <a:xfrm>
            <a:off x="534256" y="1620838"/>
            <a:ext cx="7561780" cy="4679950"/>
          </a:xfrm>
        </p:spPr>
        <p:txBody>
          <a:bodyPr/>
          <a:lstStyle/>
          <a:p>
            <a:pPr marL="0" indent="0" algn="just">
              <a:lnSpc>
                <a:spcPct val="107000"/>
              </a:lnSpc>
              <a:spcAft>
                <a:spcPts val="800"/>
              </a:spcAft>
              <a:buNone/>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4. Видимост на слоя:</a:t>
            </a:r>
          </a:p>
          <a:p>
            <a:pPr algn="just">
              <a:lnSpc>
                <a:spcPct val="107000"/>
              </a:lnSpc>
              <a:spcAft>
                <a:spcPts val="800"/>
              </a:spcAft>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Щракнете върху иконата на око до даден слой, за да превключите неговата видимост. Когато иконата на око е видима, слоят е видим; когато е скрита, слоят не се вижда.</a:t>
            </a:r>
          </a:p>
          <a:p>
            <a:pPr marL="0" indent="0" algn="just">
              <a:lnSpc>
                <a:spcPct val="107000"/>
              </a:lnSpc>
              <a:spcAft>
                <a:spcPts val="800"/>
              </a:spcAft>
              <a:buNone/>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5. Заключване на слой:</a:t>
            </a:r>
          </a:p>
          <a:p>
            <a:pPr algn="just">
              <a:lnSpc>
                <a:spcPct val="107000"/>
              </a:lnSpc>
              <a:spcAft>
                <a:spcPts val="800"/>
              </a:spcAft>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Използвайте иконите за заключване в панела със слоеве, за да предотвратите случайни промени в позицията, прозрачността или пикселите на слоя. Заключените слоеве не могат да се редактират, докато не бъдат отключени.</a:t>
            </a:r>
          </a:p>
        </p:txBody>
      </p:sp>
      <p:sp>
        <p:nvSpPr>
          <p:cNvPr id="4" name="Footer Placeholder 3">
            <a:extLst>
              <a:ext uri="{FF2B5EF4-FFF2-40B4-BE49-F238E27FC236}">
                <a16:creationId xmlns:a16="http://schemas.microsoft.com/office/drawing/2014/main" id="{630F9AD6-CCB1-6D8B-3434-508649C4D91F}"/>
              </a:ext>
            </a:extLst>
          </p:cNvPr>
          <p:cNvSpPr>
            <a:spLocks noGrp="1"/>
          </p:cNvSpPr>
          <p:nvPr>
            <p:ph type="ftr" sz="quarter" idx="10"/>
          </p:nvPr>
        </p:nvSpPr>
        <p:spPr/>
        <p:txBody>
          <a:body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p>
        </p:txBody>
      </p:sp>
      <p:pic>
        <p:nvPicPr>
          <p:cNvPr id="6" name="Picture 5">
            <a:extLst>
              <a:ext uri="{FF2B5EF4-FFF2-40B4-BE49-F238E27FC236}">
                <a16:creationId xmlns:a16="http://schemas.microsoft.com/office/drawing/2014/main" id="{6E7ADC82-3602-A1CA-A36F-03BCFC4B57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36744" y="1620838"/>
            <a:ext cx="2921000" cy="2019300"/>
          </a:xfrm>
          <a:prstGeom prst="rect">
            <a:avLst/>
          </a:prstGeom>
        </p:spPr>
      </p:pic>
      <p:pic>
        <p:nvPicPr>
          <p:cNvPr id="7" name="Picture 6">
            <a:extLst>
              <a:ext uri="{FF2B5EF4-FFF2-40B4-BE49-F238E27FC236}">
                <a16:creationId xmlns:a16="http://schemas.microsoft.com/office/drawing/2014/main" id="{41F6CE17-C1B7-DE40-211D-26C59643AC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36744" y="3810001"/>
            <a:ext cx="2921000" cy="2019300"/>
          </a:xfrm>
          <a:prstGeom prst="rect">
            <a:avLst/>
          </a:prstGeom>
        </p:spPr>
      </p:pic>
      <p:cxnSp>
        <p:nvCxnSpPr>
          <p:cNvPr id="11" name="Straight Arrow Connector 10">
            <a:extLst>
              <a:ext uri="{FF2B5EF4-FFF2-40B4-BE49-F238E27FC236}">
                <a16:creationId xmlns:a16="http://schemas.microsoft.com/office/drawing/2014/main" id="{5409BEAF-EB2D-18F1-76E3-916680FCE7DB}"/>
              </a:ext>
            </a:extLst>
          </p:cNvPr>
          <p:cNvCxnSpPr/>
          <p:nvPr/>
        </p:nvCxnSpPr>
        <p:spPr>
          <a:xfrm>
            <a:off x="4941870" y="2945606"/>
            <a:ext cx="3637051" cy="39349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 name="Curved Connector 12">
            <a:extLst>
              <a:ext uri="{FF2B5EF4-FFF2-40B4-BE49-F238E27FC236}">
                <a16:creationId xmlns:a16="http://schemas.microsoft.com/office/drawing/2014/main" id="{E39F79F1-DD38-2D21-DEAB-53532B555788}"/>
              </a:ext>
            </a:extLst>
          </p:cNvPr>
          <p:cNvCxnSpPr>
            <a:cxnSpLocks/>
          </p:cNvCxnSpPr>
          <p:nvPr/>
        </p:nvCxnSpPr>
        <p:spPr>
          <a:xfrm>
            <a:off x="5335587" y="4848163"/>
            <a:ext cx="5688584" cy="586866"/>
          </a:xfrm>
          <a:prstGeom prst="curved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156565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4EDA0-EBA3-9F77-38E2-21BDFD5D073A}"/>
              </a:ext>
            </a:extLst>
          </p:cNvPr>
          <p:cNvSpPr>
            <a:spLocks noGrp="1"/>
          </p:cNvSpPr>
          <p:nvPr>
            <p:ph type="title"/>
          </p:nvPr>
        </p:nvSpPr>
        <p:spPr/>
        <p:txBody>
          <a:bodyPr/>
          <a:lstStyle/>
          <a:p>
            <a:r>
              <a:rPr lang="bg-BG" dirty="0"/>
              <a:t>Работата със слоеве във </a:t>
            </a:r>
            <a:r>
              <a:rPr lang="en-GB" dirty="0"/>
              <a:t>Photoshop </a:t>
            </a:r>
            <a:endParaRPr lang="en-BG" dirty="0"/>
          </a:p>
        </p:txBody>
      </p:sp>
      <p:sp>
        <p:nvSpPr>
          <p:cNvPr id="3" name="Content Placeholder 2">
            <a:extLst>
              <a:ext uri="{FF2B5EF4-FFF2-40B4-BE49-F238E27FC236}">
                <a16:creationId xmlns:a16="http://schemas.microsoft.com/office/drawing/2014/main" id="{FE3F6C57-8276-2570-E2A7-C392D88189E7}"/>
              </a:ext>
            </a:extLst>
          </p:cNvPr>
          <p:cNvSpPr>
            <a:spLocks noGrp="1"/>
          </p:cNvSpPr>
          <p:nvPr>
            <p:ph idx="1"/>
          </p:nvPr>
        </p:nvSpPr>
        <p:spPr>
          <a:xfrm>
            <a:off x="349321" y="1620838"/>
            <a:ext cx="11558428" cy="4679950"/>
          </a:xfrm>
        </p:spPr>
        <p:txBody>
          <a:bodyPr/>
          <a:lstStyle/>
          <a:p>
            <a:pPr marL="0" indent="0" algn="just">
              <a:lnSpc>
                <a:spcPct val="107000"/>
              </a:lnSpc>
              <a:spcAft>
                <a:spcPts val="800"/>
              </a:spcAft>
              <a:buNone/>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6. Непрозрачност и запълване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Opacity</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and</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Fill</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a:t>
            </a:r>
          </a:p>
          <a:p>
            <a:pPr algn="just">
              <a:lnSpc>
                <a:spcPct val="107000"/>
              </a:lnSpc>
              <a:spcAft>
                <a:spcPts val="800"/>
              </a:spcAft>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Регулирайте непрозрачността и запълването на слой, за да контролирате неговата прозрачност. Непрозрачността засяга целия слой, докато запълването засяга само съдържанието на слоя, с изключение на ефектите на слоя.</a:t>
            </a:r>
          </a:p>
          <a:p>
            <a:pPr marL="0" indent="0" algn="just">
              <a:lnSpc>
                <a:spcPct val="107000"/>
              </a:lnSpc>
              <a:spcAft>
                <a:spcPts val="800"/>
              </a:spcAft>
              <a:buNone/>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7. Режими на смесване на слоевете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Layer</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Blend</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Modes</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a:t>
            </a:r>
          </a:p>
          <a:p>
            <a:pPr algn="just">
              <a:lnSpc>
                <a:spcPct val="107000"/>
              </a:lnSpc>
              <a:spcAft>
                <a:spcPts val="800"/>
              </a:spcAft>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Режимите на смесване определят как пикселите на един слой взаимодействат със слоевете под него. Експериментирайте с различни режими на смесване, за да постигнете различни ефекти.</a:t>
            </a:r>
          </a:p>
          <a:p>
            <a:pPr marL="0" indent="0" algn="just">
              <a:lnSpc>
                <a:spcPct val="107000"/>
              </a:lnSpc>
              <a:spcAft>
                <a:spcPts val="800"/>
              </a:spcAft>
              <a:buNone/>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8. Стилове на слоеве и ефекти:</a:t>
            </a:r>
          </a:p>
          <a:p>
            <a:r>
              <a:rPr lang="bg-BG" sz="1800" dirty="0">
                <a:effectLst/>
                <a:latin typeface="Cambria" panose="02040503050406030204" pitchFamily="18" charset="0"/>
                <a:ea typeface="Times New Roman" panose="02020603050405020304" pitchFamily="18" charset="0"/>
                <a:cs typeface="Times New Roman" panose="02020603050405020304" pitchFamily="18" charset="0"/>
              </a:rPr>
              <a:t>Щракнете върху иконата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fx</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в долната част на панела със слоеве, за да получите достъп до стиловете и ефекти на слоя. Приложете падащи сенки, щрихи, сияния, скосявания и други ефекти, за да подобрите външния вид на вашия слой.</a:t>
            </a:r>
            <a:r>
              <a:rPr lang="bg-BG" dirty="0">
                <a:effectLst/>
              </a:rPr>
              <a:t> </a:t>
            </a:r>
            <a:endParaRPr lang="bg-BG" dirty="0"/>
          </a:p>
        </p:txBody>
      </p:sp>
      <p:sp>
        <p:nvSpPr>
          <p:cNvPr id="4" name="Footer Placeholder 3">
            <a:extLst>
              <a:ext uri="{FF2B5EF4-FFF2-40B4-BE49-F238E27FC236}">
                <a16:creationId xmlns:a16="http://schemas.microsoft.com/office/drawing/2014/main" id="{089A9694-A54F-F156-37E8-7FEEE2D4CB44}"/>
              </a:ext>
            </a:extLst>
          </p:cNvPr>
          <p:cNvSpPr>
            <a:spLocks noGrp="1"/>
          </p:cNvSpPr>
          <p:nvPr>
            <p:ph type="ftr" sz="quarter" idx="10"/>
          </p:nvPr>
        </p:nvSpPr>
        <p:spPr/>
        <p:txBody>
          <a:body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p>
        </p:txBody>
      </p:sp>
    </p:spTree>
    <p:extLst>
      <p:ext uri="{BB962C8B-B14F-4D97-AF65-F5344CB8AC3E}">
        <p14:creationId xmlns:p14="http://schemas.microsoft.com/office/powerpoint/2010/main" val="5623069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4EDA0-EBA3-9F77-38E2-21BDFD5D073A}"/>
              </a:ext>
            </a:extLst>
          </p:cNvPr>
          <p:cNvSpPr>
            <a:spLocks noGrp="1"/>
          </p:cNvSpPr>
          <p:nvPr>
            <p:ph type="title"/>
          </p:nvPr>
        </p:nvSpPr>
        <p:spPr>
          <a:xfrm>
            <a:off x="0" y="0"/>
            <a:ext cx="12192000" cy="1099335"/>
          </a:xfrm>
        </p:spPr>
        <p:txBody>
          <a:bodyPr/>
          <a:lstStyle/>
          <a:p>
            <a:r>
              <a:rPr lang="bg-BG" dirty="0"/>
              <a:t>Работата със слоеве във </a:t>
            </a:r>
            <a:r>
              <a:rPr lang="en-GB" dirty="0"/>
              <a:t>Photoshop </a:t>
            </a:r>
            <a:endParaRPr lang="en-BG" dirty="0"/>
          </a:p>
        </p:txBody>
      </p:sp>
      <p:sp>
        <p:nvSpPr>
          <p:cNvPr id="3" name="Content Placeholder 2">
            <a:extLst>
              <a:ext uri="{FF2B5EF4-FFF2-40B4-BE49-F238E27FC236}">
                <a16:creationId xmlns:a16="http://schemas.microsoft.com/office/drawing/2014/main" id="{FE3F6C57-8276-2570-E2A7-C392D88189E7}"/>
              </a:ext>
            </a:extLst>
          </p:cNvPr>
          <p:cNvSpPr>
            <a:spLocks noGrp="1"/>
          </p:cNvSpPr>
          <p:nvPr>
            <p:ph idx="1"/>
          </p:nvPr>
        </p:nvSpPr>
        <p:spPr>
          <a:xfrm>
            <a:off x="349321" y="934948"/>
            <a:ext cx="11558428" cy="5365840"/>
          </a:xfrm>
        </p:spPr>
        <p:txBody>
          <a:bodyPr/>
          <a:lstStyle/>
          <a:p>
            <a:pPr marL="0" indent="0" algn="just">
              <a:lnSpc>
                <a:spcPct val="107000"/>
              </a:lnSpc>
              <a:spcAft>
                <a:spcPts val="800"/>
              </a:spcAft>
              <a:buNone/>
            </a:pPr>
            <a:r>
              <a:rPr lang="bg-BG" sz="1400" dirty="0">
                <a:effectLst/>
                <a:latin typeface="Cambria" panose="02040503050406030204" pitchFamily="18" charset="0"/>
                <a:ea typeface="Times New Roman" panose="02020603050405020304" pitchFamily="18" charset="0"/>
                <a:cs typeface="Times New Roman" panose="02020603050405020304" pitchFamily="18" charset="0"/>
              </a:rPr>
              <a:t>9. Групиране на слоеве:</a:t>
            </a:r>
          </a:p>
          <a:p>
            <a:pPr algn="just">
              <a:lnSpc>
                <a:spcPct val="107000"/>
              </a:lnSpc>
              <a:spcAft>
                <a:spcPts val="800"/>
              </a:spcAft>
            </a:pPr>
            <a:r>
              <a:rPr lang="bg-BG" sz="1400" dirty="0">
                <a:effectLst/>
                <a:latin typeface="Cambria" panose="02040503050406030204" pitchFamily="18" charset="0"/>
                <a:ea typeface="Times New Roman" panose="02020603050405020304" pitchFamily="18" charset="0"/>
                <a:cs typeface="Times New Roman" panose="02020603050405020304" pitchFamily="18" charset="0"/>
              </a:rPr>
              <a:t>Групирането на слоеве ви позволява да организирате свързани слоеве в папки. За да създадете група слоеве, изберете слоевете, които искате да групирате, и натиснете "</a:t>
            </a:r>
            <a:r>
              <a:rPr lang="bg-BG" sz="1400" dirty="0" err="1">
                <a:effectLst/>
                <a:latin typeface="Cambria" panose="02040503050406030204" pitchFamily="18" charset="0"/>
                <a:ea typeface="Times New Roman" panose="02020603050405020304" pitchFamily="18" charset="0"/>
                <a:cs typeface="Times New Roman" panose="02020603050405020304" pitchFamily="18" charset="0"/>
              </a:rPr>
              <a:t>Ctrl+G</a:t>
            </a:r>
            <a:r>
              <a:rPr lang="bg-BG" sz="1400" dirty="0">
                <a:effectLst/>
                <a:latin typeface="Cambria" panose="02040503050406030204" pitchFamily="18" charset="0"/>
                <a:ea typeface="Times New Roman" panose="02020603050405020304" pitchFamily="18" charset="0"/>
                <a:cs typeface="Times New Roman" panose="02020603050405020304" pitchFamily="18" charset="0"/>
              </a:rPr>
              <a:t>" (Windows) или "</a:t>
            </a:r>
            <a:r>
              <a:rPr lang="bg-BG" sz="1400" dirty="0" err="1">
                <a:effectLst/>
                <a:latin typeface="Cambria" panose="02040503050406030204" pitchFamily="18" charset="0"/>
                <a:ea typeface="Times New Roman" panose="02020603050405020304" pitchFamily="18" charset="0"/>
                <a:cs typeface="Times New Roman" panose="02020603050405020304" pitchFamily="18" charset="0"/>
              </a:rPr>
              <a:t>Cmd+G</a:t>
            </a:r>
            <a:r>
              <a:rPr lang="bg-BG" sz="1400" dirty="0">
                <a:effectLst/>
                <a:latin typeface="Cambria" panose="02040503050406030204" pitchFamily="18" charset="0"/>
                <a:ea typeface="Times New Roman" panose="02020603050405020304" pitchFamily="18" charset="0"/>
                <a:cs typeface="Times New Roman" panose="02020603050405020304" pitchFamily="18" charset="0"/>
              </a:rPr>
              <a:t>" (</a:t>
            </a:r>
            <a:r>
              <a:rPr lang="bg-BG" sz="1400" dirty="0" err="1">
                <a:effectLst/>
                <a:latin typeface="Cambria" panose="02040503050406030204" pitchFamily="18" charset="0"/>
                <a:ea typeface="Times New Roman" panose="02020603050405020304" pitchFamily="18" charset="0"/>
                <a:cs typeface="Times New Roman" panose="02020603050405020304" pitchFamily="18" charset="0"/>
              </a:rPr>
              <a:t>Mac</a:t>
            </a:r>
            <a:r>
              <a:rPr lang="bg-BG" sz="1400" dirty="0">
                <a:effectLst/>
                <a:latin typeface="Cambria" panose="02040503050406030204" pitchFamily="18" charset="0"/>
                <a:ea typeface="Times New Roman" panose="02020603050405020304" pitchFamily="18" charset="0"/>
                <a:cs typeface="Times New Roman" panose="02020603050405020304" pitchFamily="18" charset="0"/>
              </a:rPr>
              <a:t>).</a:t>
            </a:r>
          </a:p>
          <a:p>
            <a:pPr marL="0" indent="0" algn="just">
              <a:lnSpc>
                <a:spcPct val="107000"/>
              </a:lnSpc>
              <a:spcAft>
                <a:spcPts val="800"/>
              </a:spcAft>
              <a:buNone/>
            </a:pPr>
            <a:r>
              <a:rPr lang="bg-BG" sz="1400" dirty="0">
                <a:effectLst/>
                <a:latin typeface="Cambria" panose="02040503050406030204" pitchFamily="18" charset="0"/>
                <a:ea typeface="Times New Roman" panose="02020603050405020304" pitchFamily="18" charset="0"/>
                <a:cs typeface="Times New Roman" panose="02020603050405020304" pitchFamily="18" charset="0"/>
              </a:rPr>
              <a:t>10. </a:t>
            </a:r>
            <a:r>
              <a:rPr lang="bg-BG" sz="1400" dirty="0" err="1">
                <a:effectLst/>
                <a:latin typeface="Cambria" panose="02040503050406030204" pitchFamily="18" charset="0"/>
                <a:ea typeface="Times New Roman" panose="02020603050405020304" pitchFamily="18" charset="0"/>
                <a:cs typeface="Times New Roman" panose="02020603050405020304" pitchFamily="18" charset="0"/>
              </a:rPr>
              <a:t>Слоеви</a:t>
            </a:r>
            <a:r>
              <a:rPr lang="bg-BG" sz="1400" dirty="0">
                <a:effectLst/>
                <a:latin typeface="Cambria" panose="02040503050406030204" pitchFamily="18" charset="0"/>
                <a:ea typeface="Times New Roman" panose="02020603050405020304" pitchFamily="18" charset="0"/>
                <a:cs typeface="Times New Roman" panose="02020603050405020304" pitchFamily="18" charset="0"/>
              </a:rPr>
              <a:t> маски:</a:t>
            </a:r>
          </a:p>
          <a:p>
            <a:pPr algn="just">
              <a:lnSpc>
                <a:spcPct val="107000"/>
              </a:lnSpc>
              <a:spcAft>
                <a:spcPts val="800"/>
              </a:spcAft>
            </a:pPr>
            <a:r>
              <a:rPr lang="bg-BG" sz="1400" dirty="0">
                <a:effectLst/>
                <a:latin typeface="Cambria" panose="02040503050406030204" pitchFamily="18" charset="0"/>
                <a:ea typeface="Times New Roman" panose="02020603050405020304" pitchFamily="18" charset="0"/>
                <a:cs typeface="Times New Roman" panose="02020603050405020304" pitchFamily="18" charset="0"/>
              </a:rPr>
              <a:t>Маските на слоя позволяват редактиране чрез скриване или разкриване на части от слой без окончателно изтриване на пиксели. За да добавите маска на слой, щракнете върху бутона „Добавяне на маска на слой“ в долната част на панела със слоеве.</a:t>
            </a:r>
          </a:p>
          <a:p>
            <a:pPr marL="0" indent="0" algn="just">
              <a:lnSpc>
                <a:spcPct val="107000"/>
              </a:lnSpc>
              <a:spcAft>
                <a:spcPts val="800"/>
              </a:spcAft>
              <a:buNone/>
            </a:pPr>
            <a:r>
              <a:rPr lang="bg-BG" sz="1400" dirty="0">
                <a:effectLst/>
                <a:latin typeface="Cambria" panose="02040503050406030204" pitchFamily="18" charset="0"/>
                <a:ea typeface="Times New Roman" panose="02020603050405020304" pitchFamily="18" charset="0"/>
                <a:cs typeface="Times New Roman" panose="02020603050405020304" pitchFamily="18" charset="0"/>
              </a:rPr>
              <a:t>11. Свързани слоеве:</a:t>
            </a:r>
          </a:p>
          <a:p>
            <a:pPr algn="just">
              <a:lnSpc>
                <a:spcPct val="107000"/>
              </a:lnSpc>
              <a:spcAft>
                <a:spcPts val="800"/>
              </a:spcAft>
            </a:pPr>
            <a:r>
              <a:rPr lang="bg-BG" sz="1400" dirty="0">
                <a:effectLst/>
                <a:latin typeface="Cambria" panose="02040503050406030204" pitchFamily="18" charset="0"/>
                <a:ea typeface="Times New Roman" panose="02020603050405020304" pitchFamily="18" charset="0"/>
                <a:cs typeface="Times New Roman" panose="02020603050405020304" pitchFamily="18" charset="0"/>
              </a:rPr>
              <a:t>Свързването на слоеве ви позволява да премествате или трансформирате няколко слоя едновременно. За да свържете слоеве, щракнете върху празното поле до иконата на око в панела със слоеве.</a:t>
            </a:r>
          </a:p>
          <a:p>
            <a:pPr marL="0" indent="0" algn="just">
              <a:lnSpc>
                <a:spcPct val="107000"/>
              </a:lnSpc>
              <a:spcAft>
                <a:spcPts val="800"/>
              </a:spcAft>
              <a:buNone/>
            </a:pPr>
            <a:r>
              <a:rPr lang="bg-BG" sz="1400" dirty="0">
                <a:effectLst/>
                <a:latin typeface="Cambria" panose="02040503050406030204" pitchFamily="18" charset="0"/>
                <a:ea typeface="Times New Roman" panose="02020603050405020304" pitchFamily="18" charset="0"/>
                <a:cs typeface="Times New Roman" panose="02020603050405020304" pitchFamily="18" charset="0"/>
              </a:rPr>
              <a:t>12. Обединяване на слоеве (</a:t>
            </a:r>
            <a:r>
              <a:rPr lang="bg-BG" sz="1400" dirty="0" err="1">
                <a:effectLst/>
                <a:latin typeface="Cambria" panose="02040503050406030204" pitchFamily="18" charset="0"/>
                <a:ea typeface="Times New Roman" panose="02020603050405020304" pitchFamily="18" charset="0"/>
                <a:cs typeface="Times New Roman" panose="02020603050405020304" pitchFamily="18" charset="0"/>
              </a:rPr>
              <a:t>Flattening</a:t>
            </a:r>
            <a:r>
              <a:rPr lang="bg-BG" sz="1400" dirty="0">
                <a:effectLst/>
                <a:latin typeface="Cambria" panose="02040503050406030204" pitchFamily="18" charset="0"/>
                <a:ea typeface="Times New Roman" panose="02020603050405020304" pitchFamily="18" charset="0"/>
                <a:cs typeface="Times New Roman" panose="02020603050405020304" pitchFamily="18" charset="0"/>
              </a:rPr>
              <a:t> </a:t>
            </a:r>
            <a:r>
              <a:rPr lang="bg-BG" sz="1400" dirty="0" err="1">
                <a:effectLst/>
                <a:latin typeface="Cambria" panose="02040503050406030204" pitchFamily="18" charset="0"/>
                <a:ea typeface="Times New Roman" panose="02020603050405020304" pitchFamily="18" charset="0"/>
                <a:cs typeface="Times New Roman" panose="02020603050405020304" pitchFamily="18" charset="0"/>
              </a:rPr>
              <a:t>and</a:t>
            </a:r>
            <a:r>
              <a:rPr lang="bg-BG" sz="1400" dirty="0">
                <a:effectLst/>
                <a:latin typeface="Cambria" panose="02040503050406030204" pitchFamily="18" charset="0"/>
                <a:ea typeface="Times New Roman" panose="02020603050405020304" pitchFamily="18" charset="0"/>
                <a:cs typeface="Times New Roman" panose="02020603050405020304" pitchFamily="18" charset="0"/>
              </a:rPr>
              <a:t> </a:t>
            </a:r>
            <a:r>
              <a:rPr lang="bg-BG" sz="1400" dirty="0" err="1">
                <a:effectLst/>
                <a:latin typeface="Cambria" panose="02040503050406030204" pitchFamily="18" charset="0"/>
                <a:ea typeface="Times New Roman" panose="02020603050405020304" pitchFamily="18" charset="0"/>
                <a:cs typeface="Times New Roman" panose="02020603050405020304" pitchFamily="18" charset="0"/>
              </a:rPr>
              <a:t>Merging</a:t>
            </a:r>
            <a:r>
              <a:rPr lang="bg-BG" sz="1400" dirty="0">
                <a:effectLst/>
                <a:latin typeface="Cambria" panose="02040503050406030204" pitchFamily="18" charset="0"/>
                <a:ea typeface="Times New Roman" panose="02020603050405020304" pitchFamily="18" charset="0"/>
                <a:cs typeface="Times New Roman" panose="02020603050405020304" pitchFamily="18" charset="0"/>
              </a:rPr>
              <a:t> </a:t>
            </a:r>
            <a:r>
              <a:rPr lang="bg-BG" sz="1400" dirty="0" err="1">
                <a:effectLst/>
                <a:latin typeface="Cambria" panose="02040503050406030204" pitchFamily="18" charset="0"/>
                <a:ea typeface="Times New Roman" panose="02020603050405020304" pitchFamily="18" charset="0"/>
                <a:cs typeface="Times New Roman" panose="02020603050405020304" pitchFamily="18" charset="0"/>
              </a:rPr>
              <a:t>Layers</a:t>
            </a:r>
            <a:r>
              <a:rPr lang="bg-BG" sz="1400" dirty="0">
                <a:effectLst/>
                <a:latin typeface="Cambria" panose="02040503050406030204" pitchFamily="18" charset="0"/>
                <a:ea typeface="Times New Roman" panose="02020603050405020304" pitchFamily="18" charset="0"/>
                <a:cs typeface="Times New Roman" panose="02020603050405020304" pitchFamily="18" charset="0"/>
              </a:rPr>
              <a:t>):</a:t>
            </a:r>
          </a:p>
          <a:p>
            <a:pPr algn="just">
              <a:lnSpc>
                <a:spcPct val="107000"/>
              </a:lnSpc>
              <a:spcAft>
                <a:spcPts val="800"/>
              </a:spcAft>
            </a:pPr>
            <a:r>
              <a:rPr lang="bg-BG" sz="1400" dirty="0">
                <a:effectLst/>
                <a:latin typeface="Cambria" panose="02040503050406030204" pitchFamily="18" charset="0"/>
                <a:ea typeface="Times New Roman" panose="02020603050405020304" pitchFamily="18" charset="0"/>
                <a:cs typeface="Times New Roman" panose="02020603050405020304" pitchFamily="18" charset="0"/>
              </a:rPr>
              <a:t>За да обедините слоевете за постоянно, изберете слоевете, които искате да обедините, и щракнете с десния бутон върху тях. Изберете „Обединяване на слоеве“ (</a:t>
            </a:r>
            <a:r>
              <a:rPr lang="bg-BG" sz="1400" dirty="0" err="1">
                <a:effectLst/>
                <a:latin typeface="Cambria" panose="02040503050406030204" pitchFamily="18" charset="0"/>
                <a:ea typeface="Times New Roman" panose="02020603050405020304" pitchFamily="18" charset="0"/>
                <a:cs typeface="Times New Roman" panose="02020603050405020304" pitchFamily="18" charset="0"/>
              </a:rPr>
              <a:t>Merge</a:t>
            </a:r>
            <a:r>
              <a:rPr lang="bg-BG" sz="1400" dirty="0">
                <a:effectLst/>
                <a:latin typeface="Cambria" panose="02040503050406030204" pitchFamily="18" charset="0"/>
                <a:ea typeface="Times New Roman" panose="02020603050405020304" pitchFamily="18" charset="0"/>
                <a:cs typeface="Times New Roman" panose="02020603050405020304" pitchFamily="18" charset="0"/>
              </a:rPr>
              <a:t> </a:t>
            </a:r>
            <a:r>
              <a:rPr lang="bg-BG" sz="1400" dirty="0" err="1">
                <a:effectLst/>
                <a:latin typeface="Cambria" panose="02040503050406030204" pitchFamily="18" charset="0"/>
                <a:ea typeface="Times New Roman" panose="02020603050405020304" pitchFamily="18" charset="0"/>
                <a:cs typeface="Times New Roman" panose="02020603050405020304" pitchFamily="18" charset="0"/>
              </a:rPr>
              <a:t>Layers</a:t>
            </a:r>
            <a:r>
              <a:rPr lang="bg-BG" sz="1400" dirty="0">
                <a:effectLst/>
                <a:latin typeface="Cambria" panose="02040503050406030204" pitchFamily="18" charset="0"/>
                <a:ea typeface="Times New Roman" panose="02020603050405020304" pitchFamily="18" charset="0"/>
                <a:cs typeface="Times New Roman" panose="02020603050405020304" pitchFamily="18" charset="0"/>
              </a:rPr>
              <a:t>) или „Изравняване на изображението“ (</a:t>
            </a:r>
            <a:r>
              <a:rPr lang="bg-BG" sz="1400" dirty="0" err="1">
                <a:effectLst/>
                <a:latin typeface="Cambria" panose="02040503050406030204" pitchFamily="18" charset="0"/>
                <a:ea typeface="Times New Roman" panose="02020603050405020304" pitchFamily="18" charset="0"/>
                <a:cs typeface="Times New Roman" panose="02020603050405020304" pitchFamily="18" charset="0"/>
              </a:rPr>
              <a:t>Flatten</a:t>
            </a:r>
            <a:r>
              <a:rPr lang="bg-BG" sz="1400" dirty="0">
                <a:effectLst/>
                <a:latin typeface="Cambria" panose="02040503050406030204" pitchFamily="18" charset="0"/>
                <a:ea typeface="Times New Roman" panose="02020603050405020304" pitchFamily="18" charset="0"/>
                <a:cs typeface="Times New Roman" panose="02020603050405020304" pitchFamily="18" charset="0"/>
              </a:rPr>
              <a:t> </a:t>
            </a:r>
            <a:r>
              <a:rPr lang="bg-BG" sz="1400" dirty="0" err="1">
                <a:effectLst/>
                <a:latin typeface="Cambria" panose="02040503050406030204" pitchFamily="18" charset="0"/>
                <a:ea typeface="Times New Roman" panose="02020603050405020304" pitchFamily="18" charset="0"/>
                <a:cs typeface="Times New Roman" panose="02020603050405020304" pitchFamily="18" charset="0"/>
              </a:rPr>
              <a:t>Image</a:t>
            </a:r>
            <a:r>
              <a:rPr lang="bg-BG" sz="1400" dirty="0">
                <a:effectLst/>
                <a:latin typeface="Cambria" panose="02040503050406030204" pitchFamily="18" charset="0"/>
                <a:ea typeface="Times New Roman" panose="02020603050405020304" pitchFamily="18" charset="0"/>
                <a:cs typeface="Times New Roman" panose="02020603050405020304" pitchFamily="18" charset="0"/>
              </a:rPr>
              <a:t>) от контекстното меню.</a:t>
            </a:r>
          </a:p>
          <a:p>
            <a:pPr marL="0" indent="0" algn="just">
              <a:lnSpc>
                <a:spcPct val="107000"/>
              </a:lnSpc>
              <a:spcAft>
                <a:spcPts val="800"/>
              </a:spcAft>
              <a:buNone/>
            </a:pPr>
            <a:r>
              <a:rPr lang="bg-BG" sz="1400" dirty="0">
                <a:effectLst/>
                <a:latin typeface="Cambria" panose="02040503050406030204" pitchFamily="18" charset="0"/>
                <a:ea typeface="Times New Roman" panose="02020603050405020304" pitchFamily="18" charset="0"/>
                <a:cs typeface="Times New Roman" panose="02020603050405020304" pitchFamily="18" charset="0"/>
              </a:rPr>
              <a:t>Разбирането и ефективната работа със слоевете във </a:t>
            </a:r>
            <a:r>
              <a:rPr lang="bg-BG" sz="1400" dirty="0" err="1">
                <a:effectLst/>
                <a:latin typeface="Cambria" panose="02040503050406030204" pitchFamily="18" charset="0"/>
                <a:ea typeface="Times New Roman" panose="02020603050405020304" pitchFamily="18" charset="0"/>
                <a:cs typeface="Times New Roman" panose="02020603050405020304" pitchFamily="18" charset="0"/>
              </a:rPr>
              <a:t>Photoshop</a:t>
            </a:r>
            <a:r>
              <a:rPr lang="bg-BG" sz="1400" dirty="0">
                <a:effectLst/>
                <a:latin typeface="Cambria" panose="02040503050406030204" pitchFamily="18" charset="0"/>
                <a:ea typeface="Times New Roman" panose="02020603050405020304" pitchFamily="18" charset="0"/>
                <a:cs typeface="Times New Roman" panose="02020603050405020304" pitchFamily="18" charset="0"/>
              </a:rPr>
              <a:t> е от решаващо значение за създаването на сложни дизайни, композиции и произведения на изкуството, като същевременно поддържате високо ниво на контрол и гъвкавост във вашите проекти.</a:t>
            </a:r>
          </a:p>
        </p:txBody>
      </p:sp>
      <p:sp>
        <p:nvSpPr>
          <p:cNvPr id="4" name="Footer Placeholder 3">
            <a:extLst>
              <a:ext uri="{FF2B5EF4-FFF2-40B4-BE49-F238E27FC236}">
                <a16:creationId xmlns:a16="http://schemas.microsoft.com/office/drawing/2014/main" id="{089A9694-A54F-F156-37E8-7FEEE2D4CB44}"/>
              </a:ext>
            </a:extLst>
          </p:cNvPr>
          <p:cNvSpPr>
            <a:spLocks noGrp="1"/>
          </p:cNvSpPr>
          <p:nvPr>
            <p:ph type="ftr" sz="quarter" idx="10"/>
          </p:nvPr>
        </p:nvSpPr>
        <p:spPr/>
        <p:txBody>
          <a:body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p>
        </p:txBody>
      </p:sp>
    </p:spTree>
    <p:extLst>
      <p:ext uri="{BB962C8B-B14F-4D97-AF65-F5344CB8AC3E}">
        <p14:creationId xmlns:p14="http://schemas.microsoft.com/office/powerpoint/2010/main" val="19940413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58E48-F6D8-69C5-FD50-2F2BCD17557D}"/>
              </a:ext>
            </a:extLst>
          </p:cNvPr>
          <p:cNvSpPr>
            <a:spLocks noGrp="1"/>
          </p:cNvSpPr>
          <p:nvPr>
            <p:ph type="title"/>
          </p:nvPr>
        </p:nvSpPr>
        <p:spPr/>
        <p:txBody>
          <a:bodyPr/>
          <a:lstStyle/>
          <a:p>
            <a:r>
              <a:rPr lang="bg-BG" dirty="0"/>
              <a:t>Основни функционалности и работа </a:t>
            </a:r>
            <a:br>
              <a:rPr lang="en-US" dirty="0"/>
            </a:br>
            <a:r>
              <a:rPr lang="bg-BG" dirty="0"/>
              <a:t>с </a:t>
            </a:r>
            <a:r>
              <a:rPr lang="en-GB" dirty="0"/>
              <a:t>Adobe Photoshop</a:t>
            </a:r>
            <a:endParaRPr lang="en-BG" dirty="0"/>
          </a:p>
        </p:txBody>
      </p:sp>
      <p:sp>
        <p:nvSpPr>
          <p:cNvPr id="3" name="Content Placeholder 2">
            <a:extLst>
              <a:ext uri="{FF2B5EF4-FFF2-40B4-BE49-F238E27FC236}">
                <a16:creationId xmlns:a16="http://schemas.microsoft.com/office/drawing/2014/main" id="{0E2ED213-35AC-A770-1CE7-65306497B082}"/>
              </a:ext>
            </a:extLst>
          </p:cNvPr>
          <p:cNvSpPr>
            <a:spLocks noGrp="1"/>
          </p:cNvSpPr>
          <p:nvPr>
            <p:ph idx="1"/>
          </p:nvPr>
        </p:nvSpPr>
        <p:spPr>
          <a:xfrm>
            <a:off x="339047" y="1620838"/>
            <a:ext cx="11568702" cy="4679950"/>
          </a:xfrm>
        </p:spPr>
        <p:txBody>
          <a:bodyPr/>
          <a:lstStyle/>
          <a:p>
            <a:pPr algn="just">
              <a:lnSpc>
                <a:spcPct val="107000"/>
              </a:lnSpc>
              <a:spcAft>
                <a:spcPts val="800"/>
              </a:spcAft>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Друга основна характеристика на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Photoshop</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разбира се, е възможността за </a:t>
            </a:r>
            <a:r>
              <a:rPr lang="bg-BG" sz="1800" b="1" dirty="0">
                <a:effectLst/>
                <a:latin typeface="Cambria" panose="02040503050406030204" pitchFamily="18" charset="0"/>
                <a:ea typeface="Times New Roman" panose="02020603050405020304" pitchFamily="18" charset="0"/>
                <a:cs typeface="Times New Roman" panose="02020603050405020304" pitchFamily="18" charset="0"/>
              </a:rPr>
              <a:t>цялостно редактиране</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на изображения.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Photoshop</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предоставя широк набор от инструменти за редактиране на изображения, включително изрязване, преоразмеряване, ретуширане, корекция на цветовете и корекции като експозиция, контраст и наситеност.</a:t>
            </a:r>
          </a:p>
          <a:p>
            <a:pPr algn="just">
              <a:lnSpc>
                <a:spcPct val="107000"/>
              </a:lnSpc>
              <a:spcAft>
                <a:spcPts val="800"/>
              </a:spcAft>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Потребителите могат да правят </a:t>
            </a:r>
            <a:r>
              <a:rPr lang="bg-BG" sz="1800" b="1" dirty="0">
                <a:effectLst/>
                <a:latin typeface="Cambria" panose="02040503050406030204" pitchFamily="18" charset="0"/>
                <a:ea typeface="Times New Roman" panose="02020603050405020304" pitchFamily="18" charset="0"/>
                <a:cs typeface="Times New Roman" panose="02020603050405020304" pitchFamily="18" charset="0"/>
              </a:rPr>
              <a:t>прецизни селекции</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с помощта на инструменти като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Marquee</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Lasso</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и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Quick</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Selection</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което позволява целенасочено редактиране и манипулиране на конкретни области на изображението.</a:t>
            </a:r>
          </a:p>
          <a:p>
            <a:pPr algn="just">
              <a:lnSpc>
                <a:spcPct val="107000"/>
              </a:lnSpc>
              <a:spcAft>
                <a:spcPts val="800"/>
              </a:spcAft>
            </a:pP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Photoshop</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предлага разнообразие от четки, химикалки, моливи и други </a:t>
            </a:r>
            <a:r>
              <a:rPr lang="bg-BG" sz="1800" b="1" dirty="0">
                <a:effectLst/>
                <a:latin typeface="Cambria" panose="02040503050406030204" pitchFamily="18" charset="0"/>
                <a:ea typeface="Times New Roman" panose="02020603050405020304" pitchFamily="18" charset="0"/>
                <a:cs typeface="Times New Roman" panose="02020603050405020304" pitchFamily="18" charset="0"/>
              </a:rPr>
              <a:t>инструменти за рисуване</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които симулират традиционни артистични похвати. Това го прави популярен избор за дигитални художници и илюстратори.</a:t>
            </a:r>
          </a:p>
          <a:p>
            <a:pPr algn="just">
              <a:lnSpc>
                <a:spcPct val="107000"/>
              </a:lnSpc>
              <a:spcAft>
                <a:spcPts val="800"/>
              </a:spcAft>
            </a:pP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Photoshop</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включва обширна библиотека от </a:t>
            </a:r>
            <a:r>
              <a:rPr lang="bg-BG" sz="1800" b="1" dirty="0">
                <a:effectLst/>
                <a:latin typeface="Cambria" panose="02040503050406030204" pitchFamily="18" charset="0"/>
                <a:ea typeface="Times New Roman" panose="02020603050405020304" pitchFamily="18" charset="0"/>
                <a:cs typeface="Times New Roman" panose="02020603050405020304" pitchFamily="18" charset="0"/>
              </a:rPr>
              <a:t>филтри и ефекти</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които могат да се прилагат към изображения за създаване на уникален външен вид, симулиране на материали от реалния свят или добавяне на артистични ефекти.</a:t>
            </a:r>
          </a:p>
        </p:txBody>
      </p:sp>
      <p:sp>
        <p:nvSpPr>
          <p:cNvPr id="4" name="Footer Placeholder 3">
            <a:extLst>
              <a:ext uri="{FF2B5EF4-FFF2-40B4-BE49-F238E27FC236}">
                <a16:creationId xmlns:a16="http://schemas.microsoft.com/office/drawing/2014/main" id="{34AF7F05-FCBF-65D0-7DC9-DBA259651613}"/>
              </a:ext>
            </a:extLst>
          </p:cNvPr>
          <p:cNvSpPr>
            <a:spLocks noGrp="1"/>
          </p:cNvSpPr>
          <p:nvPr>
            <p:ph type="ftr" sz="quarter" idx="10"/>
          </p:nvPr>
        </p:nvSpPr>
        <p:spPr/>
        <p:txBody>
          <a:body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p>
        </p:txBody>
      </p:sp>
    </p:spTree>
    <p:extLst>
      <p:ext uri="{BB962C8B-B14F-4D97-AF65-F5344CB8AC3E}">
        <p14:creationId xmlns:p14="http://schemas.microsoft.com/office/powerpoint/2010/main" val="2515466457"/>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Calibri-Cambria">
      <a:majorFont>
        <a:latin typeface="Calibri" panose="020F0502020204030204"/>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2338</TotalTime>
  <Words>3712</Words>
  <Application>Microsoft Macintosh PowerPoint</Application>
  <PresentationFormat>Widescreen</PresentationFormat>
  <Paragraphs>162</Paragraphs>
  <Slides>28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Cambria</vt:lpstr>
      <vt:lpstr>Symbol</vt:lpstr>
      <vt:lpstr>Retrospect</vt:lpstr>
      <vt:lpstr>3.2.2. Интегриране  и преработване на дигитално съдържание –  работа с растерни  и векторни изображения</vt:lpstr>
      <vt:lpstr>В тази тема ще научите:</vt:lpstr>
      <vt:lpstr>Съдържание</vt:lpstr>
      <vt:lpstr>Основни функционалности и работа  с Adobe Photoshop</vt:lpstr>
      <vt:lpstr>Работата със слоеве във Photoshop </vt:lpstr>
      <vt:lpstr>Работата със слоеве във Photoshop </vt:lpstr>
      <vt:lpstr>Работата със слоеве във Photoshop </vt:lpstr>
      <vt:lpstr>Работата със слоеве във Photoshop </vt:lpstr>
      <vt:lpstr>Основни функционалности и работа  с Adobe Photoshop</vt:lpstr>
      <vt:lpstr>Основни функционалности и работа  с Adobe Photoshop</vt:lpstr>
      <vt:lpstr>Основни функционалности и работа  с Adobe Photoshop</vt:lpstr>
      <vt:lpstr>Основни функционалности и работа с GIMP</vt:lpstr>
      <vt:lpstr>Основни функционалности и работа с GIMP</vt:lpstr>
      <vt:lpstr>Основни функционалности и работа с GIMP</vt:lpstr>
      <vt:lpstr>Работа с филтри и ефекти в GIMP</vt:lpstr>
      <vt:lpstr>Работа с филтри и ефекти в GIMP</vt:lpstr>
      <vt:lpstr>Работа с филтри и ефекти в GIMP</vt:lpstr>
      <vt:lpstr>Работа с филтри и ефекти в GIMP</vt:lpstr>
      <vt:lpstr>Основни функционалности и работа с Inkscape</vt:lpstr>
      <vt:lpstr>Основни функционалности и работа с Inkscape</vt:lpstr>
      <vt:lpstr>Основни функционалности и работа с Inkscape</vt:lpstr>
      <vt:lpstr>Основни функционалности и работа с Inkscape</vt:lpstr>
      <vt:lpstr>Работа с Path Effects в Inkscape</vt:lpstr>
      <vt:lpstr>Работа с Path Effects в Inkscape</vt:lpstr>
      <vt:lpstr>Работа с Path Effects в Inkscape</vt:lpstr>
      <vt:lpstr>Работа с Path Effects в Inkscape</vt:lpstr>
      <vt:lpstr>Работа с Path Effects в Inkscape</vt:lpstr>
      <vt:lpstr>Благодаря</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Irena Avdjieva</dc:creator>
  <cp:lastModifiedBy>Олег Димитров Константинов</cp:lastModifiedBy>
  <cp:revision>304</cp:revision>
  <dcterms:created xsi:type="dcterms:W3CDTF">2023-01-03T13:46:11Z</dcterms:created>
  <dcterms:modified xsi:type="dcterms:W3CDTF">2023-07-22T18:10:33Z</dcterms:modified>
</cp:coreProperties>
</file>