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10.jpg" ContentType="image/png"/>
  <Override PartName="/ppt/media/image11.jpg" ContentType="image/png"/>
  <Override PartName="/ppt/media/image12.jpg" ContentType="image/png"/>
  <Override PartName="/ppt/media/image16.jpg" ContentType="image/png"/>
  <Override PartName="/ppt/media/image17.jpg" ContentType="image/png"/>
  <Override PartName="/ppt/media/image18.jpg" ContentType="image/png"/>
  <Override PartName="/ppt/media/image19.jpg" ContentType="image/gif"/>
  <Override PartName="/ppt/media/image20.jpg" ContentType="image/pn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256" r:id="rId2"/>
    <p:sldId id="257"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58" r:id="rId29"/>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1pPr>
    <a:lvl2pPr marL="4572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2pPr>
    <a:lvl3pPr marL="9144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3pPr>
    <a:lvl4pPr marL="13716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4pPr>
    <a:lvl5pPr marL="18288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5pPr>
    <a:lvl6pPr marL="2286000" algn="l" defTabSz="914400" rtl="0" eaLnBrk="1" latinLnBrk="0" hangingPunct="1">
      <a:defRPr kern="1200">
        <a:solidFill>
          <a:schemeClr val="tx1"/>
        </a:solidFill>
        <a:latin typeface="Cambria" panose="02040503050406030204" pitchFamily="18" charset="0"/>
        <a:ea typeface="+mn-ea"/>
        <a:cs typeface="+mn-cs"/>
      </a:defRPr>
    </a:lvl6pPr>
    <a:lvl7pPr marL="2743200" algn="l" defTabSz="914400" rtl="0" eaLnBrk="1" latinLnBrk="0" hangingPunct="1">
      <a:defRPr kern="1200">
        <a:solidFill>
          <a:schemeClr val="tx1"/>
        </a:solidFill>
        <a:latin typeface="Cambria" panose="02040503050406030204" pitchFamily="18" charset="0"/>
        <a:ea typeface="+mn-ea"/>
        <a:cs typeface="+mn-cs"/>
      </a:defRPr>
    </a:lvl7pPr>
    <a:lvl8pPr marL="3200400" algn="l" defTabSz="914400" rtl="0" eaLnBrk="1" latinLnBrk="0" hangingPunct="1">
      <a:defRPr kern="1200">
        <a:solidFill>
          <a:schemeClr val="tx1"/>
        </a:solidFill>
        <a:latin typeface="Cambria" panose="02040503050406030204" pitchFamily="18" charset="0"/>
        <a:ea typeface="+mn-ea"/>
        <a:cs typeface="+mn-cs"/>
      </a:defRPr>
    </a:lvl8pPr>
    <a:lvl9pPr marL="3657600" algn="l" defTabSz="914400" rtl="0" eaLnBrk="1" latinLnBrk="0" hangingPunct="1">
      <a:defRPr kern="1200">
        <a:solidFill>
          <a:schemeClr val="tx1"/>
        </a:solidFill>
        <a:latin typeface="Cambria" panose="020405030504060302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50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76305C"/>
    <a:srgbClr val="E85781"/>
    <a:srgbClr val="256C8D"/>
    <a:srgbClr val="F08262"/>
    <a:srgbClr val="CAA873"/>
    <a:srgbClr val="E0CB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00" autoAdjust="0"/>
    <p:restoredTop sz="94660"/>
  </p:normalViewPr>
  <p:slideViewPr>
    <p:cSldViewPr snapToGrid="0">
      <p:cViewPr varScale="1">
        <p:scale>
          <a:sx n="124" d="100"/>
          <a:sy n="124" d="100"/>
        </p:scale>
        <p:origin x="584" y="168"/>
      </p:cViewPr>
      <p:guideLst>
        <p:guide orient="horz" pos="2160"/>
        <p:guide pos="350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BC5E30DE-4172-48E2-B3C3-BE9DA6CA7229}" type="datetimeFigureOut">
              <a:rPr lang="en-GB"/>
              <a:pPr>
                <a:defRPr/>
              </a:pPr>
              <a:t>22/07/2023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CFCCE80C-BC5F-4246-BF8B-2A3F9A3BA18B}" type="slidenum">
              <a:rPr lang="en-GB"/>
              <a:pPr>
                <a:defRPr/>
              </a:pPr>
              <a:t>‹#›</a:t>
            </a:fld>
            <a:endParaRPr lang="en-GB"/>
          </a:p>
        </p:txBody>
      </p:sp>
    </p:spTree>
    <p:extLst>
      <p:ext uri="{BB962C8B-B14F-4D97-AF65-F5344CB8AC3E}">
        <p14:creationId xmlns:p14="http://schemas.microsoft.com/office/powerpoint/2010/main" val="409831092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mbria" panose="02040503050406030204" pitchFamily="18" charset="0"/>
              </a:defRPr>
            </a:lvl1pPr>
            <a:lvl2pPr marL="742950" indent="-285750">
              <a:defRPr>
                <a:solidFill>
                  <a:schemeClr val="tx1"/>
                </a:solidFill>
                <a:latin typeface="Cambria" panose="02040503050406030204" pitchFamily="18" charset="0"/>
              </a:defRPr>
            </a:lvl2pPr>
            <a:lvl3pPr marL="1143000" indent="-228600">
              <a:defRPr>
                <a:solidFill>
                  <a:schemeClr val="tx1"/>
                </a:solidFill>
                <a:latin typeface="Cambria" panose="02040503050406030204" pitchFamily="18" charset="0"/>
              </a:defRPr>
            </a:lvl3pPr>
            <a:lvl4pPr marL="1600200" indent="-228600">
              <a:defRPr>
                <a:solidFill>
                  <a:schemeClr val="tx1"/>
                </a:solidFill>
                <a:latin typeface="Cambria" panose="02040503050406030204" pitchFamily="18" charset="0"/>
              </a:defRPr>
            </a:lvl4pPr>
            <a:lvl5pPr marL="2057400" indent="-228600">
              <a:defRPr>
                <a:solidFill>
                  <a:schemeClr val="tx1"/>
                </a:solidFill>
                <a:latin typeface="Cambria" panose="02040503050406030204" pitchFamily="18" charset="0"/>
              </a:defRPr>
            </a:lvl5pPr>
            <a:lvl6pPr marL="2514600" indent="-228600" eaLnBrk="0" fontAlgn="base" hangingPunct="0">
              <a:spcBef>
                <a:spcPct val="0"/>
              </a:spcBef>
              <a:spcAft>
                <a:spcPct val="0"/>
              </a:spcAft>
              <a:defRPr>
                <a:solidFill>
                  <a:schemeClr val="tx1"/>
                </a:solidFill>
                <a:latin typeface="Cambria" panose="02040503050406030204" pitchFamily="18" charset="0"/>
              </a:defRPr>
            </a:lvl6pPr>
            <a:lvl7pPr marL="2971800" indent="-228600" eaLnBrk="0" fontAlgn="base" hangingPunct="0">
              <a:spcBef>
                <a:spcPct val="0"/>
              </a:spcBef>
              <a:spcAft>
                <a:spcPct val="0"/>
              </a:spcAft>
              <a:defRPr>
                <a:solidFill>
                  <a:schemeClr val="tx1"/>
                </a:solidFill>
                <a:latin typeface="Cambria" panose="02040503050406030204" pitchFamily="18" charset="0"/>
              </a:defRPr>
            </a:lvl7pPr>
            <a:lvl8pPr marL="3429000" indent="-228600" eaLnBrk="0" fontAlgn="base" hangingPunct="0">
              <a:spcBef>
                <a:spcPct val="0"/>
              </a:spcBef>
              <a:spcAft>
                <a:spcPct val="0"/>
              </a:spcAft>
              <a:defRPr>
                <a:solidFill>
                  <a:schemeClr val="tx1"/>
                </a:solidFill>
                <a:latin typeface="Cambria" panose="02040503050406030204" pitchFamily="18" charset="0"/>
              </a:defRPr>
            </a:lvl8pPr>
            <a:lvl9pPr marL="3886200" indent="-228600" eaLnBrk="0" fontAlgn="base" hangingPunct="0">
              <a:spcBef>
                <a:spcPct val="0"/>
              </a:spcBef>
              <a:spcAft>
                <a:spcPct val="0"/>
              </a:spcAft>
              <a:defRPr>
                <a:solidFill>
                  <a:schemeClr val="tx1"/>
                </a:solidFill>
                <a:latin typeface="Cambria" panose="02040503050406030204" pitchFamily="18" charset="0"/>
              </a:defRPr>
            </a:lvl9pPr>
          </a:lstStyle>
          <a:p>
            <a:pPr fontAlgn="base">
              <a:spcBef>
                <a:spcPct val="0"/>
              </a:spcBef>
              <a:spcAft>
                <a:spcPct val="0"/>
              </a:spcAft>
            </a:pPr>
            <a:fld id="{B4A5DE2C-CB0C-49AF-BB9A-E6691F717CA8}" type="slidenum">
              <a:rPr lang="en-GB" altLang="en-US" smtClean="0">
                <a:latin typeface="Calibri" panose="020F0502020204030204" pitchFamily="34" charset="0"/>
              </a:rPr>
              <a:pPr fontAlgn="base">
                <a:spcBef>
                  <a:spcPct val="0"/>
                </a:spcBef>
                <a:spcAft>
                  <a:spcPct val="0"/>
                </a:spcAft>
              </a:pPr>
              <a:t>1</a:t>
            </a:fld>
            <a:endParaRPr lang="en-GB" altLang="en-US">
              <a:latin typeface="Calibri" panose="020F0502020204030204" pitchFamily="34" charset="0"/>
            </a:endParaRPr>
          </a:p>
        </p:txBody>
      </p:sp>
    </p:spTree>
    <p:extLst>
      <p:ext uri="{BB962C8B-B14F-4D97-AF65-F5344CB8AC3E}">
        <p14:creationId xmlns:p14="http://schemas.microsoft.com/office/powerpoint/2010/main" val="8654360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5473" y="1567928"/>
            <a:ext cx="8363516" cy="3524929"/>
          </a:xfrm>
          <a:noFill/>
        </p:spPr>
        <p:txBody>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45473" y="5294506"/>
            <a:ext cx="8363516" cy="532715"/>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6" name="Slide Number Placeholder 5"/>
          <p:cNvSpPr>
            <a:spLocks noGrp="1"/>
          </p:cNvSpPr>
          <p:nvPr>
            <p:ph type="sldNum" sz="quarter" idx="10"/>
          </p:nvPr>
        </p:nvSpPr>
        <p:spPr/>
        <p:txBody>
          <a:bodyPr/>
          <a:lstStyle>
            <a:lvl1pPr>
              <a:defRPr>
                <a:solidFill>
                  <a:schemeClr val="bg1"/>
                </a:solidFill>
              </a:defRPr>
            </a:lvl1pPr>
          </a:lstStyle>
          <a:p>
            <a:pPr>
              <a:defRPr/>
            </a:pPr>
            <a:fld id="{D8BA972B-9114-4DFD-A101-1E7C39001227}" type="slidenum">
              <a:rPr lang="en-GB" smtClean="0"/>
              <a:pPr>
                <a:defRPr/>
              </a:pPr>
              <a:t>‹#›</a:t>
            </a:fld>
            <a:endParaRPr lang="en-GB" dirty="0"/>
          </a:p>
        </p:txBody>
      </p:sp>
      <p:sp>
        <p:nvSpPr>
          <p:cNvPr id="7" name="Footer Placeholder 4"/>
          <p:cNvSpPr>
            <a:spLocks noGrp="1"/>
          </p:cNvSpPr>
          <p:nvPr>
            <p:ph type="ftr" sz="quarter" idx="11"/>
          </p:nvPr>
        </p:nvSpPr>
        <p:spPr>
          <a:xfrm>
            <a:off x="146050" y="6269038"/>
            <a:ext cx="8362950" cy="577850"/>
          </a:xfrm>
        </p:spPr>
        <p:txBody>
          <a:bodyPr/>
          <a:lstStyle>
            <a:lvl1pPr algn="l">
              <a:defRPr sz="1000" cap="all" baseline="0">
                <a:solidFill>
                  <a:schemeClr val="tx1"/>
                </a:solidFill>
              </a:defRPr>
            </a:lvl1pPr>
          </a:lstStyle>
          <a:p>
            <a:pPr>
              <a:defRPr/>
            </a:pPr>
            <a:r>
              <a:rPr lang="ru-RU" dirty="0"/>
              <a:t>Европейска Рамка на дигиталните компетентности с петте области на </a:t>
            </a:r>
            <a:br>
              <a:rPr lang="en-GB" dirty="0"/>
            </a:br>
            <a:r>
              <a:rPr lang="ru-RU" dirty="0"/>
              <a:t>дигитална компетентност</a:t>
            </a:r>
            <a:r>
              <a:rPr lang="en-GB" dirty="0"/>
              <a:t> </a:t>
            </a:r>
            <a:r>
              <a:rPr lang="ru-RU" dirty="0"/>
              <a:t>и 21 дигитални умения/ компетентности (DigComp 2.1)</a:t>
            </a:r>
          </a:p>
        </p:txBody>
      </p:sp>
      <p:pic>
        <p:nvPicPr>
          <p:cNvPr id="9" name="table"/>
          <p:cNvPicPr>
            <a:picLocks noChangeAspect="1"/>
          </p:cNvPicPr>
          <p:nvPr userDrawn="1"/>
        </p:nvPicPr>
        <p:blipFill>
          <a:blip r:embed="rId3"/>
          <a:stretch>
            <a:fillRect/>
          </a:stretch>
        </p:blipFill>
        <p:spPr>
          <a:xfrm>
            <a:off x="152400" y="114300"/>
            <a:ext cx="4728676" cy="712834"/>
          </a:xfrm>
          <a:prstGeom prst="rect">
            <a:avLst/>
          </a:prstGeom>
        </p:spPr>
      </p:pic>
      <p:pic>
        <p:nvPicPr>
          <p:cNvPr id="10" name="Picture 9"/>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52400" y="114300"/>
            <a:ext cx="2321632" cy="51118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p:cNvCxnSpPr/>
          <p:nvPr userDrawn="1"/>
        </p:nvCxnSpPr>
        <p:spPr>
          <a:xfrm>
            <a:off x="2479784" y="225614"/>
            <a:ext cx="0" cy="274320"/>
          </a:xfrm>
          <a:prstGeom prst="line">
            <a:avLst/>
          </a:prstGeom>
          <a:ln w="19050">
            <a:solidFill>
              <a:srgbClr val="0033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1509942"/>
      </p:ext>
    </p:extLst>
  </p:cSld>
  <p:clrMapOvr>
    <a:masterClrMapping/>
  </p:clrMapOvr>
  <p:extLst>
    <p:ext uri="{DCECCB84-F9BA-43D5-87BE-67443E8EF086}">
      <p15:sldGuideLst xmlns:p15="http://schemas.microsoft.com/office/powerpoint/2012/main">
        <p15:guide id="1" orient="horz" pos="72" userDrawn="1">
          <p15:clr>
            <a:srgbClr val="FBAE40"/>
          </p15:clr>
        </p15:guide>
        <p15:guide id="2" pos="96"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4"/>
          <p:cNvSpPr>
            <a:spLocks noGrp="1"/>
          </p:cNvSpPr>
          <p:nvPr>
            <p:ph type="ftr" sz="quarter" idx="10"/>
          </p:nvPr>
        </p:nvSpPr>
        <p:spPr/>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5" name="Slide Number Placeholder 5"/>
          <p:cNvSpPr>
            <a:spLocks noGrp="1"/>
          </p:cNvSpPr>
          <p:nvPr>
            <p:ph type="sldNum" sz="quarter" idx="11"/>
          </p:nvPr>
        </p:nvSpPr>
        <p:spPr/>
        <p:txBody>
          <a:bodyPr/>
          <a:lstStyle>
            <a:lvl1pPr>
              <a:defRPr/>
            </a:lvl1pPr>
          </a:lstStyle>
          <a:p>
            <a:pPr>
              <a:defRPr/>
            </a:pPr>
            <a:fld id="{532B6D5A-FD99-45B9-8F92-AA3556DC841A}" type="slidenum">
              <a:rPr lang="en-GB"/>
              <a:pPr>
                <a:defRPr/>
              </a:pPr>
              <a:t>‹#›</a:t>
            </a:fld>
            <a:endParaRPr lang="en-GB" dirty="0"/>
          </a:p>
        </p:txBody>
      </p:sp>
    </p:spTree>
    <p:extLst>
      <p:ext uri="{BB962C8B-B14F-4D97-AF65-F5344CB8AC3E}">
        <p14:creationId xmlns:p14="http://schemas.microsoft.com/office/powerpoint/2010/main" val="891726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a:xfrm>
            <a:off x="3175" y="6400800"/>
            <a:ext cx="12188825" cy="4572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4"/>
          <p:cNvSpPr>
            <a:spLocks noGrp="1"/>
          </p:cNvSpPr>
          <p:nvPr>
            <p:ph type="ftr" sz="quarter" idx="10"/>
          </p:nvPr>
        </p:nvSpPr>
        <p:spPr/>
        <p:txBody>
          <a:bodyPr/>
          <a:lstStyle>
            <a:lvl1pPr algn="ctr">
              <a:defRPr sz="1000" cap="all" baseline="0">
                <a:solidFill>
                  <a:schemeClr val="bg1"/>
                </a:solidFill>
              </a:defRPr>
            </a:lvl1pPr>
          </a:lstStyle>
          <a:p>
            <a:pPr>
              <a:defRPr/>
            </a:pPr>
            <a:r>
              <a:rPr lang="ru-RU" dirty="0"/>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7" name="Slide Number Placeholder 5"/>
          <p:cNvSpPr>
            <a:spLocks noGrp="1"/>
          </p:cNvSpPr>
          <p:nvPr>
            <p:ph type="sldNum" sz="quarter" idx="11"/>
          </p:nvPr>
        </p:nvSpPr>
        <p:spPr/>
        <p:txBody>
          <a:bodyPr/>
          <a:lstStyle>
            <a:lvl1pPr algn="r">
              <a:defRPr sz="1050">
                <a:solidFill>
                  <a:schemeClr val="bg1"/>
                </a:solidFill>
              </a:defRPr>
            </a:lvl1pPr>
          </a:lstStyle>
          <a:p>
            <a:pPr>
              <a:defRPr/>
            </a:pPr>
            <a:fld id="{F0505851-F816-4066-9C2F-C484256778D0}" type="slidenum">
              <a:rPr lang="en-GB" smtClean="0"/>
              <a:pPr>
                <a:defRPr/>
              </a:pPr>
              <a:t>‹#›</a:t>
            </a:fld>
            <a:endParaRPr lang="en-GB" dirty="0"/>
          </a:p>
        </p:txBody>
      </p:sp>
    </p:spTree>
    <p:extLst>
      <p:ext uri="{BB962C8B-B14F-4D97-AF65-F5344CB8AC3E}">
        <p14:creationId xmlns:p14="http://schemas.microsoft.com/office/powerpoint/2010/main" val="5933414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4"/>
          <p:cNvSpPr>
            <a:spLocks noGrp="1"/>
          </p:cNvSpPr>
          <p:nvPr>
            <p:ph type="ftr" sz="quarter" idx="10"/>
          </p:nvPr>
        </p:nvSpPr>
        <p:spPr/>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5" name="Slide Number Placeholder 5"/>
          <p:cNvSpPr>
            <a:spLocks noGrp="1"/>
          </p:cNvSpPr>
          <p:nvPr>
            <p:ph type="sldNum" sz="quarter" idx="11"/>
          </p:nvPr>
        </p:nvSpPr>
        <p:spPr/>
        <p:txBody>
          <a:bodyPr/>
          <a:lstStyle>
            <a:lvl1pPr>
              <a:defRPr/>
            </a:lvl1pPr>
          </a:lstStyle>
          <a:p>
            <a:pPr>
              <a:defRPr/>
            </a:pPr>
            <a:fld id="{9E8D0D6E-C96A-4D0D-B632-A3E513AD158C}" type="slidenum">
              <a:rPr lang="en-GB"/>
              <a:pPr>
                <a:defRPr/>
              </a:pPr>
              <a:t>‹#›</a:t>
            </a:fld>
            <a:endParaRPr lang="en-GB" dirty="0"/>
          </a:p>
        </p:txBody>
      </p:sp>
    </p:spTree>
    <p:extLst>
      <p:ext uri="{BB962C8B-B14F-4D97-AF65-F5344CB8AC3E}">
        <p14:creationId xmlns:p14="http://schemas.microsoft.com/office/powerpoint/2010/main" val="4057115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a:xfrm>
            <a:off x="-15875" y="6400800"/>
            <a:ext cx="12188825" cy="4572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p:cNvCxnSpPr/>
          <p:nvPr/>
        </p:nvCxnSpPr>
        <p:spPr>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97280" y="758952"/>
            <a:ext cx="10058400" cy="3566160"/>
          </a:xfrm>
        </p:spPr>
        <p:txBody>
          <a:bodyPr anchorCtr="0"/>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Footer Placeholder 4"/>
          <p:cNvSpPr>
            <a:spLocks noGrp="1"/>
          </p:cNvSpPr>
          <p:nvPr>
            <p:ph type="ftr" sz="quarter" idx="10"/>
          </p:nvPr>
        </p:nvSpPr>
        <p:spPr/>
        <p:txBody>
          <a:bodyPr/>
          <a:lstStyle>
            <a:lvl1pPr algn="ctr">
              <a:defRPr sz="1000" cap="all" baseline="0">
                <a:solidFill>
                  <a:schemeClr val="bg1"/>
                </a:solidFill>
              </a:defRPr>
            </a:lvl1pPr>
          </a:lstStyle>
          <a:p>
            <a:pPr>
              <a:defRPr/>
            </a:pPr>
            <a:r>
              <a:rPr lang="ru-RU" dirty="0"/>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8" name="Slide Number Placeholder 5"/>
          <p:cNvSpPr>
            <a:spLocks noGrp="1"/>
          </p:cNvSpPr>
          <p:nvPr>
            <p:ph type="sldNum" sz="quarter" idx="11"/>
          </p:nvPr>
        </p:nvSpPr>
        <p:spPr/>
        <p:txBody>
          <a:bodyPr/>
          <a:lstStyle>
            <a:lvl1pPr algn="r">
              <a:defRPr sz="1050">
                <a:solidFill>
                  <a:schemeClr val="bg1"/>
                </a:solidFill>
              </a:defRPr>
            </a:lvl1pPr>
          </a:lstStyle>
          <a:p>
            <a:pPr>
              <a:defRPr/>
            </a:pPr>
            <a:fld id="{4614963E-56B1-4CF9-A4B2-C3D1F4E45739}" type="slidenum">
              <a:rPr lang="en-GB" smtClean="0"/>
              <a:pPr>
                <a:defRPr/>
              </a:pPr>
              <a:t>‹#›</a:t>
            </a:fld>
            <a:endParaRPr lang="en-GB" dirty="0"/>
          </a:p>
        </p:txBody>
      </p:sp>
    </p:spTree>
    <p:extLst>
      <p:ext uri="{BB962C8B-B14F-4D97-AF65-F5344CB8AC3E}">
        <p14:creationId xmlns:p14="http://schemas.microsoft.com/office/powerpoint/2010/main" val="2361172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
        <p:nvSpPr>
          <p:cNvPr id="5" name="Rectangle 4"/>
          <p:cNvSpPr/>
          <p:nvPr userDrawn="1"/>
        </p:nvSpPr>
        <p:spPr>
          <a:xfrm>
            <a:off x="0" y="6400800"/>
            <a:ext cx="12192000" cy="4572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userDrawn="1"/>
        </p:nvSpPr>
        <p:spPr>
          <a:xfrm>
            <a:off x="0" y="6334125"/>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Title 7"/>
          <p:cNvSpPr>
            <a:spLocks noGrp="1"/>
          </p:cNvSpPr>
          <p:nvPr>
            <p:ph type="title"/>
          </p:nvPr>
        </p:nvSpPr>
        <p:spPr>
          <a:xfrm>
            <a:off x="0" y="0"/>
            <a:ext cx="12192000" cy="1450757"/>
          </a:xfrm>
        </p:spPr>
        <p:txBody>
          <a:bodyPr/>
          <a:lstStyle/>
          <a:p>
            <a:r>
              <a:rPr lang="en-US" dirty="0"/>
              <a:t>Click to edit Master title style</a:t>
            </a:r>
          </a:p>
        </p:txBody>
      </p:sp>
      <p:sp>
        <p:nvSpPr>
          <p:cNvPr id="3" name="Content Placeholder 2"/>
          <p:cNvSpPr>
            <a:spLocks noGrp="1"/>
          </p:cNvSpPr>
          <p:nvPr>
            <p:ph sz="half" idx="1"/>
          </p:nvPr>
        </p:nvSpPr>
        <p:spPr>
          <a:xfrm>
            <a:off x="0" y="1621226"/>
            <a:ext cx="6035039" cy="468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621226"/>
            <a:ext cx="5974080" cy="468000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4"/>
          <p:cNvSpPr>
            <a:spLocks noGrp="1"/>
          </p:cNvSpPr>
          <p:nvPr>
            <p:ph type="ftr" sz="quarter" idx="10"/>
          </p:nvPr>
        </p:nvSpPr>
        <p:spPr/>
        <p:txBody>
          <a:bodyPr/>
          <a:lstStyle>
            <a:lvl1pPr algn="ctr">
              <a:defRPr sz="1000" cap="all" baseline="0">
                <a:solidFill>
                  <a:schemeClr val="bg1"/>
                </a:solidFill>
              </a:defRPr>
            </a:lvl1pPr>
          </a:lstStyle>
          <a:p>
            <a:pPr>
              <a:defRPr/>
            </a:pPr>
            <a:r>
              <a:rPr lang="ru-RU" dirty="0"/>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9" name="Slide Number Placeholder 5"/>
          <p:cNvSpPr>
            <a:spLocks noGrp="1"/>
          </p:cNvSpPr>
          <p:nvPr>
            <p:ph type="sldNum" sz="quarter" idx="11"/>
          </p:nvPr>
        </p:nvSpPr>
        <p:spPr/>
        <p:txBody>
          <a:bodyPr/>
          <a:lstStyle>
            <a:lvl1pPr algn="r">
              <a:defRPr sz="1050">
                <a:solidFill>
                  <a:schemeClr val="bg1"/>
                </a:solidFill>
              </a:defRPr>
            </a:lvl1pPr>
          </a:lstStyle>
          <a:p>
            <a:pPr>
              <a:defRPr/>
            </a:pPr>
            <a:fld id="{089175F5-876B-4C76-886E-FC91E159C587}" type="slidenum">
              <a:rPr lang="en-GB" smtClean="0"/>
              <a:pPr>
                <a:defRPr/>
              </a:pPr>
              <a:t>‹#›</a:t>
            </a:fld>
            <a:endParaRPr lang="en-GB" dirty="0"/>
          </a:p>
        </p:txBody>
      </p:sp>
    </p:spTree>
    <p:extLst>
      <p:ext uri="{BB962C8B-B14F-4D97-AF65-F5344CB8AC3E}">
        <p14:creationId xmlns:p14="http://schemas.microsoft.com/office/powerpoint/2010/main" val="16836745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0" y="0"/>
            <a:ext cx="121920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0" y="1638232"/>
            <a:ext cx="6035040" cy="736282"/>
          </a:xfrm>
          <a:solidFill>
            <a:srgbClr val="76305C"/>
          </a:solidFill>
        </p:spPr>
        <p:txBody>
          <a:bodyPr lIns="91440" rIns="91440" anchor="ctr">
            <a:normAutofit/>
          </a:bodyPr>
          <a:lstStyle>
            <a:lvl1pPr marL="0" indent="0" algn="ctr">
              <a:buNone/>
              <a:defRPr sz="20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0" y="2391520"/>
            <a:ext cx="6035040" cy="39097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638232"/>
            <a:ext cx="5974080" cy="736282"/>
          </a:xfrm>
          <a:solidFill>
            <a:srgbClr val="76305C"/>
          </a:solidFill>
        </p:spPr>
        <p:txBody>
          <a:bodyPr lIns="91440" rIns="91440" anchor="ctr">
            <a:normAutofit/>
          </a:bodyPr>
          <a:lstStyle>
            <a:lvl1pPr marL="0" indent="0" algn="ctr">
              <a:buNone/>
              <a:defRPr sz="20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391520"/>
            <a:ext cx="5974080" cy="39097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4"/>
          <p:cNvSpPr>
            <a:spLocks noGrp="1"/>
          </p:cNvSpPr>
          <p:nvPr>
            <p:ph type="ftr" sz="quarter" idx="10"/>
          </p:nvPr>
        </p:nvSpPr>
        <p:spPr/>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8" name="Slide Number Placeholder 5"/>
          <p:cNvSpPr>
            <a:spLocks noGrp="1"/>
          </p:cNvSpPr>
          <p:nvPr>
            <p:ph type="sldNum" sz="quarter" idx="11"/>
          </p:nvPr>
        </p:nvSpPr>
        <p:spPr/>
        <p:txBody>
          <a:bodyPr/>
          <a:lstStyle>
            <a:lvl1pPr>
              <a:defRPr/>
            </a:lvl1pPr>
          </a:lstStyle>
          <a:p>
            <a:pPr>
              <a:defRPr/>
            </a:pPr>
            <a:fld id="{791A1CA5-5825-49F4-BE01-F37C492DFB0D}" type="slidenum">
              <a:rPr lang="en-GB"/>
              <a:pPr>
                <a:defRPr/>
              </a:pPr>
              <a:t>‹#›</a:t>
            </a:fld>
            <a:endParaRPr lang="en-GB" dirty="0"/>
          </a:p>
        </p:txBody>
      </p:sp>
    </p:spTree>
    <p:extLst>
      <p:ext uri="{BB962C8B-B14F-4D97-AF65-F5344CB8AC3E}">
        <p14:creationId xmlns:p14="http://schemas.microsoft.com/office/powerpoint/2010/main" val="21735834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Footer Placeholder 4"/>
          <p:cNvSpPr>
            <a:spLocks noGrp="1"/>
          </p:cNvSpPr>
          <p:nvPr>
            <p:ph type="ftr" sz="quarter" idx="10"/>
          </p:nvPr>
        </p:nvSpPr>
        <p:spPr/>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4" name="Slide Number Placeholder 5"/>
          <p:cNvSpPr>
            <a:spLocks noGrp="1"/>
          </p:cNvSpPr>
          <p:nvPr>
            <p:ph type="sldNum" sz="quarter" idx="11"/>
          </p:nvPr>
        </p:nvSpPr>
        <p:spPr/>
        <p:txBody>
          <a:bodyPr/>
          <a:lstStyle>
            <a:lvl1pPr>
              <a:defRPr/>
            </a:lvl1pPr>
          </a:lstStyle>
          <a:p>
            <a:pPr>
              <a:defRPr/>
            </a:pPr>
            <a:fld id="{FADC77A9-B014-4641-96CC-178D8B23B2B7}" type="slidenum">
              <a:rPr lang="en-GB"/>
              <a:pPr>
                <a:defRPr/>
              </a:pPr>
              <a:t>‹#›</a:t>
            </a:fld>
            <a:endParaRPr lang="en-GB" dirty="0"/>
          </a:p>
        </p:txBody>
      </p:sp>
    </p:spTree>
    <p:extLst>
      <p:ext uri="{BB962C8B-B14F-4D97-AF65-F5344CB8AC3E}">
        <p14:creationId xmlns:p14="http://schemas.microsoft.com/office/powerpoint/2010/main" val="40579901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p:nvPr/>
        </p:nvSpPr>
        <p:spPr>
          <a:xfrm>
            <a:off x="3175" y="6400800"/>
            <a:ext cx="12188825" cy="4572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2"/>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Footer Placeholder 4"/>
          <p:cNvSpPr>
            <a:spLocks noGrp="1"/>
          </p:cNvSpPr>
          <p:nvPr>
            <p:ph type="ftr" sz="quarter" idx="10"/>
          </p:nvPr>
        </p:nvSpPr>
        <p:spPr/>
        <p:txBody>
          <a:bodyPr/>
          <a:lstStyle>
            <a:lvl1pPr algn="ctr">
              <a:defRPr sz="1000" cap="all" baseline="0">
                <a:solidFill>
                  <a:schemeClr val="bg1"/>
                </a:solidFill>
              </a:defRPr>
            </a:lvl1pPr>
          </a:lstStyle>
          <a:p>
            <a:pPr>
              <a:defRPr/>
            </a:pPr>
            <a:r>
              <a:rPr lang="ru-RU" dirty="0"/>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5" name="Slide Number Placeholder 5"/>
          <p:cNvSpPr>
            <a:spLocks noGrp="1"/>
          </p:cNvSpPr>
          <p:nvPr>
            <p:ph type="sldNum" sz="quarter" idx="11"/>
          </p:nvPr>
        </p:nvSpPr>
        <p:spPr/>
        <p:txBody>
          <a:bodyPr/>
          <a:lstStyle>
            <a:lvl1pPr algn="r">
              <a:defRPr sz="1050">
                <a:solidFill>
                  <a:schemeClr val="bg1"/>
                </a:solidFill>
              </a:defRPr>
            </a:lvl1pPr>
          </a:lstStyle>
          <a:p>
            <a:pPr>
              <a:defRPr/>
            </a:pPr>
            <a:fld id="{FE24A3BB-6B2B-4F1D-987A-25B3D744AAF3}" type="slidenum">
              <a:rPr lang="en-GB" smtClean="0"/>
              <a:pPr>
                <a:defRPr/>
              </a:pPr>
              <a:t>‹#›</a:t>
            </a:fld>
            <a:endParaRPr lang="en-GB" dirty="0"/>
          </a:p>
        </p:txBody>
      </p:sp>
    </p:spTree>
    <p:extLst>
      <p:ext uri="{BB962C8B-B14F-4D97-AF65-F5344CB8AC3E}">
        <p14:creationId xmlns:p14="http://schemas.microsoft.com/office/powerpoint/2010/main" val="4585162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4051300" cy="68580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4040188" y="0"/>
            <a:ext cx="635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8209" y="594359"/>
            <a:ext cx="3605646" cy="1812015"/>
          </a:xfrm>
        </p:spPr>
        <p:txBody>
          <a:bodyPr anchor="ctr" anchorCtr="0"/>
          <a:lstStyle>
            <a:lvl1pPr>
              <a:defRPr sz="3600" b="0">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4320295" y="594359"/>
            <a:ext cx="7577296" cy="571084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218209" y="2406374"/>
            <a:ext cx="3605646" cy="3898830"/>
          </a:xfrm>
        </p:spPr>
        <p:txBody>
          <a:bodyPr lIns="91440" rIns="91440">
            <a:normAutofit/>
          </a:bodyPr>
          <a:lstStyle>
            <a:lvl1pPr marL="0" indent="0">
              <a:buNone/>
              <a:defRPr sz="15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Slide Number Placeholder 5"/>
          <p:cNvSpPr>
            <a:spLocks noGrp="1"/>
          </p:cNvSpPr>
          <p:nvPr>
            <p:ph type="sldNum" sz="quarter" idx="10"/>
          </p:nvPr>
        </p:nvSpPr>
        <p:spPr/>
        <p:txBody>
          <a:bodyPr/>
          <a:lstStyle>
            <a:lvl1pPr algn="r">
              <a:defRPr sz="1050">
                <a:solidFill>
                  <a:schemeClr val="tx1"/>
                </a:solidFill>
              </a:defRPr>
            </a:lvl1pPr>
          </a:lstStyle>
          <a:p>
            <a:pPr>
              <a:defRPr/>
            </a:pPr>
            <a:fld id="{3B4C072F-CBA2-45F6-95CB-89F7CA44F4B1}" type="slidenum">
              <a:rPr lang="en-GB"/>
              <a:pPr>
                <a:defRPr/>
              </a:pPr>
              <a:t>‹#›</a:t>
            </a:fld>
            <a:endParaRPr lang="en-GB" dirty="0"/>
          </a:p>
        </p:txBody>
      </p:sp>
      <p:sp>
        <p:nvSpPr>
          <p:cNvPr id="8" name="Footer Placeholder 4"/>
          <p:cNvSpPr>
            <a:spLocks noGrp="1"/>
          </p:cNvSpPr>
          <p:nvPr>
            <p:ph type="ftr" sz="quarter" idx="11"/>
          </p:nvPr>
        </p:nvSpPr>
        <p:spPr>
          <a:xfrm>
            <a:off x="0" y="6305550"/>
            <a:ext cx="4103688" cy="519113"/>
          </a:xfrm>
        </p:spPr>
        <p:txBody>
          <a:bodyPr/>
          <a:lstStyle>
            <a:lvl1pPr algn="ctr">
              <a:defRPr sz="1000" cap="all" baseline="0">
                <a:solidFill>
                  <a:schemeClr val="bg1"/>
                </a:solidFill>
              </a:defRPr>
            </a:lvl1pPr>
          </a:lstStyle>
          <a:p>
            <a:pPr>
              <a:defRPr/>
            </a:pPr>
            <a:r>
              <a:rPr lang="ru-RU" dirty="0"/>
              <a:t> Европейска Рамка на дигиталните компетентности</a:t>
            </a:r>
            <a:br>
              <a:rPr lang="en-GB" dirty="0"/>
            </a:br>
            <a:r>
              <a:rPr lang="ru-RU" dirty="0"/>
              <a:t>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25822095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0" y="4953000"/>
            <a:ext cx="12188825" cy="19050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0" y="4914900"/>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tIns="0" bIns="0">
            <a:noAutofit/>
          </a:bodyPr>
          <a:lstStyle>
            <a:lvl1pPr>
              <a:defRPr sz="3600" b="0">
                <a:solidFill>
                  <a:schemeClr val="bg1"/>
                </a:solidFill>
              </a:defRPr>
            </a:lvl1pPr>
          </a:lstStyle>
          <a:p>
            <a:r>
              <a:rPr lang="en-US" dirty="0"/>
              <a:t>Click to edit Master title style</a:t>
            </a:r>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rtlCol="0">
            <a:normAutofit/>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lgn="ctr">
              <a:spcBef>
                <a:spcPts val="0"/>
              </a:spcBef>
              <a:spcAft>
                <a:spcPts val="600"/>
              </a:spcAft>
              <a:buNone/>
              <a:defRPr sz="15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Footer Placeholder 4"/>
          <p:cNvSpPr>
            <a:spLocks noGrp="1"/>
          </p:cNvSpPr>
          <p:nvPr>
            <p:ph type="ftr" sz="quarter" idx="10"/>
          </p:nvPr>
        </p:nvSpPr>
        <p:spPr/>
        <p:txBody>
          <a:bodyPr/>
          <a:lstStyle>
            <a:lvl1pPr algn="ctr">
              <a:defRPr sz="1000" cap="all" baseline="0">
                <a:solidFill>
                  <a:schemeClr val="bg1"/>
                </a:solidFill>
              </a:defRPr>
            </a:lvl1pPr>
          </a:lstStyle>
          <a:p>
            <a:pPr>
              <a:defRPr/>
            </a:pPr>
            <a:r>
              <a:rPr lang="ru-RU" dirty="0"/>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8" name="Slide Number Placeholder 5"/>
          <p:cNvSpPr>
            <a:spLocks noGrp="1"/>
          </p:cNvSpPr>
          <p:nvPr>
            <p:ph type="sldNum" sz="quarter" idx="11"/>
          </p:nvPr>
        </p:nvSpPr>
        <p:spPr/>
        <p:txBody>
          <a:bodyPr/>
          <a:lstStyle>
            <a:lvl1pPr algn="r">
              <a:defRPr sz="1050">
                <a:solidFill>
                  <a:schemeClr val="bg1"/>
                </a:solidFill>
              </a:defRPr>
            </a:lvl1pPr>
          </a:lstStyle>
          <a:p>
            <a:pPr>
              <a:defRPr/>
            </a:pPr>
            <a:fld id="{BE4BD8AB-2F22-4CB9-94B9-3B7251888219}" type="slidenum">
              <a:rPr lang="en-GB" smtClean="0"/>
              <a:pPr>
                <a:defRPr/>
              </a:pPr>
              <a:t>‹#›</a:t>
            </a:fld>
            <a:endParaRPr lang="en-GB" dirty="0"/>
          </a:p>
        </p:txBody>
      </p:sp>
    </p:spTree>
    <p:extLst>
      <p:ext uri="{BB962C8B-B14F-4D97-AF65-F5344CB8AC3E}">
        <p14:creationId xmlns:p14="http://schemas.microsoft.com/office/powerpoint/2010/main" val="2718606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6400800"/>
            <a:ext cx="12192000" cy="4572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5"/>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0" y="0"/>
            <a:ext cx="12192000" cy="1450975"/>
          </a:xfrm>
          <a:prstGeom prst="rect">
            <a:avLst/>
          </a:prstGeom>
        </p:spPr>
        <p:txBody>
          <a:bodyPr vert="horz" lIns="91440" tIns="45720" rIns="91440" bIns="45720" rtlCol="0" anchor="b">
            <a:normAutofit/>
          </a:bodyPr>
          <a:lstStyle/>
          <a:p>
            <a:r>
              <a:rPr lang="en-US" dirty="0"/>
              <a:t>Click to edit Master title style</a:t>
            </a:r>
          </a:p>
        </p:txBody>
      </p:sp>
      <p:sp>
        <p:nvSpPr>
          <p:cNvPr id="1029" name="Text Placeholder 2"/>
          <p:cNvSpPr>
            <a:spLocks noGrp="1"/>
          </p:cNvSpPr>
          <p:nvPr>
            <p:ph type="body" idx="1"/>
          </p:nvPr>
        </p:nvSpPr>
        <p:spPr bwMode="auto">
          <a:xfrm>
            <a:off x="0" y="1620838"/>
            <a:ext cx="12192000"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2000" tIns="72000" rIns="72000" bIns="7200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1" name="Footer Placeholder 4"/>
          <p:cNvSpPr>
            <a:spLocks noGrp="1"/>
          </p:cNvSpPr>
          <p:nvPr>
            <p:ph type="ftr" sz="quarter" idx="3"/>
          </p:nvPr>
        </p:nvSpPr>
        <p:spPr>
          <a:xfrm>
            <a:off x="0" y="6459538"/>
            <a:ext cx="10671175" cy="365125"/>
          </a:xfrm>
          <a:prstGeom prst="rect">
            <a:avLst/>
          </a:prstGeom>
        </p:spPr>
        <p:txBody>
          <a:bodyPr vert="horz" lIns="36000" tIns="36000" rIns="36000" bIns="36000" rtlCol="0" anchor="ctr"/>
          <a:lstStyle>
            <a:lvl1pPr algn="ctr" eaLnBrk="1" fontAlgn="auto" hangingPunct="1">
              <a:spcBef>
                <a:spcPts val="0"/>
              </a:spcBef>
              <a:spcAft>
                <a:spcPts val="0"/>
              </a:spcAft>
              <a:defRPr sz="1000" cap="all" baseline="0">
                <a:solidFill>
                  <a:schemeClr val="bg1"/>
                </a:solidFill>
                <a:latin typeface="+mn-lt"/>
              </a:defRPr>
            </a:lvl1pPr>
          </a:lstStyle>
          <a:p>
            <a:pPr>
              <a:defRPr/>
            </a:pPr>
            <a:r>
              <a:rPr lang="ru-RU" dirty="0"/>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12" name="Slide Number Placeholder 5"/>
          <p:cNvSpPr>
            <a:spLocks noGrp="1"/>
          </p:cNvSpPr>
          <p:nvPr>
            <p:ph type="sldNum" sz="quarter" idx="4"/>
          </p:nvPr>
        </p:nvSpPr>
        <p:spPr>
          <a:xfrm>
            <a:off x="10866438" y="6459538"/>
            <a:ext cx="1312862" cy="365125"/>
          </a:xfrm>
          <a:prstGeom prst="rect">
            <a:avLst/>
          </a:prstGeom>
        </p:spPr>
        <p:txBody>
          <a:bodyPr vert="horz" lIns="91440" tIns="45720" rIns="91440" bIns="45720" rtlCol="0" anchor="ctr"/>
          <a:lstStyle>
            <a:lvl1pPr algn="r" eaLnBrk="1" fontAlgn="auto" hangingPunct="1">
              <a:spcBef>
                <a:spcPts val="0"/>
              </a:spcBef>
              <a:spcAft>
                <a:spcPts val="0"/>
              </a:spcAft>
              <a:defRPr sz="1050">
                <a:solidFill>
                  <a:schemeClr val="bg1"/>
                </a:solidFill>
                <a:latin typeface="+mn-lt"/>
              </a:defRPr>
            </a:lvl1pPr>
          </a:lstStyle>
          <a:p>
            <a:pPr>
              <a:defRPr/>
            </a:pPr>
            <a:fld id="{9BE8E2A1-9E2A-44C8-B01C-B7C500DBAB30}" type="slidenum">
              <a:rPr lang="en-GB" smtClean="0"/>
              <a:pPr>
                <a:defRPr/>
              </a:pPr>
              <a:t>‹#›</a:t>
            </a:fld>
            <a:endParaRPr lang="en-GB" dirty="0"/>
          </a:p>
        </p:txBody>
      </p:sp>
    </p:spTree>
  </p:cSld>
  <p:clrMap bg1="lt1" tx1="dk1" bg2="lt2" tx2="dk2" accent1="accent1" accent2="accent2" accent3="accent3" accent4="accent4" accent5="accent5" accent6="accent6" hlink="hlink" folHlink="folHlink"/>
  <p:sldLayoutIdLst>
    <p:sldLayoutId id="2147483737" r:id="rId1"/>
    <p:sldLayoutId id="2147483733" r:id="rId2"/>
    <p:sldLayoutId id="2147483738" r:id="rId3"/>
    <p:sldLayoutId id="2147483739" r:id="rId4"/>
    <p:sldLayoutId id="2147483734" r:id="rId5"/>
    <p:sldLayoutId id="2147483735" r:id="rId6"/>
    <p:sldLayoutId id="2147483740" r:id="rId7"/>
    <p:sldLayoutId id="2147483741" r:id="rId8"/>
    <p:sldLayoutId id="2147483742" r:id="rId9"/>
    <p:sldLayoutId id="2147483736" r:id="rId10"/>
    <p:sldLayoutId id="2147483743" r:id="rId11"/>
  </p:sldLayoutIdLst>
  <p:hf sldNum="0" hdr="0" dt="0"/>
  <p:txStyles>
    <p:titleStyle>
      <a:lvl1pPr algn="ctr" rtl="0" eaLnBrk="0" fontAlgn="base" hangingPunct="0">
        <a:lnSpc>
          <a:spcPct val="85000"/>
        </a:lnSpc>
        <a:spcBef>
          <a:spcPct val="0"/>
        </a:spcBef>
        <a:spcAft>
          <a:spcPct val="0"/>
        </a:spcAft>
        <a:defRPr sz="4800" kern="1200" spc="-50">
          <a:solidFill>
            <a:schemeClr val="tx1"/>
          </a:solidFill>
          <a:latin typeface="+mj-lt"/>
          <a:ea typeface="+mj-ea"/>
          <a:cs typeface="+mj-cs"/>
        </a:defRPr>
      </a:lvl1pPr>
      <a:lvl2pPr algn="ctr" rtl="0" eaLnBrk="0" fontAlgn="base" hangingPunct="0">
        <a:lnSpc>
          <a:spcPct val="85000"/>
        </a:lnSpc>
        <a:spcBef>
          <a:spcPct val="0"/>
        </a:spcBef>
        <a:spcAft>
          <a:spcPct val="0"/>
        </a:spcAft>
        <a:defRPr sz="4800">
          <a:solidFill>
            <a:schemeClr val="tx1"/>
          </a:solidFill>
          <a:latin typeface="Calibri" panose="020F0502020204030204" pitchFamily="34" charset="0"/>
        </a:defRPr>
      </a:lvl2pPr>
      <a:lvl3pPr algn="ctr" rtl="0" eaLnBrk="0" fontAlgn="base" hangingPunct="0">
        <a:lnSpc>
          <a:spcPct val="85000"/>
        </a:lnSpc>
        <a:spcBef>
          <a:spcPct val="0"/>
        </a:spcBef>
        <a:spcAft>
          <a:spcPct val="0"/>
        </a:spcAft>
        <a:defRPr sz="4800">
          <a:solidFill>
            <a:schemeClr val="tx1"/>
          </a:solidFill>
          <a:latin typeface="Calibri" panose="020F0502020204030204" pitchFamily="34" charset="0"/>
        </a:defRPr>
      </a:lvl3pPr>
      <a:lvl4pPr algn="ctr" rtl="0" eaLnBrk="0" fontAlgn="base" hangingPunct="0">
        <a:lnSpc>
          <a:spcPct val="85000"/>
        </a:lnSpc>
        <a:spcBef>
          <a:spcPct val="0"/>
        </a:spcBef>
        <a:spcAft>
          <a:spcPct val="0"/>
        </a:spcAft>
        <a:defRPr sz="4800">
          <a:solidFill>
            <a:schemeClr val="tx1"/>
          </a:solidFill>
          <a:latin typeface="Calibri" panose="020F0502020204030204" pitchFamily="34" charset="0"/>
        </a:defRPr>
      </a:lvl4pPr>
      <a:lvl5pPr algn="ctr" rtl="0" eaLnBrk="0" fontAlgn="base" hangingPunct="0">
        <a:lnSpc>
          <a:spcPct val="85000"/>
        </a:lnSpc>
        <a:spcBef>
          <a:spcPct val="0"/>
        </a:spcBef>
        <a:spcAft>
          <a:spcPct val="0"/>
        </a:spcAft>
        <a:defRPr sz="4800">
          <a:solidFill>
            <a:schemeClr val="tx1"/>
          </a:solidFill>
          <a:latin typeface="Calibri" panose="020F0502020204030204" pitchFamily="34" charset="0"/>
        </a:defRPr>
      </a:lvl5pPr>
      <a:lvl6pPr marL="457200" algn="ctr" rtl="0" fontAlgn="base">
        <a:lnSpc>
          <a:spcPct val="85000"/>
        </a:lnSpc>
        <a:spcBef>
          <a:spcPct val="0"/>
        </a:spcBef>
        <a:spcAft>
          <a:spcPct val="0"/>
        </a:spcAft>
        <a:defRPr sz="4800">
          <a:solidFill>
            <a:schemeClr val="tx1"/>
          </a:solidFill>
          <a:latin typeface="Calibri" panose="020F0502020204030204" pitchFamily="34" charset="0"/>
        </a:defRPr>
      </a:lvl6pPr>
      <a:lvl7pPr marL="914400" algn="ctr" rtl="0" fontAlgn="base">
        <a:lnSpc>
          <a:spcPct val="85000"/>
        </a:lnSpc>
        <a:spcBef>
          <a:spcPct val="0"/>
        </a:spcBef>
        <a:spcAft>
          <a:spcPct val="0"/>
        </a:spcAft>
        <a:defRPr sz="4800">
          <a:solidFill>
            <a:schemeClr val="tx1"/>
          </a:solidFill>
          <a:latin typeface="Calibri" panose="020F0502020204030204" pitchFamily="34" charset="0"/>
        </a:defRPr>
      </a:lvl7pPr>
      <a:lvl8pPr marL="1371600" algn="ctr" rtl="0" fontAlgn="base">
        <a:lnSpc>
          <a:spcPct val="85000"/>
        </a:lnSpc>
        <a:spcBef>
          <a:spcPct val="0"/>
        </a:spcBef>
        <a:spcAft>
          <a:spcPct val="0"/>
        </a:spcAft>
        <a:defRPr sz="4800">
          <a:solidFill>
            <a:schemeClr val="tx1"/>
          </a:solidFill>
          <a:latin typeface="Calibri" panose="020F0502020204030204" pitchFamily="34" charset="0"/>
        </a:defRPr>
      </a:lvl8pPr>
      <a:lvl9pPr marL="1828800" algn="ctr" rtl="0" fontAlgn="base">
        <a:lnSpc>
          <a:spcPct val="85000"/>
        </a:lnSpc>
        <a:spcBef>
          <a:spcPct val="0"/>
        </a:spcBef>
        <a:spcAft>
          <a:spcPct val="0"/>
        </a:spcAft>
        <a:defRPr sz="4800">
          <a:solidFill>
            <a:schemeClr val="tx1"/>
          </a:solidFill>
          <a:latin typeface="Calibri" panose="020F0502020204030204" pitchFamily="34" charset="0"/>
        </a:defRPr>
      </a:lvl9pPr>
    </p:titleStyle>
    <p:bodyStyle>
      <a:lvl1pPr marL="90488" indent="-144000" algn="l" rtl="0" eaLnBrk="0" fontAlgn="base" hangingPunct="0">
        <a:lnSpc>
          <a:spcPct val="90000"/>
        </a:lnSpc>
        <a:spcBef>
          <a:spcPts val="1200"/>
        </a:spcBef>
        <a:spcAft>
          <a:spcPts val="200"/>
        </a:spcAft>
        <a:buClr>
          <a:schemeClr val="accent1"/>
        </a:buClr>
        <a:buSzPct val="100000"/>
        <a:buFont typeface="Arial" panose="020B0604020202020204" pitchFamily="34" charset="0"/>
        <a:buChar char="•"/>
        <a:defRPr sz="2800" kern="1200">
          <a:solidFill>
            <a:schemeClr val="tx1"/>
          </a:solidFill>
          <a:latin typeface="+mn-lt"/>
          <a:ea typeface="+mn-ea"/>
          <a:cs typeface="+mn-cs"/>
        </a:defRPr>
      </a:lvl1pPr>
      <a:lvl2pPr marL="382588" indent="-182563" algn="l" rtl="0" eaLnBrk="0" fontAlgn="base" hangingPunct="0">
        <a:lnSpc>
          <a:spcPct val="90000"/>
        </a:lnSpc>
        <a:spcBef>
          <a:spcPts val="200"/>
        </a:spcBef>
        <a:spcAft>
          <a:spcPts val="400"/>
        </a:spcAft>
        <a:buClr>
          <a:schemeClr val="accent1"/>
        </a:buClr>
        <a:buFont typeface="Arial" panose="020B0604020202020204" pitchFamily="34" charset="0"/>
        <a:buChar char="•"/>
        <a:defRPr sz="2400" kern="1200">
          <a:solidFill>
            <a:schemeClr val="tx1"/>
          </a:solidFill>
          <a:latin typeface="+mn-lt"/>
          <a:ea typeface="+mn-ea"/>
          <a:cs typeface="+mn-cs"/>
        </a:defRPr>
      </a:lvl2pPr>
      <a:lvl3pPr marL="566738" indent="-182563" algn="l" rtl="0" eaLnBrk="0" fontAlgn="base" hangingPunct="0">
        <a:lnSpc>
          <a:spcPct val="90000"/>
        </a:lnSpc>
        <a:spcBef>
          <a:spcPts val="200"/>
        </a:spcBef>
        <a:spcAft>
          <a:spcPts val="400"/>
        </a:spcAft>
        <a:buClr>
          <a:schemeClr val="accent1"/>
        </a:buClr>
        <a:buFont typeface="Arial" panose="020B0604020202020204" pitchFamily="34" charset="0"/>
        <a:buChar char="•"/>
        <a:defRPr kern="1200">
          <a:solidFill>
            <a:schemeClr val="tx1"/>
          </a:solidFill>
          <a:latin typeface="+mn-lt"/>
          <a:ea typeface="+mn-ea"/>
          <a:cs typeface="+mn-cs"/>
        </a:defRPr>
      </a:lvl3pPr>
      <a:lvl4pPr marL="749300" indent="-182563" algn="l" rtl="0" eaLnBrk="0" fontAlgn="base" hangingPunct="0">
        <a:lnSpc>
          <a:spcPct val="90000"/>
        </a:lnSpc>
        <a:spcBef>
          <a:spcPts val="200"/>
        </a:spcBef>
        <a:spcAft>
          <a:spcPts val="400"/>
        </a:spcAft>
        <a:buClr>
          <a:schemeClr val="accent1"/>
        </a:buClr>
        <a:buFont typeface="Arial" panose="020B0604020202020204" pitchFamily="34" charset="0"/>
        <a:buChar char="•"/>
        <a:defRPr kern="1200">
          <a:solidFill>
            <a:schemeClr val="tx1"/>
          </a:solidFill>
          <a:latin typeface="+mn-lt"/>
          <a:ea typeface="+mn-ea"/>
          <a:cs typeface="+mn-cs"/>
        </a:defRPr>
      </a:lvl4pPr>
      <a:lvl5pPr marL="931863" indent="-182563" algn="l" rtl="0" eaLnBrk="0" fontAlgn="base" hangingPunct="0">
        <a:lnSpc>
          <a:spcPct val="90000"/>
        </a:lnSpc>
        <a:spcBef>
          <a:spcPts val="200"/>
        </a:spcBef>
        <a:spcAft>
          <a:spcPts val="400"/>
        </a:spcAft>
        <a:buClr>
          <a:schemeClr val="accent1"/>
        </a:buClr>
        <a:buFont typeface="Arial" panose="020B0604020202020204" pitchFamily="34" charset="0"/>
        <a:buChar char="•"/>
        <a:defRPr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noAutofit/>
          </a:bodyPr>
          <a:lstStyle/>
          <a:p>
            <a:r>
              <a:rPr lang="bg-BG" sz="6000" dirty="0"/>
              <a:t>3.2.2. Интегриране </a:t>
            </a:r>
            <a:br>
              <a:rPr lang="en-US" sz="6000" dirty="0"/>
            </a:br>
            <a:r>
              <a:rPr lang="bg-BG" sz="6000" dirty="0"/>
              <a:t>и преработване на дигитално съдържание – </a:t>
            </a:r>
            <a:br>
              <a:rPr lang="bg-BG" sz="6000" dirty="0"/>
            </a:br>
            <a:r>
              <a:rPr lang="bg-BG" sz="6000" dirty="0"/>
              <a:t>работа с растерни </a:t>
            </a:r>
            <a:br>
              <a:rPr lang="bg-BG" sz="6000" dirty="0"/>
            </a:br>
            <a:r>
              <a:rPr lang="bg-BG" sz="6000" dirty="0"/>
              <a:t>и векторни изображения</a:t>
            </a:r>
            <a:endParaRPr lang="en-US" sz="6000" dirty="0"/>
          </a:p>
        </p:txBody>
      </p:sp>
      <p:sp>
        <p:nvSpPr>
          <p:cNvPr id="6" name="Subtitle 5"/>
          <p:cNvSpPr>
            <a:spLocks noGrp="1"/>
          </p:cNvSpPr>
          <p:nvPr>
            <p:ph type="subTitle" idx="1"/>
          </p:nvPr>
        </p:nvSpPr>
        <p:spPr/>
        <p:txBody>
          <a:bodyPr/>
          <a:lstStyle/>
          <a:p>
            <a:r>
              <a:rPr lang="bg-BG" dirty="0"/>
              <a:t>МУЛТИМЕДИЙНА ПРЕЗЕНТАЦИЯ</a:t>
            </a:r>
            <a:endParaRPr lang="en-US" dirty="0"/>
          </a:p>
        </p:txBody>
      </p:sp>
      <p:sp>
        <p:nvSpPr>
          <p:cNvPr id="4" name="Footer Placeholder 3"/>
          <p:cNvSpPr>
            <a:spLocks noGrp="1"/>
          </p:cNvSpPr>
          <p:nvPr>
            <p:ph type="ftr" sz="quarter" idx="11"/>
          </p:nvPr>
        </p:nvSpPr>
        <p:spPr/>
        <p:txBody>
          <a:bodyPr/>
          <a:lstStyle/>
          <a:p>
            <a:pPr>
              <a:defRPr/>
            </a:pPr>
            <a:r>
              <a:rPr lang="ru-RU" dirty="0"/>
              <a:t> Европейска Рамка на дигиталните компетентности с петте области на дигитална компетентност</a:t>
            </a:r>
            <a:br>
              <a:rPr lang="en-GB" dirty="0"/>
            </a:br>
            <a:r>
              <a:rPr lang="ru-RU" dirty="0"/>
              <a:t>и 21 дигитални умения/ компетентности (DigComp 2.1)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58E48-F6D8-69C5-FD50-2F2BCD17557D}"/>
              </a:ext>
            </a:extLst>
          </p:cNvPr>
          <p:cNvSpPr>
            <a:spLocks noGrp="1"/>
          </p:cNvSpPr>
          <p:nvPr>
            <p:ph type="title"/>
          </p:nvPr>
        </p:nvSpPr>
        <p:spPr/>
        <p:txBody>
          <a:bodyPr/>
          <a:lstStyle/>
          <a:p>
            <a:r>
              <a:rPr lang="bg-BG" dirty="0"/>
              <a:t>Основни функционалности и работа </a:t>
            </a:r>
            <a:br>
              <a:rPr lang="en-US" dirty="0"/>
            </a:br>
            <a:r>
              <a:rPr lang="bg-BG" dirty="0"/>
              <a:t>с </a:t>
            </a:r>
            <a:r>
              <a:rPr lang="en-GB" dirty="0"/>
              <a:t>Adobe Photoshop</a:t>
            </a:r>
            <a:endParaRPr lang="en-BG" dirty="0"/>
          </a:p>
        </p:txBody>
      </p:sp>
      <p:sp>
        <p:nvSpPr>
          <p:cNvPr id="3" name="Content Placeholder 2">
            <a:extLst>
              <a:ext uri="{FF2B5EF4-FFF2-40B4-BE49-F238E27FC236}">
                <a16:creationId xmlns:a16="http://schemas.microsoft.com/office/drawing/2014/main" id="{0E2ED213-35AC-A770-1CE7-65306497B082}"/>
              </a:ext>
            </a:extLst>
          </p:cNvPr>
          <p:cNvSpPr>
            <a:spLocks noGrp="1"/>
          </p:cNvSpPr>
          <p:nvPr>
            <p:ph idx="1"/>
          </p:nvPr>
        </p:nvSpPr>
        <p:spPr>
          <a:xfrm>
            <a:off x="6226139" y="1620838"/>
            <a:ext cx="5681610" cy="4679950"/>
          </a:xfrm>
        </p:spPr>
        <p:txBody>
          <a:bodyPr/>
          <a:lstStyle/>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Потребителите могат да конвертират слоеве в </a:t>
            </a: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интелигентни обекти</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като запазват оригиналните данни на изображението и позволяват мащабиране и трансформации.</a:t>
            </a:r>
          </a:p>
          <a:p>
            <a:pPr algn="just">
              <a:lnSpc>
                <a:spcPct val="107000"/>
              </a:lnSpc>
              <a:spcAft>
                <a:spcPts val="800"/>
              </a:spcAft>
            </a:pP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Photoshop</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позволява на потребителите да работят с </a:t>
            </a: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3D модели</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да прилагат текстури и да създават 3D обекти и сцени.</a:t>
            </a: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Софтуерът предлага разширени </a:t>
            </a: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текстови инструменти</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за добавяне и форматиране на текстови слоеве, създаване на типографски дизайн и работа с векторно базиран текст.</a:t>
            </a:r>
          </a:p>
        </p:txBody>
      </p:sp>
      <p:sp>
        <p:nvSpPr>
          <p:cNvPr id="4" name="Footer Placeholder 3">
            <a:extLst>
              <a:ext uri="{FF2B5EF4-FFF2-40B4-BE49-F238E27FC236}">
                <a16:creationId xmlns:a16="http://schemas.microsoft.com/office/drawing/2014/main" id="{34AF7F05-FCBF-65D0-7DC9-DBA259651613}"/>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DA4A7293-D820-9E56-24C2-E8E33FA6E2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251" y="1620838"/>
            <a:ext cx="5767251" cy="4205287"/>
          </a:xfrm>
          <a:prstGeom prst="rect">
            <a:avLst/>
          </a:prstGeom>
        </p:spPr>
      </p:pic>
    </p:spTree>
    <p:extLst>
      <p:ext uri="{BB962C8B-B14F-4D97-AF65-F5344CB8AC3E}">
        <p14:creationId xmlns:p14="http://schemas.microsoft.com/office/powerpoint/2010/main" val="30241681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58E48-F6D8-69C5-FD50-2F2BCD17557D}"/>
              </a:ext>
            </a:extLst>
          </p:cNvPr>
          <p:cNvSpPr>
            <a:spLocks noGrp="1"/>
          </p:cNvSpPr>
          <p:nvPr>
            <p:ph type="title"/>
          </p:nvPr>
        </p:nvSpPr>
        <p:spPr/>
        <p:txBody>
          <a:bodyPr/>
          <a:lstStyle/>
          <a:p>
            <a:r>
              <a:rPr lang="bg-BG" dirty="0"/>
              <a:t>Основни функционалности и работа </a:t>
            </a:r>
            <a:br>
              <a:rPr lang="en-US" dirty="0"/>
            </a:br>
            <a:r>
              <a:rPr lang="bg-BG" dirty="0"/>
              <a:t>с </a:t>
            </a:r>
            <a:r>
              <a:rPr lang="en-GB" dirty="0"/>
              <a:t>Adobe Photoshop</a:t>
            </a:r>
            <a:endParaRPr lang="en-BG" dirty="0"/>
          </a:p>
        </p:txBody>
      </p:sp>
      <p:sp>
        <p:nvSpPr>
          <p:cNvPr id="3" name="Content Placeholder 2">
            <a:extLst>
              <a:ext uri="{FF2B5EF4-FFF2-40B4-BE49-F238E27FC236}">
                <a16:creationId xmlns:a16="http://schemas.microsoft.com/office/drawing/2014/main" id="{0E2ED213-35AC-A770-1CE7-65306497B082}"/>
              </a:ext>
            </a:extLst>
          </p:cNvPr>
          <p:cNvSpPr>
            <a:spLocks noGrp="1"/>
          </p:cNvSpPr>
          <p:nvPr>
            <p:ph idx="1"/>
          </p:nvPr>
        </p:nvSpPr>
        <p:spPr>
          <a:xfrm>
            <a:off x="414390" y="1528370"/>
            <a:ext cx="5681610" cy="4679950"/>
          </a:xfrm>
        </p:spPr>
        <p:txBody>
          <a:bodyPr/>
          <a:lstStyle/>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Като част от пакета </a:t>
            </a:r>
            <a:r>
              <a:rPr lang="bg-BG" sz="1800" b="1" dirty="0" err="1">
                <a:effectLst/>
                <a:latin typeface="Cambria" panose="02040503050406030204" pitchFamily="18" charset="0"/>
                <a:ea typeface="Times New Roman" panose="02020603050405020304" pitchFamily="18" charset="0"/>
                <a:cs typeface="Times New Roman" panose="02020603050405020304" pitchFamily="18" charset="0"/>
              </a:rPr>
              <a:t>Adobe</a:t>
            </a: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b="1" dirty="0" err="1">
                <a:effectLst/>
                <a:latin typeface="Cambria" panose="02040503050406030204" pitchFamily="18" charset="0"/>
                <a:ea typeface="Times New Roman" panose="02020603050405020304" pitchFamily="18" charset="0"/>
                <a:cs typeface="Times New Roman" panose="02020603050405020304" pitchFamily="18" charset="0"/>
              </a:rPr>
              <a:t>Creative</a:t>
            </a: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b="1" dirty="0" err="1">
                <a:effectLst/>
                <a:latin typeface="Cambria" panose="02040503050406030204" pitchFamily="18" charset="0"/>
                <a:ea typeface="Times New Roman" panose="02020603050405020304" pitchFamily="18" charset="0"/>
                <a:cs typeface="Times New Roman" panose="02020603050405020304" pitchFamily="18" charset="0"/>
              </a:rPr>
              <a:t>Cloud</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Photoshop</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безпроблемно се интегрира с други приложения на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Adobe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като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Illustrator</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InDesign</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Lightroom</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позволявайки на потребителите да работят с различен софтуер с цел по-сплотен творчески работен процес.</a:t>
            </a:r>
          </a:p>
          <a:p>
            <a:pPr algn="just">
              <a:lnSpc>
                <a:spcPct val="107000"/>
              </a:lnSpc>
              <a:spcAft>
                <a:spcPts val="800"/>
              </a:spcAft>
            </a:pP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Photoshop</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позволява на потребителите да записват и възпроизвеждат набори от действия, </a:t>
            </a: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автоматизирайки повтарящи се задачи</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 подобрявайки продуктивността.</a:t>
            </a:r>
          </a:p>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Потребителите могат да подобрят възможностите на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Photoshop</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като инсталират </a:t>
            </a: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разширения</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на трети страни, които предлагат специализирани инструменти и функции.</a:t>
            </a:r>
          </a:p>
        </p:txBody>
      </p:sp>
      <p:sp>
        <p:nvSpPr>
          <p:cNvPr id="4" name="Footer Placeholder 3">
            <a:extLst>
              <a:ext uri="{FF2B5EF4-FFF2-40B4-BE49-F238E27FC236}">
                <a16:creationId xmlns:a16="http://schemas.microsoft.com/office/drawing/2014/main" id="{34AF7F05-FCBF-65D0-7DC9-DBA259651613}"/>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7" name="Picture 6">
            <a:extLst>
              <a:ext uri="{FF2B5EF4-FFF2-40B4-BE49-F238E27FC236}">
                <a16:creationId xmlns:a16="http://schemas.microsoft.com/office/drawing/2014/main" id="{F4D4C46B-6968-487D-29D1-B1F96D9A69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89719" y="1805719"/>
            <a:ext cx="4720461" cy="3246562"/>
          </a:xfrm>
          <a:prstGeom prst="rect">
            <a:avLst/>
          </a:prstGeom>
        </p:spPr>
      </p:pic>
    </p:spTree>
    <p:extLst>
      <p:ext uri="{BB962C8B-B14F-4D97-AF65-F5344CB8AC3E}">
        <p14:creationId xmlns:p14="http://schemas.microsoft.com/office/powerpoint/2010/main" val="25597685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A31EDE-6673-9D7D-8475-94B7A4B180FC}"/>
              </a:ext>
            </a:extLst>
          </p:cNvPr>
          <p:cNvSpPr>
            <a:spLocks noGrp="1"/>
          </p:cNvSpPr>
          <p:nvPr>
            <p:ph type="title"/>
          </p:nvPr>
        </p:nvSpPr>
        <p:spPr/>
        <p:txBody>
          <a:bodyPr/>
          <a:lstStyle/>
          <a:p>
            <a:r>
              <a:rPr lang="bg-BG" dirty="0"/>
              <a:t>Основни функционалности и работа с </a:t>
            </a:r>
            <a:r>
              <a:rPr lang="en-GB" dirty="0"/>
              <a:t>GIMP</a:t>
            </a:r>
            <a:endParaRPr lang="en-BG" dirty="0"/>
          </a:p>
        </p:txBody>
      </p:sp>
      <p:sp>
        <p:nvSpPr>
          <p:cNvPr id="3" name="Content Placeholder 2">
            <a:extLst>
              <a:ext uri="{FF2B5EF4-FFF2-40B4-BE49-F238E27FC236}">
                <a16:creationId xmlns:a16="http://schemas.microsoft.com/office/drawing/2014/main" id="{7651F78D-3DA7-45A9-03E8-69E60C3CE9CE}"/>
              </a:ext>
            </a:extLst>
          </p:cNvPr>
          <p:cNvSpPr>
            <a:spLocks noGrp="1"/>
          </p:cNvSpPr>
          <p:nvPr>
            <p:ph idx="1"/>
          </p:nvPr>
        </p:nvSpPr>
        <p:spPr>
          <a:xfrm>
            <a:off x="5024062" y="1620838"/>
            <a:ext cx="7167937" cy="4679950"/>
          </a:xfrm>
        </p:spPr>
        <p:txBody>
          <a:bodyPr/>
          <a:lstStyle/>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1. Слоеве и маски: Подобно на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Photoshop</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GIMP поддържа слоеве, което позволява на потребителите да работят независимо върху различни елементи от изображението. Той също така предлага маски на слоеве за редактиране, което позволява прецизен контрол върху прозрачността на изображението и композирането.</a:t>
            </a:r>
          </a:p>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2. Редактиране на изображения: GIMP предоставя широк набор от инструменти за редактиране на изображения, като изрязване, преоразмеряване, ретуширане, корекция на цветовете и корекции като криви, нива и нюанс/наситеност.</a:t>
            </a:r>
          </a:p>
          <a:p>
            <a:pPr marL="0" indent="0">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3. Инструменти за селекция: GIMP предлага различни инструменти за селекция, включително правоъгълна и елипсовидна селекция, свободна селекция и размита селекция (подобна на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Magic</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Wand</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в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Photoshop</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за правене на прецизни и сложни селекции.</a:t>
            </a:r>
            <a:endParaRPr lang="bg-BG" dirty="0"/>
          </a:p>
        </p:txBody>
      </p:sp>
      <p:sp>
        <p:nvSpPr>
          <p:cNvPr id="4" name="Footer Placeholder 3">
            <a:extLst>
              <a:ext uri="{FF2B5EF4-FFF2-40B4-BE49-F238E27FC236}">
                <a16:creationId xmlns:a16="http://schemas.microsoft.com/office/drawing/2014/main" id="{DA2FD51E-932E-8D14-A805-845DF90B1765}"/>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3F6C04AF-51D3-66F2-CDC2-6B56CF82F9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6035" y="1609725"/>
            <a:ext cx="4606704" cy="4386976"/>
          </a:xfrm>
          <a:prstGeom prst="rect">
            <a:avLst/>
          </a:prstGeom>
        </p:spPr>
      </p:pic>
    </p:spTree>
    <p:extLst>
      <p:ext uri="{BB962C8B-B14F-4D97-AF65-F5344CB8AC3E}">
        <p14:creationId xmlns:p14="http://schemas.microsoft.com/office/powerpoint/2010/main" val="14367867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A31EDE-6673-9D7D-8475-94B7A4B180FC}"/>
              </a:ext>
            </a:extLst>
          </p:cNvPr>
          <p:cNvSpPr>
            <a:spLocks noGrp="1"/>
          </p:cNvSpPr>
          <p:nvPr>
            <p:ph type="title"/>
          </p:nvPr>
        </p:nvSpPr>
        <p:spPr/>
        <p:txBody>
          <a:bodyPr/>
          <a:lstStyle/>
          <a:p>
            <a:r>
              <a:rPr lang="bg-BG" dirty="0"/>
              <a:t>Основни функционалности и работа с </a:t>
            </a:r>
            <a:r>
              <a:rPr lang="en-GB" dirty="0"/>
              <a:t>GIMP</a:t>
            </a:r>
            <a:endParaRPr lang="en-BG" dirty="0"/>
          </a:p>
        </p:txBody>
      </p:sp>
      <p:sp>
        <p:nvSpPr>
          <p:cNvPr id="3" name="Content Placeholder 2">
            <a:extLst>
              <a:ext uri="{FF2B5EF4-FFF2-40B4-BE49-F238E27FC236}">
                <a16:creationId xmlns:a16="http://schemas.microsoft.com/office/drawing/2014/main" id="{7651F78D-3DA7-45A9-03E8-69E60C3CE9CE}"/>
              </a:ext>
            </a:extLst>
          </p:cNvPr>
          <p:cNvSpPr>
            <a:spLocks noGrp="1"/>
          </p:cNvSpPr>
          <p:nvPr>
            <p:ph idx="1"/>
          </p:nvPr>
        </p:nvSpPr>
        <p:spPr>
          <a:xfrm>
            <a:off x="513707" y="1450975"/>
            <a:ext cx="7489862" cy="4679950"/>
          </a:xfrm>
        </p:spPr>
        <p:txBody>
          <a:bodyPr/>
          <a:lstStyle/>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4. Инструменти за рисуване и боядисване: GIMP предоставя различни видове четки, моливи, въздушни четки и инструменти за клониране за цифрово рисуване, манипулиране на изображения и създаване на артистични ефекти.</a:t>
            </a:r>
          </a:p>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5. Филтри и ефекти: GIMP включва богата колекция от филтри и ефекти, които потребителите могат да прилагат към изображения, като замъгляване, изостряне, изкривяване, артистични ефекти и намаляване на шума.</a:t>
            </a:r>
          </a:p>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6. Редактиране на текст: Софтуерът поддържа добавяне и форматиране на текстови слоеве, включително векторно базиран текст за създаване на типографски дизайн.</a:t>
            </a:r>
          </a:p>
          <a:p>
            <a:pPr marL="0" indent="0">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7.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Path</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Tool</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Инструментът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Path</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на GIMP позволява на потребителите да създават векторни пътища и форми, които могат да се използват за селекции, щрихи и други цели за редактиране.</a:t>
            </a:r>
            <a:endParaRPr lang="bg-BG" dirty="0"/>
          </a:p>
        </p:txBody>
      </p:sp>
      <p:sp>
        <p:nvSpPr>
          <p:cNvPr id="4" name="Footer Placeholder 3">
            <a:extLst>
              <a:ext uri="{FF2B5EF4-FFF2-40B4-BE49-F238E27FC236}">
                <a16:creationId xmlns:a16="http://schemas.microsoft.com/office/drawing/2014/main" id="{DA2FD51E-932E-8D14-A805-845DF90B1765}"/>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7" name="Picture 6">
            <a:extLst>
              <a:ext uri="{FF2B5EF4-FFF2-40B4-BE49-F238E27FC236}">
                <a16:creationId xmlns:a16="http://schemas.microsoft.com/office/drawing/2014/main" id="{A89D0122-A6B2-77CA-0D2D-1A016BF6C6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52890" y="2707526"/>
            <a:ext cx="3400746" cy="1904418"/>
          </a:xfrm>
          <a:prstGeom prst="rect">
            <a:avLst/>
          </a:prstGeom>
        </p:spPr>
      </p:pic>
    </p:spTree>
    <p:extLst>
      <p:ext uri="{BB962C8B-B14F-4D97-AF65-F5344CB8AC3E}">
        <p14:creationId xmlns:p14="http://schemas.microsoft.com/office/powerpoint/2010/main" val="11686888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A31EDE-6673-9D7D-8475-94B7A4B180FC}"/>
              </a:ext>
            </a:extLst>
          </p:cNvPr>
          <p:cNvSpPr>
            <a:spLocks noGrp="1"/>
          </p:cNvSpPr>
          <p:nvPr>
            <p:ph type="title"/>
          </p:nvPr>
        </p:nvSpPr>
        <p:spPr/>
        <p:txBody>
          <a:bodyPr/>
          <a:lstStyle/>
          <a:p>
            <a:r>
              <a:rPr lang="bg-BG" dirty="0"/>
              <a:t>Основни функционалности и работа с </a:t>
            </a:r>
            <a:r>
              <a:rPr lang="en-GB" dirty="0"/>
              <a:t>GIMP</a:t>
            </a:r>
            <a:endParaRPr lang="en-BG" dirty="0"/>
          </a:p>
        </p:txBody>
      </p:sp>
      <p:sp>
        <p:nvSpPr>
          <p:cNvPr id="3" name="Content Placeholder 2">
            <a:extLst>
              <a:ext uri="{FF2B5EF4-FFF2-40B4-BE49-F238E27FC236}">
                <a16:creationId xmlns:a16="http://schemas.microsoft.com/office/drawing/2014/main" id="{7651F78D-3DA7-45A9-03E8-69E60C3CE9CE}"/>
              </a:ext>
            </a:extLst>
          </p:cNvPr>
          <p:cNvSpPr>
            <a:spLocks noGrp="1"/>
          </p:cNvSpPr>
          <p:nvPr>
            <p:ph idx="1"/>
          </p:nvPr>
        </p:nvSpPr>
        <p:spPr>
          <a:xfrm>
            <a:off x="513707" y="1450975"/>
            <a:ext cx="6092576" cy="4679950"/>
          </a:xfrm>
        </p:spPr>
        <p:txBody>
          <a:bodyPr/>
          <a:lstStyle/>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8. Скриптове и разширения: GIMP позволява на потребителите да пишат и използват скриптове на различни програмни езици за автоматизиране на повтарящи се задачи. Той също така поддържа разширения и добавки за подобряване на неговите възможности.</a:t>
            </a:r>
          </a:p>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9. Управление на цветовете: GIMP предлага разширени инструменти за управление на цветовете, включително поддръжка за ICC цветови профили и висококачествен цветен дисплей.</a:t>
            </a:r>
          </a:p>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10. Формати за експортиране и импортиране: GIMP поддържа широк набор от файлови формати, включително популярни формати като JPEG, PNG, GIF, TIFF и PSD (с ограничения).</a:t>
            </a:r>
          </a:p>
        </p:txBody>
      </p:sp>
      <p:sp>
        <p:nvSpPr>
          <p:cNvPr id="4" name="Footer Placeholder 3">
            <a:extLst>
              <a:ext uri="{FF2B5EF4-FFF2-40B4-BE49-F238E27FC236}">
                <a16:creationId xmlns:a16="http://schemas.microsoft.com/office/drawing/2014/main" id="{DA2FD51E-932E-8D14-A805-845DF90B1765}"/>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D9C45FBC-DF6C-7259-7EAE-86C6B80DF8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8563" y="1530778"/>
            <a:ext cx="4959730" cy="4679950"/>
          </a:xfrm>
          <a:prstGeom prst="rect">
            <a:avLst/>
          </a:prstGeom>
        </p:spPr>
      </p:pic>
    </p:spTree>
    <p:extLst>
      <p:ext uri="{BB962C8B-B14F-4D97-AF65-F5344CB8AC3E}">
        <p14:creationId xmlns:p14="http://schemas.microsoft.com/office/powerpoint/2010/main" val="20435080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E3509-D02C-6D51-9CA9-36394F1DDA24}"/>
              </a:ext>
            </a:extLst>
          </p:cNvPr>
          <p:cNvSpPr>
            <a:spLocks noGrp="1"/>
          </p:cNvSpPr>
          <p:nvPr>
            <p:ph type="title"/>
          </p:nvPr>
        </p:nvSpPr>
        <p:spPr/>
        <p:txBody>
          <a:bodyPr/>
          <a:lstStyle/>
          <a:p>
            <a:r>
              <a:rPr lang="bg-BG" dirty="0"/>
              <a:t>Работа с филтри и ефекти в </a:t>
            </a:r>
            <a:r>
              <a:rPr lang="en-GB" dirty="0"/>
              <a:t>GIMP</a:t>
            </a:r>
            <a:endParaRPr lang="en-BG" dirty="0"/>
          </a:p>
        </p:txBody>
      </p:sp>
      <p:sp>
        <p:nvSpPr>
          <p:cNvPr id="3" name="Content Placeholder 2">
            <a:extLst>
              <a:ext uri="{FF2B5EF4-FFF2-40B4-BE49-F238E27FC236}">
                <a16:creationId xmlns:a16="http://schemas.microsoft.com/office/drawing/2014/main" id="{6022C76E-0CFF-C6E1-39C0-9BA617435E94}"/>
              </a:ext>
            </a:extLst>
          </p:cNvPr>
          <p:cNvSpPr>
            <a:spLocks noGrp="1"/>
          </p:cNvSpPr>
          <p:nvPr>
            <p:ph idx="1"/>
          </p:nvPr>
        </p:nvSpPr>
        <p:spPr>
          <a:xfrm>
            <a:off x="143838" y="1615281"/>
            <a:ext cx="8404261" cy="4679950"/>
          </a:xfrm>
        </p:spPr>
        <p:txBody>
          <a:bodyPr/>
          <a:lstStyle/>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Работата с филтри и ефекти в GIMP ви позволява да подобрявате и трансформирате изображенията си творчески. GIMP предлага широк набор от филтри и ефекти, които можете да приложите към вашите изображения, за да постигнете различни артистични, стилистични и практически резултати. Ето подробно обяснение как да работите с филтри и ефекти в GIMP:</a:t>
            </a:r>
          </a:p>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1. Достъп до филтри и ефекти:</a:t>
            </a:r>
          </a:p>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 За достъп до филтри и ефекти в GIMP отидете в менюто „Филтри“ в горната част на прозореца. Менюто „Филтри“ съдържа различни подменюта, всяко от които съдържа специфични видове филтри.</a:t>
            </a:r>
          </a:p>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2. Прилагане на филтър:</a:t>
            </a:r>
          </a:p>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 Изберете филтър от едно от подменютата. Например под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Blur</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ще намерите филтри като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Gaussian</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Blur</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Motion</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Blur</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p>
        </p:txBody>
      </p:sp>
      <p:sp>
        <p:nvSpPr>
          <p:cNvPr id="4" name="Footer Placeholder 3">
            <a:extLst>
              <a:ext uri="{FF2B5EF4-FFF2-40B4-BE49-F238E27FC236}">
                <a16:creationId xmlns:a16="http://schemas.microsoft.com/office/drawing/2014/main" id="{77AEF519-9445-0408-6790-08056EFEA134}"/>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464D5655-8F35-070C-2E60-3730B5E1EC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83985" y="2219217"/>
            <a:ext cx="3188333" cy="3204895"/>
          </a:xfrm>
          <a:prstGeom prst="rect">
            <a:avLst/>
          </a:prstGeom>
        </p:spPr>
      </p:pic>
    </p:spTree>
    <p:extLst>
      <p:ext uri="{BB962C8B-B14F-4D97-AF65-F5344CB8AC3E}">
        <p14:creationId xmlns:p14="http://schemas.microsoft.com/office/powerpoint/2010/main" val="42513609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E3509-D02C-6D51-9CA9-36394F1DDA24}"/>
              </a:ext>
            </a:extLst>
          </p:cNvPr>
          <p:cNvSpPr>
            <a:spLocks noGrp="1"/>
          </p:cNvSpPr>
          <p:nvPr>
            <p:ph type="title"/>
          </p:nvPr>
        </p:nvSpPr>
        <p:spPr>
          <a:xfrm>
            <a:off x="0" y="0"/>
            <a:ext cx="12192000" cy="1263721"/>
          </a:xfrm>
        </p:spPr>
        <p:txBody>
          <a:bodyPr/>
          <a:lstStyle/>
          <a:p>
            <a:r>
              <a:rPr lang="bg-BG" dirty="0"/>
              <a:t>Работа с филтри и ефекти в </a:t>
            </a:r>
            <a:r>
              <a:rPr lang="en-GB" dirty="0"/>
              <a:t>GIMP</a:t>
            </a:r>
            <a:endParaRPr lang="en-BG" dirty="0"/>
          </a:p>
        </p:txBody>
      </p:sp>
      <p:sp>
        <p:nvSpPr>
          <p:cNvPr id="3" name="Content Placeholder 2">
            <a:extLst>
              <a:ext uri="{FF2B5EF4-FFF2-40B4-BE49-F238E27FC236}">
                <a16:creationId xmlns:a16="http://schemas.microsoft.com/office/drawing/2014/main" id="{6022C76E-0CFF-C6E1-39C0-9BA617435E94}"/>
              </a:ext>
            </a:extLst>
          </p:cNvPr>
          <p:cNvSpPr>
            <a:spLocks noGrp="1"/>
          </p:cNvSpPr>
          <p:nvPr>
            <p:ph idx="1"/>
          </p:nvPr>
        </p:nvSpPr>
        <p:spPr>
          <a:xfrm>
            <a:off x="876728" y="1521654"/>
            <a:ext cx="10438544" cy="4679950"/>
          </a:xfrm>
        </p:spPr>
        <p:txBody>
          <a:bodyPr/>
          <a:lstStyle/>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След като изберете филтър, ще се появи диалогов прозорец, който ви позволява да коригирате настройките на филтъра. Променете настройките, за да постигнете желания ефект и щракнете върху „OK“, за да приложите филтъра към вашето изображение.</a:t>
            </a:r>
          </a:p>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3. Филтърни слоеве:</a:t>
            </a:r>
          </a:p>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 Филтрите в GIMP могат да се прилагат директно към изображението или като отделни слоеве. За да приложите филтър като слой, щракнете с десния бутон върху слоя в панела със слоеве и изберете „Филтри“ от контекстното меню. По този начин можете да регулирате непрозрачността на филтъра и режима на смесване, което го прави по-гъвкав за фина настройка на ефекта.</a:t>
            </a:r>
          </a:p>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4. Ефекти на слоеве:</a:t>
            </a:r>
          </a:p>
          <a:p>
            <a:pPr marL="0" indent="0">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 В GIMP можете също да добавяте ефекти на слоя, като падащи сенки, сияния, скосявания и други, като отидете на „Слой“ &gt; „Ефекти на слой“. Диалоговият прозорец "Ефекти на слоя" ви позволява да персонализирате външния вид на ефекта и опциите за смесване.</a:t>
            </a:r>
          </a:p>
        </p:txBody>
      </p:sp>
      <p:sp>
        <p:nvSpPr>
          <p:cNvPr id="4" name="Footer Placeholder 3">
            <a:extLst>
              <a:ext uri="{FF2B5EF4-FFF2-40B4-BE49-F238E27FC236}">
                <a16:creationId xmlns:a16="http://schemas.microsoft.com/office/drawing/2014/main" id="{77AEF519-9445-0408-6790-08056EFEA134}"/>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8056043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E3509-D02C-6D51-9CA9-36394F1DDA24}"/>
              </a:ext>
            </a:extLst>
          </p:cNvPr>
          <p:cNvSpPr>
            <a:spLocks noGrp="1"/>
          </p:cNvSpPr>
          <p:nvPr>
            <p:ph type="title"/>
          </p:nvPr>
        </p:nvSpPr>
        <p:spPr>
          <a:xfrm>
            <a:off x="0" y="0"/>
            <a:ext cx="12192000" cy="1263721"/>
          </a:xfrm>
        </p:spPr>
        <p:txBody>
          <a:bodyPr/>
          <a:lstStyle/>
          <a:p>
            <a:r>
              <a:rPr lang="bg-BG" dirty="0"/>
              <a:t>Работа с филтри и ефекти в </a:t>
            </a:r>
            <a:r>
              <a:rPr lang="en-GB" dirty="0"/>
              <a:t>GIMP</a:t>
            </a:r>
            <a:endParaRPr lang="en-BG" dirty="0"/>
          </a:p>
        </p:txBody>
      </p:sp>
      <p:sp>
        <p:nvSpPr>
          <p:cNvPr id="3" name="Content Placeholder 2">
            <a:extLst>
              <a:ext uri="{FF2B5EF4-FFF2-40B4-BE49-F238E27FC236}">
                <a16:creationId xmlns:a16="http://schemas.microsoft.com/office/drawing/2014/main" id="{6022C76E-0CFF-C6E1-39C0-9BA617435E94}"/>
              </a:ext>
            </a:extLst>
          </p:cNvPr>
          <p:cNvSpPr>
            <a:spLocks noGrp="1"/>
          </p:cNvSpPr>
          <p:nvPr>
            <p:ph idx="1"/>
          </p:nvPr>
        </p:nvSpPr>
        <p:spPr>
          <a:xfrm>
            <a:off x="297951" y="1521654"/>
            <a:ext cx="11496782" cy="4679950"/>
          </a:xfrm>
        </p:spPr>
        <p:txBody>
          <a:bodyPr/>
          <a:lstStyle/>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5. Недеструктивно редактиране:</a:t>
            </a:r>
          </a:p>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 Като използвате филтърни слоеве и ефекти на слоеве, можете да прилагате филтри без разрушаване, като запазвате оригиналното си изображение и ви позволяват да правите промени или да премахвате ефекта по-късно.</a:t>
            </a:r>
          </a:p>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6. Филтриране на селекции:</a:t>
            </a:r>
          </a:p>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 Можете да приложите филтри към конкретни селекции във вашето изображение. За да направите това, направете селекция с помощта на някой от инструментите за селекция (напр. Избор на правоъгълник, Избор на елипса и т.н.) и след това приложете филтъра. Филтърът ще засегне само избраната област.</a:t>
            </a:r>
          </a:p>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7. Комбиниране на филтри и маски на слоеве:</a:t>
            </a:r>
          </a:p>
          <a:p>
            <a:pPr marL="0" indent="0">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 Комбинирайте множество филтри и ефекти, за да постигнете по-сложни резултати. Освен това можете да използвате маски на слоеве, за да контролирате видимостта на определени части от ефекта, което ви дава повече контрол върху начина, по който се прилага.</a:t>
            </a:r>
          </a:p>
        </p:txBody>
      </p:sp>
      <p:sp>
        <p:nvSpPr>
          <p:cNvPr id="4" name="Footer Placeholder 3">
            <a:extLst>
              <a:ext uri="{FF2B5EF4-FFF2-40B4-BE49-F238E27FC236}">
                <a16:creationId xmlns:a16="http://schemas.microsoft.com/office/drawing/2014/main" id="{77AEF519-9445-0408-6790-08056EFEA134}"/>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4381047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E3509-D02C-6D51-9CA9-36394F1DDA24}"/>
              </a:ext>
            </a:extLst>
          </p:cNvPr>
          <p:cNvSpPr>
            <a:spLocks noGrp="1"/>
          </p:cNvSpPr>
          <p:nvPr>
            <p:ph type="title"/>
          </p:nvPr>
        </p:nvSpPr>
        <p:spPr>
          <a:xfrm>
            <a:off x="0" y="1"/>
            <a:ext cx="12192000" cy="904126"/>
          </a:xfrm>
        </p:spPr>
        <p:txBody>
          <a:bodyPr/>
          <a:lstStyle/>
          <a:p>
            <a:r>
              <a:rPr lang="bg-BG" dirty="0"/>
              <a:t>Работа с филтри и ефекти в </a:t>
            </a:r>
            <a:r>
              <a:rPr lang="en-GB" dirty="0"/>
              <a:t>GIMP</a:t>
            </a:r>
            <a:endParaRPr lang="en-BG" dirty="0"/>
          </a:p>
        </p:txBody>
      </p:sp>
      <p:sp>
        <p:nvSpPr>
          <p:cNvPr id="3" name="Content Placeholder 2">
            <a:extLst>
              <a:ext uri="{FF2B5EF4-FFF2-40B4-BE49-F238E27FC236}">
                <a16:creationId xmlns:a16="http://schemas.microsoft.com/office/drawing/2014/main" id="{6022C76E-0CFF-C6E1-39C0-9BA617435E94}"/>
              </a:ext>
            </a:extLst>
          </p:cNvPr>
          <p:cNvSpPr>
            <a:spLocks noGrp="1"/>
          </p:cNvSpPr>
          <p:nvPr>
            <p:ph idx="1"/>
          </p:nvPr>
        </p:nvSpPr>
        <p:spPr>
          <a:xfrm>
            <a:off x="297951" y="904127"/>
            <a:ext cx="11496782" cy="5297477"/>
          </a:xfrm>
        </p:spPr>
        <p:txBody>
          <a:bodyPr/>
          <a:lstStyle/>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8. Запазване на предварително зададени филтри:</a:t>
            </a:r>
          </a:p>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 Ако често използвате специфични настройки на филтъра, можете да ги запазите като предварително зададени за лесно повторно използване в бъдеще. Щракнете върху бутона „Запазване“ в диалоговия прозорец на филтъра, за да запазите предварително зададената настройка.</a:t>
            </a:r>
          </a:p>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Експериментирането с различни филтри и ефекти в GIMP може да доведе до вълнуващи и уникални резултати. Филтрите и ефектите са ценни инструменти за подобряване на изображения, създаване на артистични композиции и добавяне на визуален интерес към вашите дизайнерски проекти. Не забравяйте да работите без разрушаване, като използвате филтърни слоеве и маски на слоеве, което ви позволява да експериментирате свободно и да настройвате фино ефектите, за да постигнете желания резултат.</a:t>
            </a:r>
          </a:p>
        </p:txBody>
      </p:sp>
      <p:sp>
        <p:nvSpPr>
          <p:cNvPr id="4" name="Footer Placeholder 3">
            <a:extLst>
              <a:ext uri="{FF2B5EF4-FFF2-40B4-BE49-F238E27FC236}">
                <a16:creationId xmlns:a16="http://schemas.microsoft.com/office/drawing/2014/main" id="{77AEF519-9445-0408-6790-08056EFEA134}"/>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56BAE909-ED52-FC5D-C2FB-D32175D991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41793" y="4125523"/>
            <a:ext cx="3819988" cy="2076081"/>
          </a:xfrm>
          <a:prstGeom prst="rect">
            <a:avLst/>
          </a:prstGeom>
        </p:spPr>
      </p:pic>
    </p:spTree>
    <p:extLst>
      <p:ext uri="{BB962C8B-B14F-4D97-AF65-F5344CB8AC3E}">
        <p14:creationId xmlns:p14="http://schemas.microsoft.com/office/powerpoint/2010/main" val="22038854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6EE8B-521D-C89C-8EBC-BCCE6782724F}"/>
              </a:ext>
            </a:extLst>
          </p:cNvPr>
          <p:cNvSpPr>
            <a:spLocks noGrp="1"/>
          </p:cNvSpPr>
          <p:nvPr>
            <p:ph type="title"/>
          </p:nvPr>
        </p:nvSpPr>
        <p:spPr>
          <a:xfrm>
            <a:off x="0" y="1"/>
            <a:ext cx="12192000" cy="924674"/>
          </a:xfrm>
        </p:spPr>
        <p:txBody>
          <a:bodyPr/>
          <a:lstStyle/>
          <a:p>
            <a:r>
              <a:rPr lang="bg-BG" dirty="0"/>
              <a:t>Основни функционалности и работа с </a:t>
            </a:r>
            <a:r>
              <a:rPr lang="en-GB" dirty="0"/>
              <a:t>Inkscape</a:t>
            </a:r>
            <a:endParaRPr lang="en-BG" dirty="0"/>
          </a:p>
        </p:txBody>
      </p:sp>
      <p:sp>
        <p:nvSpPr>
          <p:cNvPr id="3" name="Content Placeholder 2">
            <a:extLst>
              <a:ext uri="{FF2B5EF4-FFF2-40B4-BE49-F238E27FC236}">
                <a16:creationId xmlns:a16="http://schemas.microsoft.com/office/drawing/2014/main" id="{7F8EC02D-4C2A-83DF-C33B-3D3372047152}"/>
              </a:ext>
            </a:extLst>
          </p:cNvPr>
          <p:cNvSpPr>
            <a:spLocks noGrp="1"/>
          </p:cNvSpPr>
          <p:nvPr>
            <p:ph idx="1"/>
          </p:nvPr>
        </p:nvSpPr>
        <p:spPr>
          <a:xfrm>
            <a:off x="606174" y="924675"/>
            <a:ext cx="11585825" cy="5376113"/>
          </a:xfrm>
        </p:spPr>
        <p:txBody>
          <a:bodyPr/>
          <a:lstStyle/>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1. Инструменти за векторно рисуване: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Inkscape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предлага изчерпателен набор от инструменти за векторно рисуване, включително инструмента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Pen</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криви на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Безие</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инструменти за фигури (правоъгълник, елипса, звезда и т.н.) и инструменти за рисуване със свободна ръка. Тези инструменти позволяват на потребителите да създават прецизни и сложни векторни графики.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2. Редактиране на възли и пътища: Потребителите могат да манипулират отделни възли и опорни точки, за да променят формата и пътя на обектите. Това осигурява пълен контрол върху дизайна и позволява на потребителите да създават сложни криви и форми.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55280956-09A9-2E06-CCD2-A20E8BC45778}"/>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39C900F4-0297-2F6F-C8A8-0CC6E2097F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2697" y="3509980"/>
            <a:ext cx="4779371" cy="2652323"/>
          </a:xfrm>
          <a:prstGeom prst="rect">
            <a:avLst/>
          </a:prstGeom>
        </p:spPr>
      </p:pic>
    </p:spTree>
    <p:extLst>
      <p:ext uri="{BB962C8B-B14F-4D97-AF65-F5344CB8AC3E}">
        <p14:creationId xmlns:p14="http://schemas.microsoft.com/office/powerpoint/2010/main" val="11197852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p:cNvSpPr>
            <a:spLocks noGrp="1"/>
          </p:cNvSpPr>
          <p:nvPr>
            <p:ph type="title"/>
          </p:nvPr>
        </p:nvSpPr>
        <p:spPr/>
        <p:txBody>
          <a:bodyPr/>
          <a:lstStyle/>
          <a:p>
            <a:pPr eaLnBrk="1" fontAlgn="auto" hangingPunct="1">
              <a:spcAft>
                <a:spcPts val="0"/>
              </a:spcAft>
              <a:defRPr/>
            </a:pPr>
            <a:r>
              <a:rPr lang="bg-BG" dirty="0">
                <a:solidFill>
                  <a:schemeClr val="tx1">
                    <a:lumMod val="85000"/>
                    <a:lumOff val="15000"/>
                  </a:schemeClr>
                </a:solidFill>
              </a:rPr>
              <a:t>В тази тема ще научите:</a:t>
            </a:r>
            <a:endParaRPr lang="en-GB" dirty="0">
              <a:solidFill>
                <a:schemeClr val="tx1">
                  <a:lumMod val="85000"/>
                  <a:lumOff val="15000"/>
                </a:schemeClr>
              </a:solidFill>
            </a:endParaRPr>
          </a:p>
        </p:txBody>
      </p:sp>
      <p:sp>
        <p:nvSpPr>
          <p:cNvPr id="10" name="Footer Placeholder 9"/>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5" name="Content Placeholder 4"/>
          <p:cNvSpPr>
            <a:spLocks noGrp="1"/>
          </p:cNvSpPr>
          <p:nvPr>
            <p:ph idx="1"/>
          </p:nvPr>
        </p:nvSpPr>
        <p:spPr>
          <a:xfrm>
            <a:off x="179108" y="1620838"/>
            <a:ext cx="11717519" cy="4679950"/>
          </a:xfrm>
        </p:spPr>
        <p:txBody>
          <a:bodyPr/>
          <a:lstStyle/>
          <a:p>
            <a:pPr marL="342900" lvl="0" indent="-342900">
              <a:lnSpc>
                <a:spcPct val="107000"/>
              </a:lnSpc>
              <a:buFont typeface="Symbol" pitchFamily="2" charset="2"/>
              <a:buChar char=""/>
            </a:pPr>
            <a:r>
              <a:rPr lang="bg-BG"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Какви са основните функционалности във водещите приложения за създаване и редактиране на дигитално съдържание (в частност растерни и векторни изображения) и как може да ги използвате за създаване и редактиране на цифрово съдържание на професионално ниво.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CA4C69C5-11CD-BB0D-A7C6-E9077EABCC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2638" y="2672137"/>
            <a:ext cx="7772400" cy="38862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6EE8B-521D-C89C-8EBC-BCCE6782724F}"/>
              </a:ext>
            </a:extLst>
          </p:cNvPr>
          <p:cNvSpPr>
            <a:spLocks noGrp="1"/>
          </p:cNvSpPr>
          <p:nvPr>
            <p:ph type="title"/>
          </p:nvPr>
        </p:nvSpPr>
        <p:spPr>
          <a:xfrm>
            <a:off x="0" y="1"/>
            <a:ext cx="12192000" cy="924674"/>
          </a:xfrm>
        </p:spPr>
        <p:txBody>
          <a:bodyPr/>
          <a:lstStyle/>
          <a:p>
            <a:r>
              <a:rPr lang="bg-BG" dirty="0"/>
              <a:t>Основни функционалности и работа с </a:t>
            </a:r>
            <a:r>
              <a:rPr lang="en-GB" dirty="0"/>
              <a:t>Inkscape</a:t>
            </a:r>
            <a:endParaRPr lang="en-BG" dirty="0"/>
          </a:p>
        </p:txBody>
      </p:sp>
      <p:sp>
        <p:nvSpPr>
          <p:cNvPr id="3" name="Content Placeholder 2">
            <a:extLst>
              <a:ext uri="{FF2B5EF4-FFF2-40B4-BE49-F238E27FC236}">
                <a16:creationId xmlns:a16="http://schemas.microsoft.com/office/drawing/2014/main" id="{7F8EC02D-4C2A-83DF-C33B-3D3372047152}"/>
              </a:ext>
            </a:extLst>
          </p:cNvPr>
          <p:cNvSpPr>
            <a:spLocks noGrp="1"/>
          </p:cNvSpPr>
          <p:nvPr>
            <p:ph idx="1"/>
          </p:nvPr>
        </p:nvSpPr>
        <p:spPr>
          <a:xfrm>
            <a:off x="606174" y="924675"/>
            <a:ext cx="11585825" cy="5376113"/>
          </a:xfrm>
        </p:spPr>
        <p:txBody>
          <a:bodyPr/>
          <a:lstStyle/>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3. Поддръжка на текст: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Inkscape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поддържа редактиране на текст, което позволява на потребителите да добавят и форматират текст във векторен формат. Потребителите могат да конвертират текст в пътеки за повече гъвкавост на дизайна.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4. Слоеве и групи: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Inkscape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включва панел със слоеве </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Фиг. 4)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сза</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организиране и управление на сложни произведения на изкуството. Потребителите могат да групират обекти и да прилагат различни ефекти и трансформации към отделните слоеве.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55280956-09A9-2E06-CCD2-A20E8BC45778}"/>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7" name="Picture 6">
            <a:extLst>
              <a:ext uri="{FF2B5EF4-FFF2-40B4-BE49-F238E27FC236}">
                <a16:creationId xmlns:a16="http://schemas.microsoft.com/office/drawing/2014/main" id="{FE09D25A-8158-6B21-F1BD-17A1DBEF25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47352" y="2707541"/>
            <a:ext cx="5310157" cy="3468315"/>
          </a:xfrm>
          <a:prstGeom prst="rect">
            <a:avLst/>
          </a:prstGeom>
        </p:spPr>
      </p:pic>
    </p:spTree>
    <p:extLst>
      <p:ext uri="{BB962C8B-B14F-4D97-AF65-F5344CB8AC3E}">
        <p14:creationId xmlns:p14="http://schemas.microsoft.com/office/powerpoint/2010/main" val="20138926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6EE8B-521D-C89C-8EBC-BCCE6782724F}"/>
              </a:ext>
            </a:extLst>
          </p:cNvPr>
          <p:cNvSpPr>
            <a:spLocks noGrp="1"/>
          </p:cNvSpPr>
          <p:nvPr>
            <p:ph type="title"/>
          </p:nvPr>
        </p:nvSpPr>
        <p:spPr>
          <a:xfrm>
            <a:off x="0" y="1"/>
            <a:ext cx="12192000" cy="924674"/>
          </a:xfrm>
        </p:spPr>
        <p:txBody>
          <a:bodyPr/>
          <a:lstStyle/>
          <a:p>
            <a:r>
              <a:rPr lang="bg-BG" dirty="0"/>
              <a:t>Основни функционалности и работа с </a:t>
            </a:r>
            <a:r>
              <a:rPr lang="en-GB" dirty="0"/>
              <a:t>Inkscape</a:t>
            </a:r>
            <a:endParaRPr lang="en-BG" dirty="0"/>
          </a:p>
        </p:txBody>
      </p:sp>
      <p:sp>
        <p:nvSpPr>
          <p:cNvPr id="3" name="Content Placeholder 2">
            <a:extLst>
              <a:ext uri="{FF2B5EF4-FFF2-40B4-BE49-F238E27FC236}">
                <a16:creationId xmlns:a16="http://schemas.microsoft.com/office/drawing/2014/main" id="{7F8EC02D-4C2A-83DF-C33B-3D3372047152}"/>
              </a:ext>
            </a:extLst>
          </p:cNvPr>
          <p:cNvSpPr>
            <a:spLocks noGrp="1"/>
          </p:cNvSpPr>
          <p:nvPr>
            <p:ph idx="1"/>
          </p:nvPr>
        </p:nvSpPr>
        <p:spPr>
          <a:xfrm>
            <a:off x="606174" y="1921267"/>
            <a:ext cx="6924783" cy="4379521"/>
          </a:xfrm>
        </p:spPr>
        <p:txBody>
          <a:bodyPr/>
          <a:lstStyle/>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5. Запълване и щрих: Потребителите могат да прилагат различни запълвания, включително плътни цветове, градиенти, шарки и щриховки към обекти. Панелът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Stroke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позволява персонализиране на свойствата на щриха като цвят, ширина и стил.</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6. Клонинги и символи: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Inkscape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има мощна функция за клонинги и символи, позволяваща на потребителите да създават копия на обекти, които остават свързани с оригинала. Всички промени в оригиналния обект автоматично актуализират всички негови клонинги.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55280956-09A9-2E06-CCD2-A20E8BC45778}"/>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E97D7CAD-9EFA-A165-06C9-5D25028401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09960" y="2125435"/>
            <a:ext cx="3842086" cy="2607130"/>
          </a:xfrm>
          <a:prstGeom prst="rect">
            <a:avLst/>
          </a:prstGeom>
          <a:ln>
            <a:solidFill>
              <a:schemeClr val="accent1">
                <a:alpha val="98000"/>
              </a:schemeClr>
            </a:solidFill>
          </a:ln>
        </p:spPr>
      </p:pic>
    </p:spTree>
    <p:extLst>
      <p:ext uri="{BB962C8B-B14F-4D97-AF65-F5344CB8AC3E}">
        <p14:creationId xmlns:p14="http://schemas.microsoft.com/office/powerpoint/2010/main" val="42027721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6EE8B-521D-C89C-8EBC-BCCE6782724F}"/>
              </a:ext>
            </a:extLst>
          </p:cNvPr>
          <p:cNvSpPr>
            <a:spLocks noGrp="1"/>
          </p:cNvSpPr>
          <p:nvPr>
            <p:ph type="title"/>
          </p:nvPr>
        </p:nvSpPr>
        <p:spPr>
          <a:xfrm>
            <a:off x="0" y="1"/>
            <a:ext cx="12192000" cy="924674"/>
          </a:xfrm>
        </p:spPr>
        <p:txBody>
          <a:bodyPr/>
          <a:lstStyle/>
          <a:p>
            <a:r>
              <a:rPr lang="bg-BG" dirty="0"/>
              <a:t>Основни функционалности и работа с </a:t>
            </a:r>
            <a:r>
              <a:rPr lang="en-GB" dirty="0"/>
              <a:t>Inkscape</a:t>
            </a:r>
            <a:endParaRPr lang="en-BG" dirty="0"/>
          </a:p>
        </p:txBody>
      </p:sp>
      <p:sp>
        <p:nvSpPr>
          <p:cNvPr id="3" name="Content Placeholder 2">
            <a:extLst>
              <a:ext uri="{FF2B5EF4-FFF2-40B4-BE49-F238E27FC236}">
                <a16:creationId xmlns:a16="http://schemas.microsoft.com/office/drawing/2014/main" id="{7F8EC02D-4C2A-83DF-C33B-3D3372047152}"/>
              </a:ext>
            </a:extLst>
          </p:cNvPr>
          <p:cNvSpPr>
            <a:spLocks noGrp="1"/>
          </p:cNvSpPr>
          <p:nvPr>
            <p:ph idx="1"/>
          </p:nvPr>
        </p:nvSpPr>
        <p:spPr>
          <a:xfrm>
            <a:off x="5887092" y="1345915"/>
            <a:ext cx="5948737" cy="4379521"/>
          </a:xfrm>
        </p:spPr>
        <p:txBody>
          <a:bodyPr/>
          <a:lstStyle/>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7. Ефекти на пътеки</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 (Path Effects)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Inkscape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предлага уникална функция, наречена „Ефекти на пътеки“, която позволява на потребителите да прилагат различни динамични ефекти към пътеки, като модел по пътека, текст по пътека и др.</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8. Разширения и скриптове: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Inkscape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поддържа разширения и скриптове, което позволява на потребителите да подобрят неговите възможности чрез добавки на трети страни и да автоматизират повтарящи се задачи.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9. Формати за импортиране и експортиране: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Inkscape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поддържа широк набор от файлови формати, включително SVG, PDF, EPS, AI, DXF и други. Това позволява безпроблемна интеграция с друг векторно базиран софтуер.</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55280956-09A9-2E06-CCD2-A20E8BC45778}"/>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7" name="Picture 6">
            <a:extLst>
              <a:ext uri="{FF2B5EF4-FFF2-40B4-BE49-F238E27FC236}">
                <a16:creationId xmlns:a16="http://schemas.microsoft.com/office/drawing/2014/main" id="{FB74645D-6ECC-5878-F90D-84780E83F4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571" y="1874650"/>
            <a:ext cx="5315278" cy="3322049"/>
          </a:xfrm>
          <a:prstGeom prst="rect">
            <a:avLst/>
          </a:prstGeom>
        </p:spPr>
      </p:pic>
    </p:spTree>
    <p:extLst>
      <p:ext uri="{BB962C8B-B14F-4D97-AF65-F5344CB8AC3E}">
        <p14:creationId xmlns:p14="http://schemas.microsoft.com/office/powerpoint/2010/main" val="38262875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598C1B-A0F4-F498-1682-DFC58CA6D328}"/>
              </a:ext>
            </a:extLst>
          </p:cNvPr>
          <p:cNvSpPr>
            <a:spLocks noGrp="1"/>
          </p:cNvSpPr>
          <p:nvPr>
            <p:ph type="title"/>
          </p:nvPr>
        </p:nvSpPr>
        <p:spPr/>
        <p:txBody>
          <a:bodyPr/>
          <a:lstStyle/>
          <a:p>
            <a:r>
              <a:rPr lang="bg-BG" dirty="0"/>
              <a:t>Работа с </a:t>
            </a:r>
            <a:r>
              <a:rPr lang="en-GB" dirty="0"/>
              <a:t>Path Effects </a:t>
            </a:r>
            <a:r>
              <a:rPr lang="bg-BG" dirty="0"/>
              <a:t>в </a:t>
            </a:r>
            <a:r>
              <a:rPr lang="en-GB" dirty="0"/>
              <a:t>Inkscape</a:t>
            </a:r>
            <a:endParaRPr lang="en-BG" dirty="0"/>
          </a:p>
        </p:txBody>
      </p:sp>
      <p:sp>
        <p:nvSpPr>
          <p:cNvPr id="3" name="Content Placeholder 2">
            <a:extLst>
              <a:ext uri="{FF2B5EF4-FFF2-40B4-BE49-F238E27FC236}">
                <a16:creationId xmlns:a16="http://schemas.microsoft.com/office/drawing/2014/main" id="{BE5A4D80-4C8B-011B-121D-8FD5C1A9EF89}"/>
              </a:ext>
            </a:extLst>
          </p:cNvPr>
          <p:cNvSpPr>
            <a:spLocks noGrp="1"/>
          </p:cNvSpPr>
          <p:nvPr>
            <p:ph idx="1"/>
          </p:nvPr>
        </p:nvSpPr>
        <p:spPr>
          <a:xfrm>
            <a:off x="349321" y="1620838"/>
            <a:ext cx="5291192" cy="4679950"/>
          </a:xfrm>
        </p:spPr>
        <p:txBody>
          <a:bodyPr/>
          <a:lstStyle/>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Работата с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Path</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Effects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в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Inkscape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ви позволява да прилагате динамични и творчески модификации на пътеки и форми, подобрявайки вашите векторни произведения на изкуството. </a:t>
            </a:r>
            <a:endParaRPr lang="en-US" sz="18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Тези ефекти са неразрушителни, което означава, че могат да бъдат редактирани и модифицирани, без да променят трайно оригиналния път. </a:t>
            </a:r>
            <a:endParaRPr lang="en-US" sz="18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Inkscape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предлага разнообразие от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Path</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Effects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които можете да комбинирате и персонализирате, за да постигнете уникален и сложен дизайн. </a:t>
            </a:r>
          </a:p>
        </p:txBody>
      </p:sp>
      <p:sp>
        <p:nvSpPr>
          <p:cNvPr id="4" name="Footer Placeholder 3">
            <a:extLst>
              <a:ext uri="{FF2B5EF4-FFF2-40B4-BE49-F238E27FC236}">
                <a16:creationId xmlns:a16="http://schemas.microsoft.com/office/drawing/2014/main" id="{55D5F5BA-6F92-9FE9-F852-F06B80DAF2C9}"/>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28E53D8B-1DD1-AE7A-0576-46EDFA6FDD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41888" y="1689849"/>
            <a:ext cx="5317052" cy="3478302"/>
          </a:xfrm>
          <a:prstGeom prst="rect">
            <a:avLst/>
          </a:prstGeom>
          <a:ln>
            <a:solidFill>
              <a:schemeClr val="accent1">
                <a:alpha val="98000"/>
              </a:schemeClr>
            </a:solidFill>
          </a:ln>
        </p:spPr>
      </p:pic>
    </p:spTree>
    <p:extLst>
      <p:ext uri="{BB962C8B-B14F-4D97-AF65-F5344CB8AC3E}">
        <p14:creationId xmlns:p14="http://schemas.microsoft.com/office/powerpoint/2010/main" val="19232230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1A3FC-0A75-A7DE-E55B-672252196A9E}"/>
              </a:ext>
            </a:extLst>
          </p:cNvPr>
          <p:cNvSpPr>
            <a:spLocks noGrp="1"/>
          </p:cNvSpPr>
          <p:nvPr>
            <p:ph type="title"/>
          </p:nvPr>
        </p:nvSpPr>
        <p:spPr/>
        <p:txBody>
          <a:bodyPr/>
          <a:lstStyle/>
          <a:p>
            <a:r>
              <a:rPr lang="bg-BG" dirty="0"/>
              <a:t>Работа с </a:t>
            </a:r>
            <a:r>
              <a:rPr lang="en-GB" dirty="0"/>
              <a:t>Path Effects </a:t>
            </a:r>
            <a:r>
              <a:rPr lang="bg-BG" dirty="0"/>
              <a:t>в </a:t>
            </a:r>
            <a:r>
              <a:rPr lang="en-GB" dirty="0"/>
              <a:t>Inkscape</a:t>
            </a:r>
            <a:endParaRPr lang="en-BG" dirty="0"/>
          </a:p>
        </p:txBody>
      </p:sp>
      <p:sp>
        <p:nvSpPr>
          <p:cNvPr id="3" name="Content Placeholder 2">
            <a:extLst>
              <a:ext uri="{FF2B5EF4-FFF2-40B4-BE49-F238E27FC236}">
                <a16:creationId xmlns:a16="http://schemas.microsoft.com/office/drawing/2014/main" id="{1574F77D-0D09-7DA7-F2B8-EB32B14C78D3}"/>
              </a:ext>
            </a:extLst>
          </p:cNvPr>
          <p:cNvSpPr>
            <a:spLocks noGrp="1"/>
          </p:cNvSpPr>
          <p:nvPr>
            <p:ph idx="1"/>
          </p:nvPr>
        </p:nvSpPr>
        <p:spPr>
          <a:xfrm>
            <a:off x="462336" y="1962364"/>
            <a:ext cx="11075543" cy="4338424"/>
          </a:xfrm>
        </p:spPr>
        <p:txBody>
          <a:bodyPr/>
          <a:lstStyle/>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Ето подробно обяснение как да работите с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Path</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Effects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в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Inkscape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p>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1. Достъп до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Path</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Effects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p>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 В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Inkscape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изберете пътя или формата, към която искате да приложите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Path</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Effect</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като използвате инструмента за избор (иконата със стрелка в лентата с инструменти).</a:t>
            </a:r>
          </a:p>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 Отидете в менюто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Path</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в горната част на прозореца и изберете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Path</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Effects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p>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2. Прилагане на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Path</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Effects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p>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 В диалоговия прозорец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Path</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Effects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щракнете върху бутона „Добавяне“, за да добавите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Path</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Effect</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към избрания път или фигура. Това ще създаде нов запис за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Path</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Effect</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в диалоговия прозорец.</a:t>
            </a:r>
          </a:p>
        </p:txBody>
      </p:sp>
      <p:sp>
        <p:nvSpPr>
          <p:cNvPr id="4" name="Footer Placeholder 3">
            <a:extLst>
              <a:ext uri="{FF2B5EF4-FFF2-40B4-BE49-F238E27FC236}">
                <a16:creationId xmlns:a16="http://schemas.microsoft.com/office/drawing/2014/main" id="{F7AA01C8-3075-7C48-7A9F-D80E4F3D1C70}"/>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27168916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1A3FC-0A75-A7DE-E55B-672252196A9E}"/>
              </a:ext>
            </a:extLst>
          </p:cNvPr>
          <p:cNvSpPr>
            <a:spLocks noGrp="1"/>
          </p:cNvSpPr>
          <p:nvPr>
            <p:ph type="title"/>
          </p:nvPr>
        </p:nvSpPr>
        <p:spPr/>
        <p:txBody>
          <a:bodyPr/>
          <a:lstStyle/>
          <a:p>
            <a:r>
              <a:rPr lang="bg-BG" dirty="0"/>
              <a:t>Работа с </a:t>
            </a:r>
            <a:r>
              <a:rPr lang="en-GB" dirty="0"/>
              <a:t>Path Effects </a:t>
            </a:r>
            <a:r>
              <a:rPr lang="bg-BG" dirty="0"/>
              <a:t>в </a:t>
            </a:r>
            <a:r>
              <a:rPr lang="en-GB" dirty="0"/>
              <a:t>Inkscape</a:t>
            </a:r>
            <a:endParaRPr lang="en-BG" dirty="0"/>
          </a:p>
        </p:txBody>
      </p:sp>
      <p:sp>
        <p:nvSpPr>
          <p:cNvPr id="3" name="Content Placeholder 2">
            <a:extLst>
              <a:ext uri="{FF2B5EF4-FFF2-40B4-BE49-F238E27FC236}">
                <a16:creationId xmlns:a16="http://schemas.microsoft.com/office/drawing/2014/main" id="{1574F77D-0D09-7DA7-F2B8-EB32B14C78D3}"/>
              </a:ext>
            </a:extLst>
          </p:cNvPr>
          <p:cNvSpPr>
            <a:spLocks noGrp="1"/>
          </p:cNvSpPr>
          <p:nvPr>
            <p:ph idx="1"/>
          </p:nvPr>
        </p:nvSpPr>
        <p:spPr>
          <a:xfrm>
            <a:off x="462336" y="1450975"/>
            <a:ext cx="11075543" cy="4849813"/>
          </a:xfrm>
        </p:spPr>
        <p:txBody>
          <a:bodyPr/>
          <a:lstStyle/>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3. Коригиране на настройките на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Path</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Effect</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p>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 Изберете добавения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Path</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Effect</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в диалоговия прозорец, за да видите неговите настройки. Можете да променяте различни параметри на ефекта, за да контролирате външния му вид. Експериментирайте с различни настройки, за да видите как влияят върху пътя или формата.</a:t>
            </a:r>
          </a:p>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4. Ред на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Path</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Effects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p>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 Редът на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Path</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Effects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е от значение, тъй като те се прилагат в реда, в който се показват в диалоговия прозорец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Path</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Effects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За да промените реда на ефектите, използвайте бутоните със стрелки, за да ги преместите нагоре или надолу.</a:t>
            </a:r>
          </a:p>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5. Добавяне на множество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Path</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Effects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p>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 Можете да приложите множество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Path</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Effects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към един и същи път или форма. Щракнете отново върху бутона „Добавяне“, за да добавите допълнителни ефекти и да персонализирате всеки един.</a:t>
            </a:r>
          </a:p>
        </p:txBody>
      </p:sp>
      <p:sp>
        <p:nvSpPr>
          <p:cNvPr id="4" name="Footer Placeholder 3">
            <a:extLst>
              <a:ext uri="{FF2B5EF4-FFF2-40B4-BE49-F238E27FC236}">
                <a16:creationId xmlns:a16="http://schemas.microsoft.com/office/drawing/2014/main" id="{F7AA01C8-3075-7C48-7A9F-D80E4F3D1C70}"/>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834107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1A3FC-0A75-A7DE-E55B-672252196A9E}"/>
              </a:ext>
            </a:extLst>
          </p:cNvPr>
          <p:cNvSpPr>
            <a:spLocks noGrp="1"/>
          </p:cNvSpPr>
          <p:nvPr>
            <p:ph type="title"/>
          </p:nvPr>
        </p:nvSpPr>
        <p:spPr/>
        <p:txBody>
          <a:bodyPr/>
          <a:lstStyle/>
          <a:p>
            <a:r>
              <a:rPr lang="bg-BG" dirty="0"/>
              <a:t>Работа с </a:t>
            </a:r>
            <a:r>
              <a:rPr lang="en-GB" dirty="0"/>
              <a:t>Path Effects </a:t>
            </a:r>
            <a:r>
              <a:rPr lang="bg-BG" dirty="0"/>
              <a:t>в </a:t>
            </a:r>
            <a:r>
              <a:rPr lang="en-GB" dirty="0"/>
              <a:t>Inkscape</a:t>
            </a:r>
            <a:endParaRPr lang="en-BG" dirty="0"/>
          </a:p>
        </p:txBody>
      </p:sp>
      <p:sp>
        <p:nvSpPr>
          <p:cNvPr id="3" name="Content Placeholder 2">
            <a:extLst>
              <a:ext uri="{FF2B5EF4-FFF2-40B4-BE49-F238E27FC236}">
                <a16:creationId xmlns:a16="http://schemas.microsoft.com/office/drawing/2014/main" id="{1574F77D-0D09-7DA7-F2B8-EB32B14C78D3}"/>
              </a:ext>
            </a:extLst>
          </p:cNvPr>
          <p:cNvSpPr>
            <a:spLocks noGrp="1"/>
          </p:cNvSpPr>
          <p:nvPr>
            <p:ph idx="1"/>
          </p:nvPr>
        </p:nvSpPr>
        <p:spPr>
          <a:xfrm>
            <a:off x="462336" y="1450975"/>
            <a:ext cx="11075543" cy="4849813"/>
          </a:xfrm>
        </p:spPr>
        <p:txBody>
          <a:bodyPr/>
          <a:lstStyle/>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6. Премахване на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Path</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Effects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p>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 За да премахнете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Path</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Effect</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изберете го в диалоговия прозорец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Path</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Effects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 щракнете върху бутона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Remove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Оригиналният път ще бъде възстановен и ефектът ще бъде премахнат.</a:t>
            </a:r>
          </a:p>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7. Комбиниране на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Path</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Effects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p>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 Чрез комбиниране на различни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Path</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Effects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можете да създавате сложни дизайни и уникални форми. Експериментирайте с различни ефекти и техните настройки, за да постигнете желания резултат.</a:t>
            </a:r>
          </a:p>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8. Запазване на предварително зададени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Path</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Effects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p>
          <a:p>
            <a:pPr marL="0" indent="0">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 Ако често използвате специфични комбинации от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Path</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Effects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можете да ги запазите за лесно повторно използване. Щракнете върху бутона „Запазване по подразбиране“ в диалоговия прозорец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Path</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Effects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за да запазите текущите настройки.</a:t>
            </a:r>
            <a:r>
              <a:rPr lang="bg-BG" sz="1200" dirty="0">
                <a:effectLst/>
              </a:rPr>
              <a:t> </a:t>
            </a:r>
            <a:endParaRPr lang="bg-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F7AA01C8-3075-7C48-7A9F-D80E4F3D1C70}"/>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30264394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1A3FC-0A75-A7DE-E55B-672252196A9E}"/>
              </a:ext>
            </a:extLst>
          </p:cNvPr>
          <p:cNvSpPr>
            <a:spLocks noGrp="1"/>
          </p:cNvSpPr>
          <p:nvPr>
            <p:ph type="title"/>
          </p:nvPr>
        </p:nvSpPr>
        <p:spPr/>
        <p:txBody>
          <a:bodyPr/>
          <a:lstStyle/>
          <a:p>
            <a:r>
              <a:rPr lang="bg-BG" dirty="0"/>
              <a:t>Работа с </a:t>
            </a:r>
            <a:r>
              <a:rPr lang="en-GB" dirty="0"/>
              <a:t>Path Effects </a:t>
            </a:r>
            <a:r>
              <a:rPr lang="bg-BG" dirty="0"/>
              <a:t>в </a:t>
            </a:r>
            <a:r>
              <a:rPr lang="en-GB" dirty="0"/>
              <a:t>Inkscape</a:t>
            </a:r>
            <a:endParaRPr lang="en-BG" dirty="0"/>
          </a:p>
        </p:txBody>
      </p:sp>
      <p:sp>
        <p:nvSpPr>
          <p:cNvPr id="3" name="Content Placeholder 2">
            <a:extLst>
              <a:ext uri="{FF2B5EF4-FFF2-40B4-BE49-F238E27FC236}">
                <a16:creationId xmlns:a16="http://schemas.microsoft.com/office/drawing/2014/main" id="{1574F77D-0D09-7DA7-F2B8-EB32B14C78D3}"/>
              </a:ext>
            </a:extLst>
          </p:cNvPr>
          <p:cNvSpPr>
            <a:spLocks noGrp="1"/>
          </p:cNvSpPr>
          <p:nvPr>
            <p:ph idx="1"/>
          </p:nvPr>
        </p:nvSpPr>
        <p:spPr>
          <a:xfrm>
            <a:off x="462336" y="1450975"/>
            <a:ext cx="11075543" cy="4849813"/>
          </a:xfrm>
        </p:spPr>
        <p:txBody>
          <a:bodyPr/>
          <a:lstStyle/>
          <a:p>
            <a:pPr marL="0" indent="0" algn="just">
              <a:lnSpc>
                <a:spcPct val="107000"/>
              </a:lnSpc>
              <a:spcAft>
                <a:spcPts val="800"/>
              </a:spcAft>
              <a:buNone/>
            </a:pP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Path</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Effects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в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Inkscape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предлагат мощен начин за трансформиране и модифициране на пътища и форми. Те могат да се използват за създаване на органични шарки, артистични изкривявания и персонализирани четки, наред с други ефекти. Експериментирането с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Path</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Effects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ви позволява да изследвате нови творчески възможности и да добавите сложност и дълбочина към вашите векторни произведения на изкуството в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Inkscape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p>
        </p:txBody>
      </p:sp>
      <p:sp>
        <p:nvSpPr>
          <p:cNvPr id="4" name="Footer Placeholder 3">
            <a:extLst>
              <a:ext uri="{FF2B5EF4-FFF2-40B4-BE49-F238E27FC236}">
                <a16:creationId xmlns:a16="http://schemas.microsoft.com/office/drawing/2014/main" id="{F7AA01C8-3075-7C48-7A9F-D80E4F3D1C70}"/>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CBE0AE4E-408A-6CD1-F93A-C802C1874B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92853" y="3212779"/>
            <a:ext cx="4606294" cy="2828426"/>
          </a:xfrm>
          <a:prstGeom prst="rect">
            <a:avLst/>
          </a:prstGeom>
          <a:ln>
            <a:solidFill>
              <a:schemeClr val="accent1">
                <a:alpha val="98000"/>
              </a:schemeClr>
            </a:solidFill>
          </a:ln>
        </p:spPr>
      </p:pic>
    </p:spTree>
    <p:extLst>
      <p:ext uri="{BB962C8B-B14F-4D97-AF65-F5344CB8AC3E}">
        <p14:creationId xmlns:p14="http://schemas.microsoft.com/office/powerpoint/2010/main" val="31108677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bg-BG" dirty="0"/>
              <a:t>Благодаря</a:t>
            </a:r>
            <a:endParaRPr lang="en-GB" dirty="0"/>
          </a:p>
        </p:txBody>
      </p:sp>
      <p:sp>
        <p:nvSpPr>
          <p:cNvPr id="7" name="Text Placeholder 6"/>
          <p:cNvSpPr>
            <a:spLocks noGrp="1"/>
          </p:cNvSpPr>
          <p:nvPr>
            <p:ph type="body" idx="1"/>
          </p:nvPr>
        </p:nvSpPr>
        <p:spPr/>
        <p:txBody>
          <a:bodyPr/>
          <a:lstStyle/>
          <a:p>
            <a:pPr algn="ctr"/>
            <a:r>
              <a:rPr lang="bg-BG" dirty="0"/>
              <a:t>За вашето внимание!</a:t>
            </a:r>
            <a:endParaRPr lang="en-GB" dirty="0"/>
          </a:p>
        </p:txBody>
      </p:sp>
      <p:sp>
        <p:nvSpPr>
          <p:cNvPr id="5" name="Footer Placeholder 4"/>
          <p:cNvSpPr>
            <a:spLocks noGrp="1"/>
          </p:cNvSpPr>
          <p:nvPr>
            <p:ph type="ftr" sz="quarter" idx="10"/>
          </p:nvPr>
        </p:nvSpPr>
        <p:spPr/>
        <p:txBody>
          <a:bodyPr/>
          <a:lstStyle/>
          <a:p>
            <a:pPr>
              <a:defRPr/>
            </a:pPr>
            <a:r>
              <a:rPr lang="ru-RU"/>
              <a:t> Европейска Рамка на дигиталните компетентности</a:t>
            </a:r>
            <a:br>
              <a:rPr lang="en-GB"/>
            </a:br>
            <a:r>
              <a:rPr lang="ru-RU"/>
              <a:t>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10137625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1767C-1C41-F903-8C96-87F6BF2140E0}"/>
              </a:ext>
            </a:extLst>
          </p:cNvPr>
          <p:cNvSpPr>
            <a:spLocks noGrp="1"/>
          </p:cNvSpPr>
          <p:nvPr>
            <p:ph type="title"/>
          </p:nvPr>
        </p:nvSpPr>
        <p:spPr/>
        <p:txBody>
          <a:bodyPr/>
          <a:lstStyle/>
          <a:p>
            <a:r>
              <a:rPr lang="bg-BG" dirty="0"/>
              <a:t>Съдържание</a:t>
            </a:r>
            <a:endParaRPr lang="en-BG" dirty="0"/>
          </a:p>
        </p:txBody>
      </p:sp>
      <p:sp>
        <p:nvSpPr>
          <p:cNvPr id="3" name="Content Placeholder 2">
            <a:extLst>
              <a:ext uri="{FF2B5EF4-FFF2-40B4-BE49-F238E27FC236}">
                <a16:creationId xmlns:a16="http://schemas.microsoft.com/office/drawing/2014/main" id="{BA6F1891-5FE2-B605-1FC1-C04A4F3A1E63}"/>
              </a:ext>
            </a:extLst>
          </p:cNvPr>
          <p:cNvSpPr>
            <a:spLocks noGrp="1"/>
          </p:cNvSpPr>
          <p:nvPr>
            <p:ph idx="1"/>
          </p:nvPr>
        </p:nvSpPr>
        <p:spPr>
          <a:xfrm>
            <a:off x="480766" y="2084832"/>
            <a:ext cx="10897387" cy="4215956"/>
          </a:xfrm>
        </p:spPr>
        <p:txBody>
          <a:bodyPr/>
          <a:lstStyle/>
          <a:p>
            <a:pPr marL="541338" lvl="1" indent="-531813">
              <a:lnSpc>
                <a:spcPct val="107000"/>
              </a:lnSpc>
              <a:spcBef>
                <a:spcPts val="1800"/>
              </a:spcBef>
              <a:buFont typeface="+mj-lt"/>
              <a:buAutoNum type="arabicPeriod"/>
            </a:pPr>
            <a:r>
              <a:rPr lang="bg-BG" sz="1800" dirty="0">
                <a:latin typeface="Cambria" panose="02040503050406030204" pitchFamily="18" charset="0"/>
                <a:cs typeface="Times New Roman" panose="02020603050405020304" pitchFamily="18" charset="0"/>
              </a:rPr>
              <a:t>Основни функционалности и работа с </a:t>
            </a:r>
            <a:r>
              <a:rPr lang="en-US" sz="1800" dirty="0">
                <a:latin typeface="Cambria" panose="02040503050406030204" pitchFamily="18" charset="0"/>
                <a:cs typeface="Times New Roman" panose="02020603050405020304" pitchFamily="18" charset="0"/>
              </a:rPr>
              <a:t>Adobe Photoshop</a:t>
            </a:r>
          </a:p>
          <a:p>
            <a:pPr marL="541338" lvl="1" indent="-531813">
              <a:lnSpc>
                <a:spcPct val="107000"/>
              </a:lnSpc>
              <a:spcBef>
                <a:spcPts val="1800"/>
              </a:spcBef>
              <a:buFont typeface="+mj-lt"/>
              <a:buAutoNum type="arabicPeriod"/>
            </a:pPr>
            <a:r>
              <a:rPr lang="bg-BG" sz="1800" dirty="0">
                <a:latin typeface="Cambria" panose="02040503050406030204" pitchFamily="18" charset="0"/>
                <a:cs typeface="Times New Roman" panose="02020603050405020304" pitchFamily="18" charset="0"/>
              </a:rPr>
              <a:t>Основни функционалности и работа с </a:t>
            </a:r>
            <a:r>
              <a:rPr lang="en-GB" sz="1800" dirty="0">
                <a:latin typeface="Cambria" panose="02040503050406030204" pitchFamily="18" charset="0"/>
                <a:cs typeface="Times New Roman" panose="02020603050405020304" pitchFamily="18" charset="0"/>
              </a:rPr>
              <a:t>GIMP</a:t>
            </a:r>
          </a:p>
          <a:p>
            <a:pPr marL="541338" lvl="1" indent="-531813">
              <a:lnSpc>
                <a:spcPct val="107000"/>
              </a:lnSpc>
              <a:spcBef>
                <a:spcPts val="1800"/>
              </a:spcBef>
              <a:buFont typeface="+mj-lt"/>
              <a:buAutoNum type="arabicPeriod"/>
            </a:pPr>
            <a:r>
              <a:rPr lang="bg-BG" sz="1800" dirty="0">
                <a:latin typeface="Cambria" panose="02040503050406030204" pitchFamily="18" charset="0"/>
                <a:cs typeface="Times New Roman" panose="02020603050405020304" pitchFamily="18" charset="0"/>
              </a:rPr>
              <a:t>Работа с филтри и ефекти в </a:t>
            </a:r>
            <a:r>
              <a:rPr lang="en-GB" sz="1800" dirty="0">
                <a:latin typeface="Cambria" panose="02040503050406030204" pitchFamily="18" charset="0"/>
                <a:cs typeface="Times New Roman" panose="02020603050405020304" pitchFamily="18" charset="0"/>
              </a:rPr>
              <a:t>GIMP</a:t>
            </a:r>
          </a:p>
          <a:p>
            <a:pPr marL="541338" lvl="1" indent="-531813">
              <a:lnSpc>
                <a:spcPct val="107000"/>
              </a:lnSpc>
              <a:spcBef>
                <a:spcPts val="1800"/>
              </a:spcBef>
              <a:buFont typeface="+mj-lt"/>
              <a:buAutoNum type="arabicPeriod"/>
            </a:pPr>
            <a:r>
              <a:rPr lang="bg-BG" sz="1800" dirty="0">
                <a:latin typeface="Cambria" panose="02040503050406030204" pitchFamily="18" charset="0"/>
                <a:cs typeface="Times New Roman" panose="02020603050405020304" pitchFamily="18" charset="0"/>
              </a:rPr>
              <a:t>Основни функционалности и работа с </a:t>
            </a:r>
            <a:r>
              <a:rPr lang="en-GB" sz="1800" dirty="0">
                <a:latin typeface="Cambria" panose="02040503050406030204" pitchFamily="18" charset="0"/>
                <a:cs typeface="Times New Roman" panose="02020603050405020304" pitchFamily="18" charset="0"/>
              </a:rPr>
              <a:t>Inkscape</a:t>
            </a:r>
          </a:p>
          <a:p>
            <a:pPr marL="541338" lvl="1" indent="-531813">
              <a:lnSpc>
                <a:spcPct val="107000"/>
              </a:lnSpc>
              <a:spcBef>
                <a:spcPts val="1800"/>
              </a:spcBef>
              <a:buFont typeface="+mj-lt"/>
              <a:buAutoNum type="arabicPeriod"/>
            </a:pPr>
            <a:r>
              <a:rPr lang="bg-BG" sz="1800" dirty="0">
                <a:latin typeface="Cambria" panose="02040503050406030204" pitchFamily="18" charset="0"/>
                <a:cs typeface="Times New Roman" panose="02020603050405020304" pitchFamily="18" charset="0"/>
              </a:rPr>
              <a:t>Работа с </a:t>
            </a:r>
            <a:r>
              <a:rPr lang="en-GB" sz="1800" dirty="0">
                <a:latin typeface="Cambria" panose="02040503050406030204" pitchFamily="18" charset="0"/>
                <a:cs typeface="Times New Roman" panose="02020603050405020304" pitchFamily="18" charset="0"/>
              </a:rPr>
              <a:t>Path Effects </a:t>
            </a:r>
            <a:r>
              <a:rPr lang="bg-BG" sz="1800" dirty="0">
                <a:latin typeface="Cambria" panose="02040503050406030204" pitchFamily="18" charset="0"/>
                <a:cs typeface="Times New Roman" panose="02020603050405020304" pitchFamily="18" charset="0"/>
              </a:rPr>
              <a:t>в </a:t>
            </a:r>
            <a:r>
              <a:rPr lang="en-GB" sz="1800" dirty="0">
                <a:latin typeface="Cambria" panose="02040503050406030204" pitchFamily="18" charset="0"/>
                <a:cs typeface="Times New Roman" panose="02020603050405020304" pitchFamily="18" charset="0"/>
              </a:rPr>
              <a:t>Inkscape</a:t>
            </a:r>
          </a:p>
        </p:txBody>
      </p:sp>
      <p:sp>
        <p:nvSpPr>
          <p:cNvPr id="4" name="Footer Placeholder 3">
            <a:extLst>
              <a:ext uri="{FF2B5EF4-FFF2-40B4-BE49-F238E27FC236}">
                <a16:creationId xmlns:a16="http://schemas.microsoft.com/office/drawing/2014/main" id="{A1B07FE2-7229-FF1A-8807-92FBD053ED16}"/>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4358945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9D6A5-D96B-FDB0-8754-2008303A7FE3}"/>
              </a:ext>
            </a:extLst>
          </p:cNvPr>
          <p:cNvSpPr>
            <a:spLocks noGrp="1"/>
          </p:cNvSpPr>
          <p:nvPr>
            <p:ph type="title"/>
          </p:nvPr>
        </p:nvSpPr>
        <p:spPr/>
        <p:txBody>
          <a:bodyPr>
            <a:normAutofit/>
          </a:bodyPr>
          <a:lstStyle/>
          <a:p>
            <a:r>
              <a:rPr lang="bg-BG" dirty="0"/>
              <a:t>Основни функционалности и работа </a:t>
            </a:r>
            <a:br>
              <a:rPr lang="en-US" dirty="0"/>
            </a:br>
            <a:r>
              <a:rPr lang="bg-BG" dirty="0"/>
              <a:t>с </a:t>
            </a:r>
            <a:r>
              <a:rPr lang="en-GB" dirty="0"/>
              <a:t>Adobe Photoshop</a:t>
            </a:r>
            <a:endParaRPr lang="en-BG" dirty="0"/>
          </a:p>
        </p:txBody>
      </p:sp>
      <p:sp>
        <p:nvSpPr>
          <p:cNvPr id="3" name="Content Placeholder 2">
            <a:extLst>
              <a:ext uri="{FF2B5EF4-FFF2-40B4-BE49-F238E27FC236}">
                <a16:creationId xmlns:a16="http://schemas.microsoft.com/office/drawing/2014/main" id="{34C6DFEE-5AD4-A05F-0C67-B3601D89DABB}"/>
              </a:ext>
            </a:extLst>
          </p:cNvPr>
          <p:cNvSpPr>
            <a:spLocks noGrp="1"/>
          </p:cNvSpPr>
          <p:nvPr>
            <p:ph idx="1"/>
          </p:nvPr>
        </p:nvSpPr>
        <p:spPr>
          <a:xfrm>
            <a:off x="914400" y="2352782"/>
            <a:ext cx="7664521" cy="3948006"/>
          </a:xfrm>
        </p:spPr>
        <p:txBody>
          <a:bodyPr/>
          <a:lstStyle/>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Една от основните характеристики на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Photoshop</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е поддръжката на </a:t>
            </a: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слоеве</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Потребителите могат да създават, редактират и подреждат множество слоеве, позволявайки самостоятелно редактиране на отделни детайли и лесно управление на сложни композиции.</a:t>
            </a: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Работата със слоеве във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Photoshop</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е от съществено значение за създаването на сложни и комплексни изображения. Слоевете позволяват да се подреждат, организират и редактират независимо различни елементи от дизайна, осигурявайки гъвкавост и контрол върху цялото изображение. Ето някои основни операции със слоеве във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Photoshop</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p>
        </p:txBody>
      </p:sp>
      <p:sp>
        <p:nvSpPr>
          <p:cNvPr id="4" name="Footer Placeholder 3">
            <a:extLst>
              <a:ext uri="{FF2B5EF4-FFF2-40B4-BE49-F238E27FC236}">
                <a16:creationId xmlns:a16="http://schemas.microsoft.com/office/drawing/2014/main" id="{3692C03C-8EF2-DC7E-163D-48DB46B0A9CF}"/>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E5FF261D-8BA6-4760-AC11-939D406DA7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23748" y="2515242"/>
            <a:ext cx="2933700" cy="2628900"/>
          </a:xfrm>
          <a:prstGeom prst="rect">
            <a:avLst/>
          </a:prstGeom>
        </p:spPr>
      </p:pic>
    </p:spTree>
    <p:extLst>
      <p:ext uri="{BB962C8B-B14F-4D97-AF65-F5344CB8AC3E}">
        <p14:creationId xmlns:p14="http://schemas.microsoft.com/office/powerpoint/2010/main" val="3843994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E82BE-453F-7311-CADF-4009D3CA5BB4}"/>
              </a:ext>
            </a:extLst>
          </p:cNvPr>
          <p:cNvSpPr>
            <a:spLocks noGrp="1"/>
          </p:cNvSpPr>
          <p:nvPr>
            <p:ph type="title"/>
          </p:nvPr>
        </p:nvSpPr>
        <p:spPr/>
        <p:txBody>
          <a:bodyPr/>
          <a:lstStyle/>
          <a:p>
            <a:r>
              <a:rPr lang="bg-BG" dirty="0"/>
              <a:t>Работата със слоеве във </a:t>
            </a:r>
            <a:r>
              <a:rPr lang="en-GB" dirty="0"/>
              <a:t>Photoshop </a:t>
            </a:r>
            <a:endParaRPr lang="en-BG" dirty="0"/>
          </a:p>
        </p:txBody>
      </p:sp>
      <p:sp>
        <p:nvSpPr>
          <p:cNvPr id="3" name="Content Placeholder 2">
            <a:extLst>
              <a:ext uri="{FF2B5EF4-FFF2-40B4-BE49-F238E27FC236}">
                <a16:creationId xmlns:a16="http://schemas.microsoft.com/office/drawing/2014/main" id="{F83F538F-CD90-9C67-6EAF-EB2315AF6D80}"/>
              </a:ext>
            </a:extLst>
          </p:cNvPr>
          <p:cNvSpPr>
            <a:spLocks noGrp="1"/>
          </p:cNvSpPr>
          <p:nvPr>
            <p:ph idx="1"/>
          </p:nvPr>
        </p:nvSpPr>
        <p:spPr>
          <a:xfrm>
            <a:off x="534256" y="1620838"/>
            <a:ext cx="11250202" cy="4679950"/>
          </a:xfrm>
        </p:spPr>
        <p:txBody>
          <a:bodyPr/>
          <a:lstStyle/>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1. Създаване на нов слой:</a:t>
            </a: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За да създадете нов слой, щракнете върху бутона „Създаване на нов слой“ в долната част на панела със слоеве или използвайте клавишната комбинация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Ctrl+Shift+N</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(Windows) или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Cmd+Shift+N</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Mac</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Новият слой ще се появи над текущо избрания слой в панела със слоеве.</a:t>
            </a:r>
          </a:p>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2. Промяна на реда на слоевете:</a:t>
            </a: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За да промените реда на слоевете, просто ги плъзнете и пуснете нагоре или надолу в панела със слоеве. Най-горният слой ще се появи пред всички останали слоеве, докато най-долният слой ще бъде отзад.</a:t>
            </a:r>
          </a:p>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3. Преименуване на слоеве:</a:t>
            </a: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Щракнете двукратно върху името на слоя в панела със слоеве, за да преименувате слоя. Даването на описателни имена на слоевете помага при организацията, особено при сложни проекти.</a:t>
            </a:r>
          </a:p>
        </p:txBody>
      </p:sp>
      <p:sp>
        <p:nvSpPr>
          <p:cNvPr id="4" name="Footer Placeholder 3">
            <a:extLst>
              <a:ext uri="{FF2B5EF4-FFF2-40B4-BE49-F238E27FC236}">
                <a16:creationId xmlns:a16="http://schemas.microsoft.com/office/drawing/2014/main" id="{630F9AD6-CCB1-6D8B-3434-508649C4D91F}"/>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27162326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E82BE-453F-7311-CADF-4009D3CA5BB4}"/>
              </a:ext>
            </a:extLst>
          </p:cNvPr>
          <p:cNvSpPr>
            <a:spLocks noGrp="1"/>
          </p:cNvSpPr>
          <p:nvPr>
            <p:ph type="title"/>
          </p:nvPr>
        </p:nvSpPr>
        <p:spPr/>
        <p:txBody>
          <a:bodyPr/>
          <a:lstStyle/>
          <a:p>
            <a:r>
              <a:rPr lang="bg-BG" dirty="0"/>
              <a:t>Работата със слоеве във </a:t>
            </a:r>
            <a:r>
              <a:rPr lang="en-GB" dirty="0"/>
              <a:t>Photoshop </a:t>
            </a:r>
            <a:endParaRPr lang="en-BG" dirty="0"/>
          </a:p>
        </p:txBody>
      </p:sp>
      <p:sp>
        <p:nvSpPr>
          <p:cNvPr id="3" name="Content Placeholder 2">
            <a:extLst>
              <a:ext uri="{FF2B5EF4-FFF2-40B4-BE49-F238E27FC236}">
                <a16:creationId xmlns:a16="http://schemas.microsoft.com/office/drawing/2014/main" id="{F83F538F-CD90-9C67-6EAF-EB2315AF6D80}"/>
              </a:ext>
            </a:extLst>
          </p:cNvPr>
          <p:cNvSpPr>
            <a:spLocks noGrp="1"/>
          </p:cNvSpPr>
          <p:nvPr>
            <p:ph idx="1"/>
          </p:nvPr>
        </p:nvSpPr>
        <p:spPr>
          <a:xfrm>
            <a:off x="534256" y="1620838"/>
            <a:ext cx="7561780" cy="4679950"/>
          </a:xfrm>
        </p:spPr>
        <p:txBody>
          <a:bodyPr/>
          <a:lstStyle/>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4. Видимост на слоя:</a:t>
            </a: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Щракнете върху иконата на око до даден слой, за да превключите неговата видимост. Когато иконата на око е видима, слоят е видим; когато е скрита, слоят не се вижда.</a:t>
            </a:r>
          </a:p>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5. Заключване на слой:</a:t>
            </a: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Използвайте иконите за заключване в панела със слоеве, за да предотвратите случайни промени в позицията, прозрачността или пикселите на слоя. Заключените слоеве не могат да се редактират, докато не бъдат отключени.</a:t>
            </a:r>
          </a:p>
        </p:txBody>
      </p:sp>
      <p:sp>
        <p:nvSpPr>
          <p:cNvPr id="4" name="Footer Placeholder 3">
            <a:extLst>
              <a:ext uri="{FF2B5EF4-FFF2-40B4-BE49-F238E27FC236}">
                <a16:creationId xmlns:a16="http://schemas.microsoft.com/office/drawing/2014/main" id="{630F9AD6-CCB1-6D8B-3434-508649C4D91F}"/>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6E7ADC82-3602-A1CA-A36F-03BCFC4B57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36744" y="1620838"/>
            <a:ext cx="2921000" cy="2019300"/>
          </a:xfrm>
          <a:prstGeom prst="rect">
            <a:avLst/>
          </a:prstGeom>
        </p:spPr>
      </p:pic>
      <p:pic>
        <p:nvPicPr>
          <p:cNvPr id="7" name="Picture 6">
            <a:extLst>
              <a:ext uri="{FF2B5EF4-FFF2-40B4-BE49-F238E27FC236}">
                <a16:creationId xmlns:a16="http://schemas.microsoft.com/office/drawing/2014/main" id="{41F6CE17-C1B7-DE40-211D-26C59643AC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36744" y="3810001"/>
            <a:ext cx="2921000" cy="2019300"/>
          </a:xfrm>
          <a:prstGeom prst="rect">
            <a:avLst/>
          </a:prstGeom>
        </p:spPr>
      </p:pic>
      <p:cxnSp>
        <p:nvCxnSpPr>
          <p:cNvPr id="11" name="Straight Arrow Connector 10">
            <a:extLst>
              <a:ext uri="{FF2B5EF4-FFF2-40B4-BE49-F238E27FC236}">
                <a16:creationId xmlns:a16="http://schemas.microsoft.com/office/drawing/2014/main" id="{5409BEAF-EB2D-18F1-76E3-916680FCE7DB}"/>
              </a:ext>
            </a:extLst>
          </p:cNvPr>
          <p:cNvCxnSpPr/>
          <p:nvPr/>
        </p:nvCxnSpPr>
        <p:spPr>
          <a:xfrm>
            <a:off x="4941870" y="2945606"/>
            <a:ext cx="3637051" cy="39349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3" name="Curved Connector 12">
            <a:extLst>
              <a:ext uri="{FF2B5EF4-FFF2-40B4-BE49-F238E27FC236}">
                <a16:creationId xmlns:a16="http://schemas.microsoft.com/office/drawing/2014/main" id="{E39F79F1-DD38-2D21-DEAB-53532B555788}"/>
              </a:ext>
            </a:extLst>
          </p:cNvPr>
          <p:cNvCxnSpPr>
            <a:cxnSpLocks/>
          </p:cNvCxnSpPr>
          <p:nvPr/>
        </p:nvCxnSpPr>
        <p:spPr>
          <a:xfrm>
            <a:off x="5335587" y="4848163"/>
            <a:ext cx="5688584" cy="586866"/>
          </a:xfrm>
          <a:prstGeom prst="curved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156565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4EDA0-EBA3-9F77-38E2-21BDFD5D073A}"/>
              </a:ext>
            </a:extLst>
          </p:cNvPr>
          <p:cNvSpPr>
            <a:spLocks noGrp="1"/>
          </p:cNvSpPr>
          <p:nvPr>
            <p:ph type="title"/>
          </p:nvPr>
        </p:nvSpPr>
        <p:spPr/>
        <p:txBody>
          <a:bodyPr/>
          <a:lstStyle/>
          <a:p>
            <a:r>
              <a:rPr lang="bg-BG" dirty="0"/>
              <a:t>Работата със слоеве във </a:t>
            </a:r>
            <a:r>
              <a:rPr lang="en-GB" dirty="0"/>
              <a:t>Photoshop </a:t>
            </a:r>
            <a:endParaRPr lang="en-BG" dirty="0"/>
          </a:p>
        </p:txBody>
      </p:sp>
      <p:sp>
        <p:nvSpPr>
          <p:cNvPr id="3" name="Content Placeholder 2">
            <a:extLst>
              <a:ext uri="{FF2B5EF4-FFF2-40B4-BE49-F238E27FC236}">
                <a16:creationId xmlns:a16="http://schemas.microsoft.com/office/drawing/2014/main" id="{FE3F6C57-8276-2570-E2A7-C392D88189E7}"/>
              </a:ext>
            </a:extLst>
          </p:cNvPr>
          <p:cNvSpPr>
            <a:spLocks noGrp="1"/>
          </p:cNvSpPr>
          <p:nvPr>
            <p:ph idx="1"/>
          </p:nvPr>
        </p:nvSpPr>
        <p:spPr>
          <a:xfrm>
            <a:off x="349321" y="1620838"/>
            <a:ext cx="11558428" cy="4679950"/>
          </a:xfrm>
        </p:spPr>
        <p:txBody>
          <a:bodyPr/>
          <a:lstStyle/>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6. Непрозрачност и запълване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Opacity</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and</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Fill</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Регулирайте непрозрачността и запълването на слой, за да контролирате неговата прозрачност. Непрозрачността засяга целия слой, докато запълването засяга само съдържанието на слоя, с изключение на ефектите на слоя.</a:t>
            </a:r>
          </a:p>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7. Режими на смесване на слоевете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Layer</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Blend</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Modes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Режимите на смесване определят как пикселите на един слой взаимодействат със слоевете под него. Експериментирайте с различни режими на смесване, за да постигнете различни ефекти.</a:t>
            </a:r>
          </a:p>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8. Стилове на слоеве и ефекти:</a:t>
            </a:r>
          </a:p>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Щракнете върху иконата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fx</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в долната част на панела със слоеве, за да получите достъп до стиловете и ефекти на слоя. Приложете падащи сенки, щрихи, сияния, скосявания и други ефекти, за да подобрите външния вид на вашия слой.</a:t>
            </a:r>
            <a:r>
              <a:rPr lang="bg-BG" dirty="0">
                <a:effectLst/>
              </a:rPr>
              <a:t> </a:t>
            </a:r>
            <a:endParaRPr lang="bg-BG" dirty="0"/>
          </a:p>
        </p:txBody>
      </p:sp>
      <p:sp>
        <p:nvSpPr>
          <p:cNvPr id="4" name="Footer Placeholder 3">
            <a:extLst>
              <a:ext uri="{FF2B5EF4-FFF2-40B4-BE49-F238E27FC236}">
                <a16:creationId xmlns:a16="http://schemas.microsoft.com/office/drawing/2014/main" id="{089A9694-A54F-F156-37E8-7FEEE2D4CB44}"/>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5623069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4EDA0-EBA3-9F77-38E2-21BDFD5D073A}"/>
              </a:ext>
            </a:extLst>
          </p:cNvPr>
          <p:cNvSpPr>
            <a:spLocks noGrp="1"/>
          </p:cNvSpPr>
          <p:nvPr>
            <p:ph type="title"/>
          </p:nvPr>
        </p:nvSpPr>
        <p:spPr>
          <a:xfrm>
            <a:off x="0" y="0"/>
            <a:ext cx="12192000" cy="1099335"/>
          </a:xfrm>
        </p:spPr>
        <p:txBody>
          <a:bodyPr/>
          <a:lstStyle/>
          <a:p>
            <a:r>
              <a:rPr lang="bg-BG" dirty="0"/>
              <a:t>Работата със слоеве във </a:t>
            </a:r>
            <a:r>
              <a:rPr lang="en-GB" dirty="0"/>
              <a:t>Photoshop </a:t>
            </a:r>
            <a:endParaRPr lang="en-BG" dirty="0"/>
          </a:p>
        </p:txBody>
      </p:sp>
      <p:sp>
        <p:nvSpPr>
          <p:cNvPr id="3" name="Content Placeholder 2">
            <a:extLst>
              <a:ext uri="{FF2B5EF4-FFF2-40B4-BE49-F238E27FC236}">
                <a16:creationId xmlns:a16="http://schemas.microsoft.com/office/drawing/2014/main" id="{FE3F6C57-8276-2570-E2A7-C392D88189E7}"/>
              </a:ext>
            </a:extLst>
          </p:cNvPr>
          <p:cNvSpPr>
            <a:spLocks noGrp="1"/>
          </p:cNvSpPr>
          <p:nvPr>
            <p:ph idx="1"/>
          </p:nvPr>
        </p:nvSpPr>
        <p:spPr>
          <a:xfrm>
            <a:off x="349321" y="934948"/>
            <a:ext cx="11558428" cy="5365840"/>
          </a:xfrm>
        </p:spPr>
        <p:txBody>
          <a:bodyPr/>
          <a:lstStyle/>
          <a:p>
            <a:pPr marL="0" indent="0" algn="just">
              <a:lnSpc>
                <a:spcPct val="107000"/>
              </a:lnSpc>
              <a:spcAft>
                <a:spcPts val="800"/>
              </a:spcAft>
              <a:buNone/>
            </a:pPr>
            <a:r>
              <a:rPr lang="bg-BG" sz="1400" dirty="0">
                <a:effectLst/>
                <a:latin typeface="Cambria" panose="02040503050406030204" pitchFamily="18" charset="0"/>
                <a:ea typeface="Times New Roman" panose="02020603050405020304" pitchFamily="18" charset="0"/>
                <a:cs typeface="Times New Roman" panose="02020603050405020304" pitchFamily="18" charset="0"/>
              </a:rPr>
              <a:t>9. Групиране на слоеве:</a:t>
            </a:r>
          </a:p>
          <a:p>
            <a:pPr algn="just">
              <a:lnSpc>
                <a:spcPct val="107000"/>
              </a:lnSpc>
              <a:spcAft>
                <a:spcPts val="800"/>
              </a:spcAft>
            </a:pPr>
            <a:r>
              <a:rPr lang="bg-BG" sz="1400" dirty="0">
                <a:effectLst/>
                <a:latin typeface="Cambria" panose="02040503050406030204" pitchFamily="18" charset="0"/>
                <a:ea typeface="Times New Roman" panose="02020603050405020304" pitchFamily="18" charset="0"/>
                <a:cs typeface="Times New Roman" panose="02020603050405020304" pitchFamily="18" charset="0"/>
              </a:rPr>
              <a:t>Групирането на слоеве ви позволява да организирате свързани слоеве в папки. За да създадете група слоеве, изберете слоевете, които искате да групирате, и натиснете "</a:t>
            </a:r>
            <a:r>
              <a:rPr lang="bg-BG" sz="1400" dirty="0" err="1">
                <a:effectLst/>
                <a:latin typeface="Cambria" panose="02040503050406030204" pitchFamily="18" charset="0"/>
                <a:ea typeface="Times New Roman" panose="02020603050405020304" pitchFamily="18" charset="0"/>
                <a:cs typeface="Times New Roman" panose="02020603050405020304" pitchFamily="18" charset="0"/>
              </a:rPr>
              <a:t>Ctrl+G</a:t>
            </a:r>
            <a:r>
              <a:rPr lang="bg-BG" sz="1400" dirty="0">
                <a:effectLst/>
                <a:latin typeface="Cambria" panose="02040503050406030204" pitchFamily="18" charset="0"/>
                <a:ea typeface="Times New Roman" panose="02020603050405020304" pitchFamily="18" charset="0"/>
                <a:cs typeface="Times New Roman" panose="02020603050405020304" pitchFamily="18" charset="0"/>
              </a:rPr>
              <a:t>" (Windows) или "</a:t>
            </a:r>
            <a:r>
              <a:rPr lang="bg-BG" sz="1400" dirty="0" err="1">
                <a:effectLst/>
                <a:latin typeface="Cambria" panose="02040503050406030204" pitchFamily="18" charset="0"/>
                <a:ea typeface="Times New Roman" panose="02020603050405020304" pitchFamily="18" charset="0"/>
                <a:cs typeface="Times New Roman" panose="02020603050405020304" pitchFamily="18" charset="0"/>
              </a:rPr>
              <a:t>Cmd+G</a:t>
            </a:r>
            <a:r>
              <a:rPr lang="bg-BG" sz="14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400" dirty="0" err="1">
                <a:effectLst/>
                <a:latin typeface="Cambria" panose="02040503050406030204" pitchFamily="18" charset="0"/>
                <a:ea typeface="Times New Roman" panose="02020603050405020304" pitchFamily="18" charset="0"/>
                <a:cs typeface="Times New Roman" panose="02020603050405020304" pitchFamily="18" charset="0"/>
              </a:rPr>
              <a:t>Mac</a:t>
            </a:r>
            <a:r>
              <a:rPr lang="bg-BG" sz="1400" dirty="0">
                <a:effectLst/>
                <a:latin typeface="Cambria" panose="02040503050406030204" pitchFamily="18" charset="0"/>
                <a:ea typeface="Times New Roman" panose="02020603050405020304" pitchFamily="18" charset="0"/>
                <a:cs typeface="Times New Roman" panose="02020603050405020304" pitchFamily="18" charset="0"/>
              </a:rPr>
              <a:t>).</a:t>
            </a:r>
          </a:p>
          <a:p>
            <a:pPr marL="0" indent="0" algn="just">
              <a:lnSpc>
                <a:spcPct val="107000"/>
              </a:lnSpc>
              <a:spcAft>
                <a:spcPts val="800"/>
              </a:spcAft>
              <a:buNone/>
            </a:pPr>
            <a:r>
              <a:rPr lang="bg-BG" sz="1400" dirty="0">
                <a:effectLst/>
                <a:latin typeface="Cambria" panose="02040503050406030204" pitchFamily="18" charset="0"/>
                <a:ea typeface="Times New Roman" panose="02020603050405020304" pitchFamily="18" charset="0"/>
                <a:cs typeface="Times New Roman" panose="02020603050405020304" pitchFamily="18" charset="0"/>
              </a:rPr>
              <a:t>10. </a:t>
            </a:r>
            <a:r>
              <a:rPr lang="bg-BG" sz="1400" dirty="0" err="1">
                <a:effectLst/>
                <a:latin typeface="Cambria" panose="02040503050406030204" pitchFamily="18" charset="0"/>
                <a:ea typeface="Times New Roman" panose="02020603050405020304" pitchFamily="18" charset="0"/>
                <a:cs typeface="Times New Roman" panose="02020603050405020304" pitchFamily="18" charset="0"/>
              </a:rPr>
              <a:t>Слоеви</a:t>
            </a:r>
            <a:r>
              <a:rPr lang="bg-BG" sz="1400" dirty="0">
                <a:effectLst/>
                <a:latin typeface="Cambria" panose="02040503050406030204" pitchFamily="18" charset="0"/>
                <a:ea typeface="Times New Roman" panose="02020603050405020304" pitchFamily="18" charset="0"/>
                <a:cs typeface="Times New Roman" panose="02020603050405020304" pitchFamily="18" charset="0"/>
              </a:rPr>
              <a:t> маски:</a:t>
            </a:r>
          </a:p>
          <a:p>
            <a:pPr algn="just">
              <a:lnSpc>
                <a:spcPct val="107000"/>
              </a:lnSpc>
              <a:spcAft>
                <a:spcPts val="800"/>
              </a:spcAft>
            </a:pPr>
            <a:r>
              <a:rPr lang="bg-BG" sz="1400" dirty="0">
                <a:effectLst/>
                <a:latin typeface="Cambria" panose="02040503050406030204" pitchFamily="18" charset="0"/>
                <a:ea typeface="Times New Roman" panose="02020603050405020304" pitchFamily="18" charset="0"/>
                <a:cs typeface="Times New Roman" panose="02020603050405020304" pitchFamily="18" charset="0"/>
              </a:rPr>
              <a:t>Маските на слоя позволяват редактиране чрез скриване или разкриване на части от слой без окончателно изтриване на пиксели. За да добавите маска на слой, щракнете върху бутона „Добавяне на маска на слой“ в долната част на панела със слоеве.</a:t>
            </a:r>
          </a:p>
          <a:p>
            <a:pPr marL="0" indent="0" algn="just">
              <a:lnSpc>
                <a:spcPct val="107000"/>
              </a:lnSpc>
              <a:spcAft>
                <a:spcPts val="800"/>
              </a:spcAft>
              <a:buNone/>
            </a:pPr>
            <a:r>
              <a:rPr lang="bg-BG" sz="1400" dirty="0">
                <a:effectLst/>
                <a:latin typeface="Cambria" panose="02040503050406030204" pitchFamily="18" charset="0"/>
                <a:ea typeface="Times New Roman" panose="02020603050405020304" pitchFamily="18" charset="0"/>
                <a:cs typeface="Times New Roman" panose="02020603050405020304" pitchFamily="18" charset="0"/>
              </a:rPr>
              <a:t>11. Свързани слоеве:</a:t>
            </a:r>
          </a:p>
          <a:p>
            <a:pPr algn="just">
              <a:lnSpc>
                <a:spcPct val="107000"/>
              </a:lnSpc>
              <a:spcAft>
                <a:spcPts val="800"/>
              </a:spcAft>
            </a:pPr>
            <a:r>
              <a:rPr lang="bg-BG" sz="1400" dirty="0">
                <a:effectLst/>
                <a:latin typeface="Cambria" panose="02040503050406030204" pitchFamily="18" charset="0"/>
                <a:ea typeface="Times New Roman" panose="02020603050405020304" pitchFamily="18" charset="0"/>
                <a:cs typeface="Times New Roman" panose="02020603050405020304" pitchFamily="18" charset="0"/>
              </a:rPr>
              <a:t>Свързването на слоеве ви позволява да премествате или трансформирате няколко слоя едновременно. За да свържете слоеве, щракнете върху празното поле до иконата на око в панела със слоеве.</a:t>
            </a:r>
          </a:p>
          <a:p>
            <a:pPr marL="0" indent="0" algn="just">
              <a:lnSpc>
                <a:spcPct val="107000"/>
              </a:lnSpc>
              <a:spcAft>
                <a:spcPts val="800"/>
              </a:spcAft>
              <a:buNone/>
            </a:pPr>
            <a:r>
              <a:rPr lang="bg-BG" sz="1400" dirty="0">
                <a:effectLst/>
                <a:latin typeface="Cambria" panose="02040503050406030204" pitchFamily="18" charset="0"/>
                <a:ea typeface="Times New Roman" panose="02020603050405020304" pitchFamily="18" charset="0"/>
                <a:cs typeface="Times New Roman" panose="02020603050405020304" pitchFamily="18" charset="0"/>
              </a:rPr>
              <a:t>12. Обединяване на слоеве (</a:t>
            </a:r>
            <a:r>
              <a:rPr lang="bg-BG" sz="1400" dirty="0" err="1">
                <a:effectLst/>
                <a:latin typeface="Cambria" panose="02040503050406030204" pitchFamily="18" charset="0"/>
                <a:ea typeface="Times New Roman" panose="02020603050405020304" pitchFamily="18" charset="0"/>
                <a:cs typeface="Times New Roman" panose="02020603050405020304" pitchFamily="18" charset="0"/>
              </a:rPr>
              <a:t>Flattening</a:t>
            </a:r>
            <a:r>
              <a:rPr lang="bg-BG" sz="14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400" dirty="0" err="1">
                <a:effectLst/>
                <a:latin typeface="Cambria" panose="02040503050406030204" pitchFamily="18" charset="0"/>
                <a:ea typeface="Times New Roman" panose="02020603050405020304" pitchFamily="18" charset="0"/>
                <a:cs typeface="Times New Roman" panose="02020603050405020304" pitchFamily="18" charset="0"/>
              </a:rPr>
              <a:t>and</a:t>
            </a:r>
            <a:r>
              <a:rPr lang="bg-BG" sz="14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400" dirty="0" err="1">
                <a:effectLst/>
                <a:latin typeface="Cambria" panose="02040503050406030204" pitchFamily="18" charset="0"/>
                <a:ea typeface="Times New Roman" panose="02020603050405020304" pitchFamily="18" charset="0"/>
                <a:cs typeface="Times New Roman" panose="02020603050405020304" pitchFamily="18" charset="0"/>
              </a:rPr>
              <a:t>Merging</a:t>
            </a:r>
            <a:r>
              <a:rPr lang="bg-BG" sz="14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400" dirty="0" err="1">
                <a:effectLst/>
                <a:latin typeface="Cambria" panose="02040503050406030204" pitchFamily="18" charset="0"/>
                <a:ea typeface="Times New Roman" panose="02020603050405020304" pitchFamily="18" charset="0"/>
                <a:cs typeface="Times New Roman" panose="02020603050405020304" pitchFamily="18" charset="0"/>
              </a:rPr>
              <a:t>Layers</a:t>
            </a:r>
            <a:r>
              <a:rPr lang="bg-BG" sz="1400" dirty="0">
                <a:effectLst/>
                <a:latin typeface="Cambria" panose="02040503050406030204" pitchFamily="18" charset="0"/>
                <a:ea typeface="Times New Roman" panose="02020603050405020304" pitchFamily="18" charset="0"/>
                <a:cs typeface="Times New Roman" panose="02020603050405020304" pitchFamily="18" charset="0"/>
              </a:rPr>
              <a:t>):</a:t>
            </a:r>
          </a:p>
          <a:p>
            <a:pPr algn="just">
              <a:lnSpc>
                <a:spcPct val="107000"/>
              </a:lnSpc>
              <a:spcAft>
                <a:spcPts val="800"/>
              </a:spcAft>
            </a:pPr>
            <a:r>
              <a:rPr lang="bg-BG" sz="1400" dirty="0">
                <a:effectLst/>
                <a:latin typeface="Cambria" panose="02040503050406030204" pitchFamily="18" charset="0"/>
                <a:ea typeface="Times New Roman" panose="02020603050405020304" pitchFamily="18" charset="0"/>
                <a:cs typeface="Times New Roman" panose="02020603050405020304" pitchFamily="18" charset="0"/>
              </a:rPr>
              <a:t>За да обедините слоевете за постоянно, изберете слоевете, които искате да обедините, и щракнете с десния бутон върху тях. Изберете „Обединяване на слоеве“ (</a:t>
            </a:r>
            <a:r>
              <a:rPr lang="bg-BG" sz="1400" dirty="0" err="1">
                <a:effectLst/>
                <a:latin typeface="Cambria" panose="02040503050406030204" pitchFamily="18" charset="0"/>
                <a:ea typeface="Times New Roman" panose="02020603050405020304" pitchFamily="18" charset="0"/>
                <a:cs typeface="Times New Roman" panose="02020603050405020304" pitchFamily="18" charset="0"/>
              </a:rPr>
              <a:t>Merge</a:t>
            </a:r>
            <a:r>
              <a:rPr lang="bg-BG" sz="14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400" dirty="0" err="1">
                <a:effectLst/>
                <a:latin typeface="Cambria" panose="02040503050406030204" pitchFamily="18" charset="0"/>
                <a:ea typeface="Times New Roman" panose="02020603050405020304" pitchFamily="18" charset="0"/>
                <a:cs typeface="Times New Roman" panose="02020603050405020304" pitchFamily="18" charset="0"/>
              </a:rPr>
              <a:t>Layers</a:t>
            </a:r>
            <a:r>
              <a:rPr lang="bg-BG" sz="1400" dirty="0">
                <a:effectLst/>
                <a:latin typeface="Cambria" panose="02040503050406030204" pitchFamily="18" charset="0"/>
                <a:ea typeface="Times New Roman" panose="02020603050405020304" pitchFamily="18" charset="0"/>
                <a:cs typeface="Times New Roman" panose="02020603050405020304" pitchFamily="18" charset="0"/>
              </a:rPr>
              <a:t>) или „Изравняване на изображението“ (</a:t>
            </a:r>
            <a:r>
              <a:rPr lang="bg-BG" sz="1400" dirty="0" err="1">
                <a:effectLst/>
                <a:latin typeface="Cambria" panose="02040503050406030204" pitchFamily="18" charset="0"/>
                <a:ea typeface="Times New Roman" panose="02020603050405020304" pitchFamily="18" charset="0"/>
                <a:cs typeface="Times New Roman" panose="02020603050405020304" pitchFamily="18" charset="0"/>
              </a:rPr>
              <a:t>Flatten</a:t>
            </a:r>
            <a:r>
              <a:rPr lang="bg-BG" sz="14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400" dirty="0" err="1">
                <a:effectLst/>
                <a:latin typeface="Cambria" panose="02040503050406030204" pitchFamily="18" charset="0"/>
                <a:ea typeface="Times New Roman" panose="02020603050405020304" pitchFamily="18" charset="0"/>
                <a:cs typeface="Times New Roman" panose="02020603050405020304" pitchFamily="18" charset="0"/>
              </a:rPr>
              <a:t>Image</a:t>
            </a:r>
            <a:r>
              <a:rPr lang="bg-BG" sz="1400" dirty="0">
                <a:effectLst/>
                <a:latin typeface="Cambria" panose="02040503050406030204" pitchFamily="18" charset="0"/>
                <a:ea typeface="Times New Roman" panose="02020603050405020304" pitchFamily="18" charset="0"/>
                <a:cs typeface="Times New Roman" panose="02020603050405020304" pitchFamily="18" charset="0"/>
              </a:rPr>
              <a:t>) от контекстното меню.</a:t>
            </a:r>
          </a:p>
          <a:p>
            <a:pPr marL="0" indent="0" algn="just">
              <a:lnSpc>
                <a:spcPct val="107000"/>
              </a:lnSpc>
              <a:spcAft>
                <a:spcPts val="800"/>
              </a:spcAft>
              <a:buNone/>
            </a:pPr>
            <a:r>
              <a:rPr lang="bg-BG" sz="1400" dirty="0">
                <a:effectLst/>
                <a:latin typeface="Cambria" panose="02040503050406030204" pitchFamily="18" charset="0"/>
                <a:ea typeface="Times New Roman" panose="02020603050405020304" pitchFamily="18" charset="0"/>
                <a:cs typeface="Times New Roman" panose="02020603050405020304" pitchFamily="18" charset="0"/>
              </a:rPr>
              <a:t>Разбирането и ефективната работа със слоевете във </a:t>
            </a:r>
            <a:r>
              <a:rPr lang="bg-BG" sz="1400" dirty="0" err="1">
                <a:effectLst/>
                <a:latin typeface="Cambria" panose="02040503050406030204" pitchFamily="18" charset="0"/>
                <a:ea typeface="Times New Roman" panose="02020603050405020304" pitchFamily="18" charset="0"/>
                <a:cs typeface="Times New Roman" panose="02020603050405020304" pitchFamily="18" charset="0"/>
              </a:rPr>
              <a:t>Photoshop</a:t>
            </a:r>
            <a:r>
              <a:rPr lang="bg-BG" sz="1400" dirty="0">
                <a:effectLst/>
                <a:latin typeface="Cambria" panose="02040503050406030204" pitchFamily="18" charset="0"/>
                <a:ea typeface="Times New Roman" panose="02020603050405020304" pitchFamily="18" charset="0"/>
                <a:cs typeface="Times New Roman" panose="02020603050405020304" pitchFamily="18" charset="0"/>
              </a:rPr>
              <a:t> е от решаващо значение за създаването на сложни дизайни, композиции и произведения на изкуството, като същевременно поддържате високо ниво на контрол и гъвкавост във вашите проекти.</a:t>
            </a:r>
          </a:p>
        </p:txBody>
      </p:sp>
      <p:sp>
        <p:nvSpPr>
          <p:cNvPr id="4" name="Footer Placeholder 3">
            <a:extLst>
              <a:ext uri="{FF2B5EF4-FFF2-40B4-BE49-F238E27FC236}">
                <a16:creationId xmlns:a16="http://schemas.microsoft.com/office/drawing/2014/main" id="{089A9694-A54F-F156-37E8-7FEEE2D4CB44}"/>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19940413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58E48-F6D8-69C5-FD50-2F2BCD17557D}"/>
              </a:ext>
            </a:extLst>
          </p:cNvPr>
          <p:cNvSpPr>
            <a:spLocks noGrp="1"/>
          </p:cNvSpPr>
          <p:nvPr>
            <p:ph type="title"/>
          </p:nvPr>
        </p:nvSpPr>
        <p:spPr/>
        <p:txBody>
          <a:bodyPr/>
          <a:lstStyle/>
          <a:p>
            <a:r>
              <a:rPr lang="bg-BG" dirty="0"/>
              <a:t>Основни функционалности и работа </a:t>
            </a:r>
            <a:br>
              <a:rPr lang="en-US" dirty="0"/>
            </a:br>
            <a:r>
              <a:rPr lang="bg-BG" dirty="0"/>
              <a:t>с </a:t>
            </a:r>
            <a:r>
              <a:rPr lang="en-GB" dirty="0"/>
              <a:t>Adobe Photoshop</a:t>
            </a:r>
            <a:endParaRPr lang="en-BG" dirty="0"/>
          </a:p>
        </p:txBody>
      </p:sp>
      <p:sp>
        <p:nvSpPr>
          <p:cNvPr id="3" name="Content Placeholder 2">
            <a:extLst>
              <a:ext uri="{FF2B5EF4-FFF2-40B4-BE49-F238E27FC236}">
                <a16:creationId xmlns:a16="http://schemas.microsoft.com/office/drawing/2014/main" id="{0E2ED213-35AC-A770-1CE7-65306497B082}"/>
              </a:ext>
            </a:extLst>
          </p:cNvPr>
          <p:cNvSpPr>
            <a:spLocks noGrp="1"/>
          </p:cNvSpPr>
          <p:nvPr>
            <p:ph idx="1"/>
          </p:nvPr>
        </p:nvSpPr>
        <p:spPr>
          <a:xfrm>
            <a:off x="339047" y="1620838"/>
            <a:ext cx="11568702" cy="4679950"/>
          </a:xfrm>
        </p:spPr>
        <p:txBody>
          <a:bodyPr/>
          <a:lstStyle/>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Друга основна характеристика на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Photoshop</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разбира се, е възможността за </a:t>
            </a: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цялостно редактиране</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на изображения.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Photoshop</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предоставя широк набор от инструменти за редактиране на изображения, включително изрязване, преоразмеряване, ретуширане, корекция на цветовете и корекции като експозиция, контраст и наситеност.</a:t>
            </a: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Потребителите могат да правят </a:t>
            </a: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прецизни селекции</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с помощта на инструменти като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Marquee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Lasso</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Quick</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Selection</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което позволява целенасочено редактиране и манипулиране на конкретни области на изображението.</a:t>
            </a:r>
          </a:p>
          <a:p>
            <a:pPr algn="just">
              <a:lnSpc>
                <a:spcPct val="107000"/>
              </a:lnSpc>
              <a:spcAft>
                <a:spcPts val="800"/>
              </a:spcAft>
            </a:pP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Photoshop</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предлага разнообразие от четки, химикалки, моливи и други </a:t>
            </a: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инструменти за рисуване</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които симулират традиционни артистични похвати. Това го прави популярен избор за дигитални художници и илюстратори.</a:t>
            </a:r>
          </a:p>
          <a:p>
            <a:pPr algn="just">
              <a:lnSpc>
                <a:spcPct val="107000"/>
              </a:lnSpc>
              <a:spcAft>
                <a:spcPts val="800"/>
              </a:spcAft>
            </a:pP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Photoshop</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включва обширна библиотека от </a:t>
            </a: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филтри и ефекти</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които могат да се прилагат към изображения за създаване на уникален външен вид, симулиране на материали от реалния свят или добавяне на артистични ефекти.</a:t>
            </a:r>
          </a:p>
        </p:txBody>
      </p:sp>
      <p:sp>
        <p:nvSpPr>
          <p:cNvPr id="4" name="Footer Placeholder 3">
            <a:extLst>
              <a:ext uri="{FF2B5EF4-FFF2-40B4-BE49-F238E27FC236}">
                <a16:creationId xmlns:a16="http://schemas.microsoft.com/office/drawing/2014/main" id="{34AF7F05-FCBF-65D0-7DC9-DBA259651613}"/>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2515466457"/>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Calibri-Cambria">
      <a:majorFont>
        <a:latin typeface="Calibri" panose="020F0502020204030204"/>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2338</TotalTime>
  <Words>3712</Words>
  <Application>Microsoft Macintosh PowerPoint</Application>
  <PresentationFormat>Widescreen</PresentationFormat>
  <Paragraphs>162</Paragraphs>
  <Slides>28</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Calibri</vt:lpstr>
      <vt:lpstr>Cambria</vt:lpstr>
      <vt:lpstr>Symbol</vt:lpstr>
      <vt:lpstr>Retrospect</vt:lpstr>
      <vt:lpstr>3.2.2. Интегриране  и преработване на дигитално съдържание –  работа с растерни  и векторни изображения</vt:lpstr>
      <vt:lpstr>В тази тема ще научите:</vt:lpstr>
      <vt:lpstr>Съдържание</vt:lpstr>
      <vt:lpstr>Основни функционалности и работа  с Adobe Photoshop</vt:lpstr>
      <vt:lpstr>Работата със слоеве във Photoshop </vt:lpstr>
      <vt:lpstr>Работата със слоеве във Photoshop </vt:lpstr>
      <vt:lpstr>Работата със слоеве във Photoshop </vt:lpstr>
      <vt:lpstr>Работата със слоеве във Photoshop </vt:lpstr>
      <vt:lpstr>Основни функционалности и работа  с Adobe Photoshop</vt:lpstr>
      <vt:lpstr>Основни функционалности и работа  с Adobe Photoshop</vt:lpstr>
      <vt:lpstr>Основни функционалности и работа  с Adobe Photoshop</vt:lpstr>
      <vt:lpstr>Основни функционалности и работа с GIMP</vt:lpstr>
      <vt:lpstr>Основни функционалности и работа с GIMP</vt:lpstr>
      <vt:lpstr>Основни функционалности и работа с GIMP</vt:lpstr>
      <vt:lpstr>Работа с филтри и ефекти в GIMP</vt:lpstr>
      <vt:lpstr>Работа с филтри и ефекти в GIMP</vt:lpstr>
      <vt:lpstr>Работа с филтри и ефекти в GIMP</vt:lpstr>
      <vt:lpstr>Работа с филтри и ефекти в GIMP</vt:lpstr>
      <vt:lpstr>Основни функционалности и работа с Inkscape</vt:lpstr>
      <vt:lpstr>Основни функционалности и работа с Inkscape</vt:lpstr>
      <vt:lpstr>Основни функционалности и работа с Inkscape</vt:lpstr>
      <vt:lpstr>Основни функционалности и работа с Inkscape</vt:lpstr>
      <vt:lpstr>Работа с Path Effects в Inkscape</vt:lpstr>
      <vt:lpstr>Работа с Path Effects в Inkscape</vt:lpstr>
      <vt:lpstr>Работа с Path Effects в Inkscape</vt:lpstr>
      <vt:lpstr>Работа с Path Effects в Inkscape</vt:lpstr>
      <vt:lpstr>Работа с Path Effects в Inkscape</vt:lpstr>
      <vt:lpstr>Благодаря</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Irena Avdjieva</dc:creator>
  <cp:lastModifiedBy>Олег Димитров Константинов</cp:lastModifiedBy>
  <cp:revision>304</cp:revision>
  <dcterms:created xsi:type="dcterms:W3CDTF">2023-01-03T13:46:11Z</dcterms:created>
  <dcterms:modified xsi:type="dcterms:W3CDTF">2023-07-22T18:10:33Z</dcterms:modified>
</cp:coreProperties>
</file>