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1" r:id="rId11"/>
    <p:sldId id="267" r:id="rId12"/>
    <p:sldId id="269" r:id="rId13"/>
    <p:sldId id="268" r:id="rId14"/>
    <p:sldId id="258" r:id="rId15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5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76305C"/>
    <a:srgbClr val="E85781"/>
    <a:srgbClr val="256C8D"/>
    <a:srgbClr val="F08262"/>
    <a:srgbClr val="CAA873"/>
    <a:srgbClr val="E0CB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84" d="100"/>
          <a:sy n="84" d="100"/>
        </p:scale>
        <p:origin x="350" y="82"/>
      </p:cViewPr>
      <p:guideLst>
        <p:guide orient="horz" pos="2160"/>
        <p:guide pos="35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atixis.com/natixis/jcms/lpaz5_79618/en/real-environmental-impact-of-the-digital-world" TargetMode="External"/><Relationship Id="rId2" Type="http://schemas.openxmlformats.org/officeDocument/2006/relationships/hyperlink" Target="https://hellofuture.orange.com/en/digital-technology-an-environmental-opportunity-or-challenge" TargetMode="External"/><Relationship Id="rId1" Type="http://schemas.openxmlformats.org/officeDocument/2006/relationships/hyperlink" Target="https://theecologist.org/2019/jul/16/digital-technologies-and-environmental-impact" TargetMode="External"/><Relationship Id="rId4" Type="http://schemas.openxmlformats.org/officeDocument/2006/relationships/hyperlink" Target="https://twitter.com/natixis/status/1158369214085947395" TargetMode="Externa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hyperlink" Target="https://neftelimov.com/tehnika-za-youtube-video/" TargetMode="External"/></Relationships>
</file>

<file path=ppt/diagrams/_rels/data7.xml.rels><?xml version="1.0" encoding="UTF-8" standalone="yes"?>
<Relationships xmlns="http://schemas.openxmlformats.org/package/2006/relationships"><Relationship Id="rId1" Type="http://schemas.openxmlformats.org/officeDocument/2006/relationships/hyperlink" Target="https://neftelimov.com/hr/komunikacii/" TargetMode="External"/></Relationships>
</file>

<file path=ppt/diagrams/_rels/drawing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atixis.com/natixis/jcms/lpaz5_79618/en/real-environmental-impact-of-the-digital-world" TargetMode="External"/><Relationship Id="rId2" Type="http://schemas.openxmlformats.org/officeDocument/2006/relationships/hyperlink" Target="https://hellofuture.orange.com/en/digital-technology-an-environmental-opportunity-or-challenge" TargetMode="External"/><Relationship Id="rId1" Type="http://schemas.openxmlformats.org/officeDocument/2006/relationships/hyperlink" Target="https://theecologist.org/2019/jul/16/digital-technologies-and-environmental-impact" TargetMode="External"/><Relationship Id="rId4" Type="http://schemas.openxmlformats.org/officeDocument/2006/relationships/hyperlink" Target="https://twitter.com/natixis/status/1158369214085947395" TargetMode="External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hyperlink" Target="https://neftelimov.com/tehnika-za-youtube-video/" TargetMode="External"/></Relationships>
</file>

<file path=ppt/diagrams/_rels/drawing7.xml.rels><?xml version="1.0" encoding="UTF-8" standalone="yes"?>
<Relationships xmlns="http://schemas.openxmlformats.org/package/2006/relationships"><Relationship Id="rId1" Type="http://schemas.openxmlformats.org/officeDocument/2006/relationships/hyperlink" Target="https://neftelimov.com/hr/komunikacii/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821939A-FB5C-8447-953F-DDEE907EBA4F}" type="doc">
      <dgm:prSet loTypeId="urn:microsoft.com/office/officeart/2005/8/layout/vList2" loCatId="list" qsTypeId="urn:microsoft.com/office/officeart/2005/8/quickstyle/simple5" qsCatId="simple" csTypeId="urn:microsoft.com/office/officeart/2005/8/colors/accent0_3" csCatId="mainScheme"/>
      <dgm:spPr/>
      <dgm:t>
        <a:bodyPr/>
        <a:lstStyle/>
        <a:p>
          <a:endParaRPr lang="en-GB"/>
        </a:p>
      </dgm:t>
    </dgm:pt>
    <dgm:pt modelId="{D177E7BB-7B8E-A744-A3EF-4BE4D19C0BFA}">
      <dgm:prSet custT="1"/>
      <dgm:spPr/>
      <dgm:t>
        <a:bodyPr/>
        <a:lstStyle/>
        <a:p>
          <a:r>
            <a:rPr lang="bg-BG" sz="2400" noProof="0" dirty="0"/>
            <a:t>В тази тема ще научите какви са:</a:t>
          </a:r>
        </a:p>
      </dgm:t>
    </dgm:pt>
    <dgm:pt modelId="{81915760-188B-3D49-8E13-712D100BFCED}" type="parTrans" cxnId="{A1EF3F2A-D509-504B-81FE-F3D4D4E9C0BD}">
      <dgm:prSet/>
      <dgm:spPr/>
      <dgm:t>
        <a:bodyPr/>
        <a:lstStyle/>
        <a:p>
          <a:endParaRPr lang="bg-BG" sz="1100" noProof="0" dirty="0"/>
        </a:p>
      </dgm:t>
    </dgm:pt>
    <dgm:pt modelId="{AE2858F0-034E-EB44-9DBA-89FAA37BB75E}" type="sibTrans" cxnId="{A1EF3F2A-D509-504B-81FE-F3D4D4E9C0BD}">
      <dgm:prSet/>
      <dgm:spPr/>
      <dgm:t>
        <a:bodyPr/>
        <a:lstStyle/>
        <a:p>
          <a:endParaRPr lang="bg-BG" sz="1100" noProof="0" dirty="0"/>
        </a:p>
      </dgm:t>
    </dgm:pt>
    <dgm:pt modelId="{CFB502F8-8C07-1144-9ABA-7BAAF2D8BCD8}">
      <dgm:prSet custT="1"/>
      <dgm:spPr/>
      <dgm:t>
        <a:bodyPr/>
        <a:lstStyle/>
        <a:p>
          <a:r>
            <a:rPr lang="bg-BG" sz="1800" noProof="0" dirty="0"/>
            <a:t>Различните подходи за защита на околната среда от влиянието на технологиите и тяхното използване.</a:t>
          </a:r>
        </a:p>
      </dgm:t>
    </dgm:pt>
    <dgm:pt modelId="{8CA9AFD6-202E-494E-A068-A1BA24CA1CDB}" type="parTrans" cxnId="{5D7AFF0A-532F-004D-88C3-08A44F49B187}">
      <dgm:prSet/>
      <dgm:spPr/>
      <dgm:t>
        <a:bodyPr/>
        <a:lstStyle/>
        <a:p>
          <a:endParaRPr lang="bg-BG" sz="1100" noProof="0" dirty="0"/>
        </a:p>
      </dgm:t>
    </dgm:pt>
    <dgm:pt modelId="{B9721492-5756-574C-B359-EC792A470F37}" type="sibTrans" cxnId="{5D7AFF0A-532F-004D-88C3-08A44F49B187}">
      <dgm:prSet/>
      <dgm:spPr/>
      <dgm:t>
        <a:bodyPr/>
        <a:lstStyle/>
        <a:p>
          <a:endParaRPr lang="bg-BG" sz="1100" noProof="0" dirty="0"/>
        </a:p>
      </dgm:t>
    </dgm:pt>
    <dgm:pt modelId="{A6C504BD-50CF-574A-A098-8A35FD2376D6}">
      <dgm:prSet custT="1"/>
      <dgm:spPr/>
      <dgm:t>
        <a:bodyPr/>
        <a:lstStyle/>
        <a:p>
          <a:r>
            <a:rPr lang="bg-BG" sz="1800" noProof="0" dirty="0"/>
            <a:t>Проблемите свързани с ресурси, жизнен цикъл, рециклиране и енергийно потребление при използване на дигитални устройства. </a:t>
          </a:r>
        </a:p>
      </dgm:t>
    </dgm:pt>
    <dgm:pt modelId="{045B42A9-B647-0142-8C33-9F5641B4ACFC}" type="parTrans" cxnId="{AF897670-5C71-7648-97F2-ED4D62688EF7}">
      <dgm:prSet/>
      <dgm:spPr/>
      <dgm:t>
        <a:bodyPr/>
        <a:lstStyle/>
        <a:p>
          <a:endParaRPr lang="bg-BG" sz="1100" noProof="0" dirty="0"/>
        </a:p>
      </dgm:t>
    </dgm:pt>
    <dgm:pt modelId="{EE9AD298-7FB7-E547-A207-FAAA3C021122}" type="sibTrans" cxnId="{AF897670-5C71-7648-97F2-ED4D62688EF7}">
      <dgm:prSet/>
      <dgm:spPr/>
      <dgm:t>
        <a:bodyPr/>
        <a:lstStyle/>
        <a:p>
          <a:endParaRPr lang="bg-BG" sz="1100" noProof="0" dirty="0"/>
        </a:p>
      </dgm:t>
    </dgm:pt>
    <dgm:pt modelId="{B5F6D6D8-28DA-C549-8651-45930D91EA9A}">
      <dgm:prSet custT="1"/>
      <dgm:spPr/>
      <dgm:t>
        <a:bodyPr/>
        <a:lstStyle/>
        <a:p>
          <a:r>
            <a:rPr lang="bg-BG" sz="1800" noProof="0" dirty="0"/>
            <a:t>Възможностите за ефективно използване и поддръжка на дигитални устройства, с внимание към влиянието им върху околната среда.</a:t>
          </a:r>
        </a:p>
      </dgm:t>
    </dgm:pt>
    <dgm:pt modelId="{49B6FEC8-EC08-C64D-8D1D-8CAF9E725A41}" type="parTrans" cxnId="{69789061-F908-844D-9888-351EA97989B8}">
      <dgm:prSet/>
      <dgm:spPr/>
      <dgm:t>
        <a:bodyPr/>
        <a:lstStyle/>
        <a:p>
          <a:endParaRPr lang="bg-BG" sz="1100" noProof="0" dirty="0"/>
        </a:p>
      </dgm:t>
    </dgm:pt>
    <dgm:pt modelId="{5B91C60C-4F9E-DB45-B853-4C30B76FC20B}" type="sibTrans" cxnId="{69789061-F908-844D-9888-351EA97989B8}">
      <dgm:prSet/>
      <dgm:spPr/>
      <dgm:t>
        <a:bodyPr/>
        <a:lstStyle/>
        <a:p>
          <a:endParaRPr lang="bg-BG" sz="1100" noProof="0" dirty="0"/>
        </a:p>
      </dgm:t>
    </dgm:pt>
    <dgm:pt modelId="{8CF119A3-3398-BD4D-B249-A63681FE8F9F}" type="pres">
      <dgm:prSet presAssocID="{8821939A-FB5C-8447-953F-DDEE907EBA4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6F1F72B-82E4-914E-9862-8858FAB8C007}" type="pres">
      <dgm:prSet presAssocID="{D177E7BB-7B8E-A744-A3EF-4BE4D19C0BFA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547B30-A2D0-1C49-88D1-CB798119CDA4}" type="pres">
      <dgm:prSet presAssocID="{D177E7BB-7B8E-A744-A3EF-4BE4D19C0BFA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8DE2160-76C9-6D48-B3FF-2A325720A515}" type="presOf" srcId="{D177E7BB-7B8E-A744-A3EF-4BE4D19C0BFA}" destId="{86F1F72B-82E4-914E-9862-8858FAB8C007}" srcOrd="0" destOrd="0" presId="urn:microsoft.com/office/officeart/2005/8/layout/vList2"/>
    <dgm:cxn modelId="{B4984F61-360D-6348-8C9C-E35688253FE5}" type="presOf" srcId="{CFB502F8-8C07-1144-9ABA-7BAAF2D8BCD8}" destId="{AB547B30-A2D0-1C49-88D1-CB798119CDA4}" srcOrd="0" destOrd="0" presId="urn:microsoft.com/office/officeart/2005/8/layout/vList2"/>
    <dgm:cxn modelId="{5D7AFF0A-532F-004D-88C3-08A44F49B187}" srcId="{D177E7BB-7B8E-A744-A3EF-4BE4D19C0BFA}" destId="{CFB502F8-8C07-1144-9ABA-7BAAF2D8BCD8}" srcOrd="0" destOrd="0" parTransId="{8CA9AFD6-202E-494E-A068-A1BA24CA1CDB}" sibTransId="{B9721492-5756-574C-B359-EC792A470F37}"/>
    <dgm:cxn modelId="{612BE587-76DF-344A-B062-D924975011F0}" type="presOf" srcId="{B5F6D6D8-28DA-C549-8651-45930D91EA9A}" destId="{AB547B30-A2D0-1C49-88D1-CB798119CDA4}" srcOrd="0" destOrd="2" presId="urn:microsoft.com/office/officeart/2005/8/layout/vList2"/>
    <dgm:cxn modelId="{A1EF3F2A-D509-504B-81FE-F3D4D4E9C0BD}" srcId="{8821939A-FB5C-8447-953F-DDEE907EBA4F}" destId="{D177E7BB-7B8E-A744-A3EF-4BE4D19C0BFA}" srcOrd="0" destOrd="0" parTransId="{81915760-188B-3D49-8E13-712D100BFCED}" sibTransId="{AE2858F0-034E-EB44-9DBA-89FAA37BB75E}"/>
    <dgm:cxn modelId="{69789061-F908-844D-9888-351EA97989B8}" srcId="{D177E7BB-7B8E-A744-A3EF-4BE4D19C0BFA}" destId="{B5F6D6D8-28DA-C549-8651-45930D91EA9A}" srcOrd="2" destOrd="0" parTransId="{49B6FEC8-EC08-C64D-8D1D-8CAF9E725A41}" sibTransId="{5B91C60C-4F9E-DB45-B853-4C30B76FC20B}"/>
    <dgm:cxn modelId="{AF897670-5C71-7648-97F2-ED4D62688EF7}" srcId="{D177E7BB-7B8E-A744-A3EF-4BE4D19C0BFA}" destId="{A6C504BD-50CF-574A-A098-8A35FD2376D6}" srcOrd="1" destOrd="0" parTransId="{045B42A9-B647-0142-8C33-9F5641B4ACFC}" sibTransId="{EE9AD298-7FB7-E547-A207-FAAA3C021122}"/>
    <dgm:cxn modelId="{0B7F4733-42CD-6B4A-B7B1-35A3FA897BF1}" type="presOf" srcId="{8821939A-FB5C-8447-953F-DDEE907EBA4F}" destId="{8CF119A3-3398-BD4D-B249-A63681FE8F9F}" srcOrd="0" destOrd="0" presId="urn:microsoft.com/office/officeart/2005/8/layout/vList2"/>
    <dgm:cxn modelId="{A4D1D86A-B059-4F48-9B83-9BFFD5E2F381}" type="presOf" srcId="{A6C504BD-50CF-574A-A098-8A35FD2376D6}" destId="{AB547B30-A2D0-1C49-88D1-CB798119CDA4}" srcOrd="0" destOrd="1" presId="urn:microsoft.com/office/officeart/2005/8/layout/vList2"/>
    <dgm:cxn modelId="{451E388F-5853-484A-B2B9-AC4596010A94}" type="presParOf" srcId="{8CF119A3-3398-BD4D-B249-A63681FE8F9F}" destId="{86F1F72B-82E4-914E-9862-8858FAB8C007}" srcOrd="0" destOrd="0" presId="urn:microsoft.com/office/officeart/2005/8/layout/vList2"/>
    <dgm:cxn modelId="{E6EDE3EC-44C2-2242-8247-4895442441B7}" type="presParOf" srcId="{8CF119A3-3398-BD4D-B249-A63681FE8F9F}" destId="{AB547B30-A2D0-1C49-88D1-CB798119CDA4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4093D7B-F670-954C-827B-FA070CFBACB3}" type="doc">
      <dgm:prSet loTypeId="urn:microsoft.com/office/officeart/2005/8/layout/vList2" loCatId="list" qsTypeId="urn:microsoft.com/office/officeart/2005/8/quickstyle/simple4" qsCatId="simple" csTypeId="urn:microsoft.com/office/officeart/2005/8/colors/accent0_3" csCatId="mainScheme"/>
      <dgm:spPr/>
      <dgm:t>
        <a:bodyPr/>
        <a:lstStyle/>
        <a:p>
          <a:endParaRPr lang="en-GB"/>
        </a:p>
      </dgm:t>
    </dgm:pt>
    <dgm:pt modelId="{0ACFD1B9-E145-D14F-937A-308E22E4911B}">
      <dgm:prSet/>
      <dgm:spPr/>
      <dgm:t>
        <a:bodyPr/>
        <a:lstStyle/>
        <a:p>
          <a:r>
            <a:rPr lang="bg-BG"/>
            <a:t>Например: </a:t>
          </a:r>
          <a:endParaRPr lang="en-BG"/>
        </a:p>
      </dgm:t>
    </dgm:pt>
    <dgm:pt modelId="{734DE61D-E94B-664E-A7C5-630B22B216E8}" type="parTrans" cxnId="{43C43FBB-FAA7-E947-B682-04CE5AD95AE1}">
      <dgm:prSet/>
      <dgm:spPr/>
      <dgm:t>
        <a:bodyPr/>
        <a:lstStyle/>
        <a:p>
          <a:endParaRPr lang="en-GB"/>
        </a:p>
      </dgm:t>
    </dgm:pt>
    <dgm:pt modelId="{EC7B623A-89ED-B64A-A678-EA89932D0B3F}" type="sibTrans" cxnId="{43C43FBB-FAA7-E947-B682-04CE5AD95AE1}">
      <dgm:prSet/>
      <dgm:spPr/>
      <dgm:t>
        <a:bodyPr/>
        <a:lstStyle/>
        <a:p>
          <a:endParaRPr lang="en-GB"/>
        </a:p>
      </dgm:t>
    </dgm:pt>
    <dgm:pt modelId="{957CB23B-7F12-7B41-A9A6-B402FE1F0478}">
      <dgm:prSet/>
      <dgm:spPr/>
      <dgm:t>
        <a:bodyPr/>
        <a:lstStyle/>
        <a:p>
          <a:r>
            <a:rPr lang="en-GB"/>
            <a:t>Да подбираме какви медии четем, гледаме и слушаме; </a:t>
          </a:r>
          <a:endParaRPr lang="en-BG"/>
        </a:p>
      </dgm:t>
    </dgm:pt>
    <dgm:pt modelId="{66E97366-E976-C944-842C-25DC95710166}" type="parTrans" cxnId="{ABA9A642-518D-7C49-8C54-B6A2EC23B5B3}">
      <dgm:prSet/>
      <dgm:spPr/>
      <dgm:t>
        <a:bodyPr/>
        <a:lstStyle/>
        <a:p>
          <a:endParaRPr lang="en-GB"/>
        </a:p>
      </dgm:t>
    </dgm:pt>
    <dgm:pt modelId="{6BD95DC0-9F65-834F-AE2E-C6ED39563F4E}" type="sibTrans" cxnId="{ABA9A642-518D-7C49-8C54-B6A2EC23B5B3}">
      <dgm:prSet/>
      <dgm:spPr/>
      <dgm:t>
        <a:bodyPr/>
        <a:lstStyle/>
        <a:p>
          <a:endParaRPr lang="en-GB"/>
        </a:p>
      </dgm:t>
    </dgm:pt>
    <dgm:pt modelId="{8C1F9AF8-CCD0-884B-9841-964195D8424E}">
      <dgm:prSet/>
      <dgm:spPr/>
      <dgm:t>
        <a:bodyPr/>
        <a:lstStyle/>
        <a:p>
          <a:r>
            <a:rPr lang="en-GB" dirty="0" err="1"/>
            <a:t>Да</a:t>
          </a:r>
          <a:r>
            <a:rPr lang="en-GB" dirty="0"/>
            <a:t> </a:t>
          </a:r>
          <a:r>
            <a:rPr lang="en-GB" dirty="0" err="1"/>
            <a:t>инвестираме</a:t>
          </a:r>
          <a:r>
            <a:rPr lang="en-GB" dirty="0"/>
            <a:t> </a:t>
          </a:r>
          <a:r>
            <a:rPr lang="en-GB" dirty="0" err="1"/>
            <a:t>времето</a:t>
          </a:r>
          <a:r>
            <a:rPr lang="en-GB" dirty="0"/>
            <a:t> </a:t>
          </a:r>
          <a:r>
            <a:rPr lang="en-GB" dirty="0" err="1"/>
            <a:t>си</a:t>
          </a:r>
          <a:r>
            <a:rPr lang="en-GB" dirty="0"/>
            <a:t> </a:t>
          </a:r>
          <a:r>
            <a:rPr lang="en-GB" dirty="0" err="1"/>
            <a:t>в</a:t>
          </a:r>
          <a:r>
            <a:rPr lang="en-GB" dirty="0"/>
            <a:t> </a:t>
          </a:r>
          <a:r>
            <a:rPr lang="en-GB" dirty="0" err="1"/>
            <a:t>качествено</a:t>
          </a:r>
          <a:r>
            <a:rPr lang="en-GB" dirty="0"/>
            <a:t> </a:t>
          </a:r>
          <a:r>
            <a:rPr lang="en-GB" dirty="0" err="1"/>
            <a:t>съдържание</a:t>
          </a:r>
          <a:r>
            <a:rPr lang="en-GB" dirty="0"/>
            <a:t>, </a:t>
          </a:r>
          <a:r>
            <a:rPr lang="en-GB" dirty="0" err="1"/>
            <a:t>което</a:t>
          </a:r>
          <a:r>
            <a:rPr lang="en-GB" dirty="0"/>
            <a:t> </a:t>
          </a:r>
          <a:r>
            <a:rPr lang="en-GB" dirty="0" err="1"/>
            <a:t>ни</a:t>
          </a:r>
          <a:r>
            <a:rPr lang="en-GB" dirty="0"/>
            <a:t> </a:t>
          </a:r>
          <a:r>
            <a:rPr lang="en-GB" dirty="0" err="1"/>
            <a:t>дава</a:t>
          </a:r>
          <a:r>
            <a:rPr lang="en-GB" dirty="0"/>
            <a:t> </a:t>
          </a:r>
          <a:r>
            <a:rPr lang="en-GB" dirty="0" err="1"/>
            <a:t>добавена</a:t>
          </a:r>
          <a:r>
            <a:rPr lang="en-GB" dirty="0"/>
            <a:t> </a:t>
          </a:r>
          <a:r>
            <a:rPr lang="en-GB" dirty="0" err="1"/>
            <a:t>стойност</a:t>
          </a:r>
          <a:r>
            <a:rPr lang="en-GB" dirty="0"/>
            <a:t> </a:t>
          </a:r>
          <a:r>
            <a:rPr lang="en-GB" dirty="0" err="1"/>
            <a:t>и</a:t>
          </a:r>
          <a:r>
            <a:rPr lang="en-GB" dirty="0"/>
            <a:t> </a:t>
          </a:r>
          <a:r>
            <a:rPr lang="en-GB" dirty="0" err="1"/>
            <a:t>изгражда</a:t>
          </a:r>
          <a:r>
            <a:rPr lang="en-GB" dirty="0"/>
            <a:t> </a:t>
          </a:r>
          <a:r>
            <a:rPr lang="en-GB" dirty="0" err="1"/>
            <a:t>критично</a:t>
          </a:r>
          <a:r>
            <a:rPr lang="en-GB" dirty="0"/>
            <a:t> </a:t>
          </a:r>
          <a:r>
            <a:rPr lang="en-GB" dirty="0" err="1"/>
            <a:t>мислене</a:t>
          </a:r>
          <a:r>
            <a:rPr lang="en-GB" dirty="0"/>
            <a:t> </a:t>
          </a:r>
          <a:r>
            <a:rPr lang="en-GB" dirty="0" err="1"/>
            <a:t>у</a:t>
          </a:r>
          <a:r>
            <a:rPr lang="en-GB" dirty="0"/>
            <a:t> </a:t>
          </a:r>
          <a:r>
            <a:rPr lang="en-GB" dirty="0" err="1"/>
            <a:t>нас</a:t>
          </a:r>
          <a:r>
            <a:rPr lang="en-GB" dirty="0"/>
            <a:t>;</a:t>
          </a:r>
          <a:endParaRPr lang="en-BG" dirty="0"/>
        </a:p>
      </dgm:t>
    </dgm:pt>
    <dgm:pt modelId="{ABCB83BF-70D1-6D4A-A384-A925284DE732}" type="parTrans" cxnId="{79D747AB-D3C3-354F-B58D-7B07898CFA33}">
      <dgm:prSet/>
      <dgm:spPr/>
      <dgm:t>
        <a:bodyPr/>
        <a:lstStyle/>
        <a:p>
          <a:endParaRPr lang="en-GB"/>
        </a:p>
      </dgm:t>
    </dgm:pt>
    <dgm:pt modelId="{09AFD8E1-39C6-D641-B8D2-3C52846DE1A3}" type="sibTrans" cxnId="{79D747AB-D3C3-354F-B58D-7B07898CFA33}">
      <dgm:prSet/>
      <dgm:spPr/>
      <dgm:t>
        <a:bodyPr/>
        <a:lstStyle/>
        <a:p>
          <a:endParaRPr lang="en-GB"/>
        </a:p>
      </dgm:t>
    </dgm:pt>
    <dgm:pt modelId="{93B2D73B-B78D-174B-8CA9-E6DCE9433E53}">
      <dgm:prSet/>
      <dgm:spPr/>
      <dgm:t>
        <a:bodyPr/>
        <a:lstStyle/>
        <a:p>
          <a:r>
            <a:rPr lang="en-GB"/>
            <a:t>Да се заобрадим със стойностни хора, с които вибрираме на една честота;</a:t>
          </a:r>
          <a:endParaRPr lang="en-BG"/>
        </a:p>
      </dgm:t>
    </dgm:pt>
    <dgm:pt modelId="{E91D26E5-681D-E64A-B05D-83AC0ED6671C}" type="parTrans" cxnId="{BEB6D34C-F6A1-474E-8662-85444F73F0A6}">
      <dgm:prSet/>
      <dgm:spPr/>
      <dgm:t>
        <a:bodyPr/>
        <a:lstStyle/>
        <a:p>
          <a:endParaRPr lang="en-GB"/>
        </a:p>
      </dgm:t>
    </dgm:pt>
    <dgm:pt modelId="{1ECDF48A-22FC-B94F-8555-4B3786C2453D}" type="sibTrans" cxnId="{BEB6D34C-F6A1-474E-8662-85444F73F0A6}">
      <dgm:prSet/>
      <dgm:spPr/>
      <dgm:t>
        <a:bodyPr/>
        <a:lstStyle/>
        <a:p>
          <a:endParaRPr lang="en-GB"/>
        </a:p>
      </dgm:t>
    </dgm:pt>
    <dgm:pt modelId="{8AC06F9B-27E1-C64A-BEBE-7271C1EC39A8}">
      <dgm:prSet/>
      <dgm:spPr/>
      <dgm:t>
        <a:bodyPr/>
        <a:lstStyle/>
        <a:p>
          <a:r>
            <a:rPr lang="en-GB"/>
            <a:t>Да следваме само такива хора, които внасят доза позитивизъм в ежедневието ни, а не ни карат да се чувстваме нищожни, непълноценни и недооценени;</a:t>
          </a:r>
          <a:endParaRPr lang="en-BG"/>
        </a:p>
      </dgm:t>
    </dgm:pt>
    <dgm:pt modelId="{BDA8B4B4-F4A4-BA49-ACC7-F0235146CA2B}" type="parTrans" cxnId="{2F28B4B2-198D-2543-8BE8-F5AA737CEA55}">
      <dgm:prSet/>
      <dgm:spPr/>
      <dgm:t>
        <a:bodyPr/>
        <a:lstStyle/>
        <a:p>
          <a:endParaRPr lang="en-GB"/>
        </a:p>
      </dgm:t>
    </dgm:pt>
    <dgm:pt modelId="{84A146D3-F9E1-9940-8342-5CCC1FC2591B}" type="sibTrans" cxnId="{2F28B4B2-198D-2543-8BE8-F5AA737CEA55}">
      <dgm:prSet/>
      <dgm:spPr/>
      <dgm:t>
        <a:bodyPr/>
        <a:lstStyle/>
        <a:p>
          <a:endParaRPr lang="en-GB"/>
        </a:p>
      </dgm:t>
    </dgm:pt>
    <dgm:pt modelId="{6F83F08B-F52F-CE48-85BE-61A6A8163234}">
      <dgm:prSet/>
      <dgm:spPr/>
      <dgm:t>
        <a:bodyPr/>
        <a:lstStyle/>
        <a:p>
          <a:r>
            <a:rPr lang="en-GB"/>
            <a:t>Да позволим на интернет да бъде наш приятел, а не враг или чужденец, който говори на неразбираем език</a:t>
          </a:r>
          <a:r>
            <a:rPr lang="bg-BG"/>
            <a:t>;</a:t>
          </a:r>
          <a:endParaRPr lang="en-BG"/>
        </a:p>
      </dgm:t>
    </dgm:pt>
    <dgm:pt modelId="{7515D532-838C-9B4B-8AC0-02634BAA885A}" type="parTrans" cxnId="{D8B17895-FB50-3546-8853-CF7508FCD6DA}">
      <dgm:prSet/>
      <dgm:spPr/>
      <dgm:t>
        <a:bodyPr/>
        <a:lstStyle/>
        <a:p>
          <a:endParaRPr lang="en-GB"/>
        </a:p>
      </dgm:t>
    </dgm:pt>
    <dgm:pt modelId="{A8553ABE-BDF7-9B4E-8547-48CD83BD03DF}" type="sibTrans" cxnId="{D8B17895-FB50-3546-8853-CF7508FCD6DA}">
      <dgm:prSet/>
      <dgm:spPr/>
      <dgm:t>
        <a:bodyPr/>
        <a:lstStyle/>
        <a:p>
          <a:endParaRPr lang="en-GB"/>
        </a:p>
      </dgm:t>
    </dgm:pt>
    <dgm:pt modelId="{7E2C4004-0198-CF4C-B38A-33FCDA2F6F6B}">
      <dgm:prSet/>
      <dgm:spPr/>
      <dgm:t>
        <a:bodyPr/>
        <a:lstStyle/>
        <a:p>
          <a:r>
            <a:rPr lang="bg-BG"/>
            <a:t>Изтрийте ненужните мейли от електронната си поща;</a:t>
          </a:r>
          <a:endParaRPr lang="en-BG"/>
        </a:p>
      </dgm:t>
    </dgm:pt>
    <dgm:pt modelId="{B57D5C04-41C6-A044-B833-AB8FE41C27BB}" type="parTrans" cxnId="{388B1D97-3B4F-4E4B-97FB-80697EED5035}">
      <dgm:prSet/>
      <dgm:spPr/>
      <dgm:t>
        <a:bodyPr/>
        <a:lstStyle/>
        <a:p>
          <a:endParaRPr lang="en-GB"/>
        </a:p>
      </dgm:t>
    </dgm:pt>
    <dgm:pt modelId="{FE92B86B-B8C3-F446-A8CC-22C6014130E5}" type="sibTrans" cxnId="{388B1D97-3B4F-4E4B-97FB-80697EED5035}">
      <dgm:prSet/>
      <dgm:spPr/>
      <dgm:t>
        <a:bodyPr/>
        <a:lstStyle/>
        <a:p>
          <a:endParaRPr lang="en-GB"/>
        </a:p>
      </dgm:t>
    </dgm:pt>
    <dgm:pt modelId="{A50CF6C8-6071-AA46-895E-8F7860665797}">
      <dgm:prSet/>
      <dgm:spPr/>
      <dgm:t>
        <a:bodyPr/>
        <a:lstStyle/>
        <a:p>
          <a:r>
            <a:rPr lang="bg-BG"/>
            <a:t>Разчистете дублиращите се снимки, видео, аудио и други дигитално създадени ресурси от телефони, таблети и други електронни устройства;</a:t>
          </a:r>
          <a:endParaRPr lang="en-BG"/>
        </a:p>
      </dgm:t>
    </dgm:pt>
    <dgm:pt modelId="{A98FD7BC-AF8B-7B4E-A68E-1645644A3616}" type="parTrans" cxnId="{D0E779FB-0E0F-6540-863D-6E6197E4F8FA}">
      <dgm:prSet/>
      <dgm:spPr/>
      <dgm:t>
        <a:bodyPr/>
        <a:lstStyle/>
        <a:p>
          <a:endParaRPr lang="en-GB"/>
        </a:p>
      </dgm:t>
    </dgm:pt>
    <dgm:pt modelId="{A364CE84-99E5-9F4B-9B7E-39AEDDDC824F}" type="sibTrans" cxnId="{D0E779FB-0E0F-6540-863D-6E6197E4F8FA}">
      <dgm:prSet/>
      <dgm:spPr/>
      <dgm:t>
        <a:bodyPr/>
        <a:lstStyle/>
        <a:p>
          <a:endParaRPr lang="en-GB"/>
        </a:p>
      </dgm:t>
    </dgm:pt>
    <dgm:pt modelId="{D9A5F4D3-E563-BD4E-AC6D-B7EDA7328140}">
      <dgm:prSet/>
      <dgm:spPr/>
      <dgm:t>
        <a:bodyPr/>
        <a:lstStyle/>
        <a:p>
          <a:r>
            <a:rPr lang="bg-BG"/>
            <a:t>Редуцирайте използването на множество табове в браузъра с който разглеждате съдържание в мрежата;</a:t>
          </a:r>
          <a:endParaRPr lang="en-BG"/>
        </a:p>
      </dgm:t>
    </dgm:pt>
    <dgm:pt modelId="{2B90ABA3-E69F-7F45-8C3E-06505FBC31CD}" type="parTrans" cxnId="{F5F7ACA4-FFE8-F542-9B23-470C1F02E718}">
      <dgm:prSet/>
      <dgm:spPr/>
      <dgm:t>
        <a:bodyPr/>
        <a:lstStyle/>
        <a:p>
          <a:endParaRPr lang="en-GB"/>
        </a:p>
      </dgm:t>
    </dgm:pt>
    <dgm:pt modelId="{95DD83A3-7318-0F42-8CE3-3EA3E83ED8AA}" type="sibTrans" cxnId="{F5F7ACA4-FFE8-F542-9B23-470C1F02E718}">
      <dgm:prSet/>
      <dgm:spPr/>
      <dgm:t>
        <a:bodyPr/>
        <a:lstStyle/>
        <a:p>
          <a:endParaRPr lang="en-GB"/>
        </a:p>
      </dgm:t>
    </dgm:pt>
    <dgm:pt modelId="{44914357-9E69-4B43-84AE-4BDEDA557536}" type="pres">
      <dgm:prSet presAssocID="{34093D7B-F670-954C-827B-FA070CFBAC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42EE156-154D-2D48-BF78-C71FECE4521E}" type="pres">
      <dgm:prSet presAssocID="{0ACFD1B9-E145-D14F-937A-308E22E4911B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0CC6E0-88E0-D542-8771-041F7111353E}" type="pres">
      <dgm:prSet presAssocID="{0ACFD1B9-E145-D14F-937A-308E22E4911B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0E779FB-0E0F-6540-863D-6E6197E4F8FA}" srcId="{0ACFD1B9-E145-D14F-937A-308E22E4911B}" destId="{A50CF6C8-6071-AA46-895E-8F7860665797}" srcOrd="6" destOrd="0" parTransId="{A98FD7BC-AF8B-7B4E-A68E-1645644A3616}" sibTransId="{A364CE84-99E5-9F4B-9B7E-39AEDDDC824F}"/>
    <dgm:cxn modelId="{D8B17895-FB50-3546-8853-CF7508FCD6DA}" srcId="{0ACFD1B9-E145-D14F-937A-308E22E4911B}" destId="{6F83F08B-F52F-CE48-85BE-61A6A8163234}" srcOrd="4" destOrd="0" parTransId="{7515D532-838C-9B4B-8AC0-02634BAA885A}" sibTransId="{A8553ABE-BDF7-9B4E-8547-48CD83BD03DF}"/>
    <dgm:cxn modelId="{79D747AB-D3C3-354F-B58D-7B07898CFA33}" srcId="{0ACFD1B9-E145-D14F-937A-308E22E4911B}" destId="{8C1F9AF8-CCD0-884B-9841-964195D8424E}" srcOrd="1" destOrd="0" parTransId="{ABCB83BF-70D1-6D4A-A384-A925284DE732}" sibTransId="{09AFD8E1-39C6-D641-B8D2-3C52846DE1A3}"/>
    <dgm:cxn modelId="{DA332951-44C2-9B4E-BE2A-EC1FDC84B3B6}" type="presOf" srcId="{A50CF6C8-6071-AA46-895E-8F7860665797}" destId="{410CC6E0-88E0-D542-8771-041F7111353E}" srcOrd="0" destOrd="6" presId="urn:microsoft.com/office/officeart/2005/8/layout/vList2"/>
    <dgm:cxn modelId="{43C43FBB-FAA7-E947-B682-04CE5AD95AE1}" srcId="{34093D7B-F670-954C-827B-FA070CFBACB3}" destId="{0ACFD1B9-E145-D14F-937A-308E22E4911B}" srcOrd="0" destOrd="0" parTransId="{734DE61D-E94B-664E-A7C5-630B22B216E8}" sibTransId="{EC7B623A-89ED-B64A-A678-EA89932D0B3F}"/>
    <dgm:cxn modelId="{D0384F91-1065-964B-8701-18E53A1DA6B4}" type="presOf" srcId="{8C1F9AF8-CCD0-884B-9841-964195D8424E}" destId="{410CC6E0-88E0-D542-8771-041F7111353E}" srcOrd="0" destOrd="1" presId="urn:microsoft.com/office/officeart/2005/8/layout/vList2"/>
    <dgm:cxn modelId="{F5F7ACA4-FFE8-F542-9B23-470C1F02E718}" srcId="{0ACFD1B9-E145-D14F-937A-308E22E4911B}" destId="{D9A5F4D3-E563-BD4E-AC6D-B7EDA7328140}" srcOrd="7" destOrd="0" parTransId="{2B90ABA3-E69F-7F45-8C3E-06505FBC31CD}" sibTransId="{95DD83A3-7318-0F42-8CE3-3EA3E83ED8AA}"/>
    <dgm:cxn modelId="{01F8217F-A4A2-394E-A913-CB6A440158DF}" type="presOf" srcId="{0ACFD1B9-E145-D14F-937A-308E22E4911B}" destId="{642EE156-154D-2D48-BF78-C71FECE4521E}" srcOrd="0" destOrd="0" presId="urn:microsoft.com/office/officeart/2005/8/layout/vList2"/>
    <dgm:cxn modelId="{BEB6D34C-F6A1-474E-8662-85444F73F0A6}" srcId="{0ACFD1B9-E145-D14F-937A-308E22E4911B}" destId="{93B2D73B-B78D-174B-8CA9-E6DCE9433E53}" srcOrd="2" destOrd="0" parTransId="{E91D26E5-681D-E64A-B05D-83AC0ED6671C}" sibTransId="{1ECDF48A-22FC-B94F-8555-4B3786C2453D}"/>
    <dgm:cxn modelId="{388B1D97-3B4F-4E4B-97FB-80697EED5035}" srcId="{0ACFD1B9-E145-D14F-937A-308E22E4911B}" destId="{7E2C4004-0198-CF4C-B38A-33FCDA2F6F6B}" srcOrd="5" destOrd="0" parTransId="{B57D5C04-41C6-A044-B833-AB8FE41C27BB}" sibTransId="{FE92B86B-B8C3-F446-A8CC-22C6014130E5}"/>
    <dgm:cxn modelId="{DE0DAE7C-DDDD-8849-AD47-B95F787E6512}" type="presOf" srcId="{34093D7B-F670-954C-827B-FA070CFBACB3}" destId="{44914357-9E69-4B43-84AE-4BDEDA557536}" srcOrd="0" destOrd="0" presId="urn:microsoft.com/office/officeart/2005/8/layout/vList2"/>
    <dgm:cxn modelId="{A24D11EB-F8FF-4E43-8AD9-309FC68F2147}" type="presOf" srcId="{7E2C4004-0198-CF4C-B38A-33FCDA2F6F6B}" destId="{410CC6E0-88E0-D542-8771-041F7111353E}" srcOrd="0" destOrd="5" presId="urn:microsoft.com/office/officeart/2005/8/layout/vList2"/>
    <dgm:cxn modelId="{ABA9A642-518D-7C49-8C54-B6A2EC23B5B3}" srcId="{0ACFD1B9-E145-D14F-937A-308E22E4911B}" destId="{957CB23B-7F12-7B41-A9A6-B402FE1F0478}" srcOrd="0" destOrd="0" parTransId="{66E97366-E976-C944-842C-25DC95710166}" sibTransId="{6BD95DC0-9F65-834F-AE2E-C6ED39563F4E}"/>
    <dgm:cxn modelId="{2F28B4B2-198D-2543-8BE8-F5AA737CEA55}" srcId="{0ACFD1B9-E145-D14F-937A-308E22E4911B}" destId="{8AC06F9B-27E1-C64A-BEBE-7271C1EC39A8}" srcOrd="3" destOrd="0" parTransId="{BDA8B4B4-F4A4-BA49-ACC7-F0235146CA2B}" sibTransId="{84A146D3-F9E1-9940-8342-5CCC1FC2591B}"/>
    <dgm:cxn modelId="{A775EA79-FA23-EB49-BB28-EBC77CC6F452}" type="presOf" srcId="{957CB23B-7F12-7B41-A9A6-B402FE1F0478}" destId="{410CC6E0-88E0-D542-8771-041F7111353E}" srcOrd="0" destOrd="0" presId="urn:microsoft.com/office/officeart/2005/8/layout/vList2"/>
    <dgm:cxn modelId="{38700A09-896E-7A47-AE60-2FC65F481098}" type="presOf" srcId="{93B2D73B-B78D-174B-8CA9-E6DCE9433E53}" destId="{410CC6E0-88E0-D542-8771-041F7111353E}" srcOrd="0" destOrd="2" presId="urn:microsoft.com/office/officeart/2005/8/layout/vList2"/>
    <dgm:cxn modelId="{C9E84958-FF71-A44E-99E1-346579BEF465}" type="presOf" srcId="{D9A5F4D3-E563-BD4E-AC6D-B7EDA7328140}" destId="{410CC6E0-88E0-D542-8771-041F7111353E}" srcOrd="0" destOrd="7" presId="urn:microsoft.com/office/officeart/2005/8/layout/vList2"/>
    <dgm:cxn modelId="{6F50198D-EB51-6248-9038-CBC316B4F492}" type="presOf" srcId="{6F83F08B-F52F-CE48-85BE-61A6A8163234}" destId="{410CC6E0-88E0-D542-8771-041F7111353E}" srcOrd="0" destOrd="4" presId="urn:microsoft.com/office/officeart/2005/8/layout/vList2"/>
    <dgm:cxn modelId="{335CA81E-936B-3941-8573-6C6818598D32}" type="presOf" srcId="{8AC06F9B-27E1-C64A-BEBE-7271C1EC39A8}" destId="{410CC6E0-88E0-D542-8771-041F7111353E}" srcOrd="0" destOrd="3" presId="urn:microsoft.com/office/officeart/2005/8/layout/vList2"/>
    <dgm:cxn modelId="{FC415F6F-3338-6C4E-9887-7481CC164B80}" type="presParOf" srcId="{44914357-9E69-4B43-84AE-4BDEDA557536}" destId="{642EE156-154D-2D48-BF78-C71FECE4521E}" srcOrd="0" destOrd="0" presId="urn:microsoft.com/office/officeart/2005/8/layout/vList2"/>
    <dgm:cxn modelId="{EA24C52D-2F99-3A41-8686-D3B1B4299950}" type="presParOf" srcId="{44914357-9E69-4B43-84AE-4BDEDA557536}" destId="{410CC6E0-88E0-D542-8771-041F7111353E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9A25F185-8C30-6D41-9DAB-99B848AFD53F}" type="doc">
      <dgm:prSet loTypeId="urn:microsoft.com/office/officeart/2005/8/layout/vList2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GB"/>
        </a:p>
      </dgm:t>
    </dgm:pt>
    <dgm:pt modelId="{4C88ACE9-EAE4-D04D-981D-63B3D884DAC9}">
      <dgm:prSet custT="1"/>
      <dgm:spPr/>
      <dgm:t>
        <a:bodyPr/>
        <a:lstStyle/>
        <a:p>
          <a:r>
            <a:rPr lang="bg-BG" sz="2000" noProof="0" dirty="0"/>
            <a:t>Например: </a:t>
          </a:r>
        </a:p>
      </dgm:t>
    </dgm:pt>
    <dgm:pt modelId="{9AD036A2-7CD9-8246-B8CD-D932C800D913}" type="parTrans" cxnId="{5CBAA829-A656-7740-9289-01B13E2B374A}">
      <dgm:prSet/>
      <dgm:spPr/>
      <dgm:t>
        <a:bodyPr/>
        <a:lstStyle/>
        <a:p>
          <a:endParaRPr lang="bg-BG" sz="1800" noProof="0" dirty="0"/>
        </a:p>
      </dgm:t>
    </dgm:pt>
    <dgm:pt modelId="{2630AF34-6594-EC4D-AA61-FEE0236CEA81}" type="sibTrans" cxnId="{5CBAA829-A656-7740-9289-01B13E2B374A}">
      <dgm:prSet/>
      <dgm:spPr/>
      <dgm:t>
        <a:bodyPr/>
        <a:lstStyle/>
        <a:p>
          <a:endParaRPr lang="bg-BG" sz="1800" noProof="0" dirty="0"/>
        </a:p>
      </dgm:t>
    </dgm:pt>
    <dgm:pt modelId="{7CDD0A8B-4524-3F4A-B16B-2BE4C3991ABB}">
      <dgm:prSet custT="1"/>
      <dgm:spPr/>
      <dgm:t>
        <a:bodyPr/>
        <a:lstStyle/>
        <a:p>
          <a:r>
            <a:rPr lang="bg-BG" sz="1600" noProof="0" dirty="0"/>
            <a:t>Ограничете броя на опитите за търсене в търсещите машини в интернет;</a:t>
          </a:r>
        </a:p>
      </dgm:t>
    </dgm:pt>
    <dgm:pt modelId="{41B4472B-B663-354C-AD5B-4BDA2DFBC1F6}" type="parTrans" cxnId="{ECBDE649-1DD5-CD47-85A6-14B716343AB5}">
      <dgm:prSet/>
      <dgm:spPr/>
      <dgm:t>
        <a:bodyPr/>
        <a:lstStyle/>
        <a:p>
          <a:endParaRPr lang="bg-BG" sz="1800" noProof="0" dirty="0"/>
        </a:p>
      </dgm:t>
    </dgm:pt>
    <dgm:pt modelId="{3B9DC73B-EFB3-AC41-AB3A-4F0CF52C88BB}" type="sibTrans" cxnId="{ECBDE649-1DD5-CD47-85A6-14B716343AB5}">
      <dgm:prSet/>
      <dgm:spPr/>
      <dgm:t>
        <a:bodyPr/>
        <a:lstStyle/>
        <a:p>
          <a:endParaRPr lang="bg-BG" sz="1800" noProof="0" dirty="0"/>
        </a:p>
      </dgm:t>
    </dgm:pt>
    <dgm:pt modelId="{29C636BF-467D-3642-99C0-CA56B1BBC6A0}">
      <dgm:prSet custT="1"/>
      <dgm:spPr/>
      <dgm:t>
        <a:bodyPr/>
        <a:lstStyle/>
        <a:p>
          <a:r>
            <a:rPr lang="bg-BG" sz="1600" noProof="0" dirty="0"/>
            <a:t>Отпишете се от получаването на електронни издания, реклами, вестници и списания, който не ползвате ежедневно и не допринасят добавена стойност в ежедневието ви;</a:t>
          </a:r>
        </a:p>
      </dgm:t>
    </dgm:pt>
    <dgm:pt modelId="{C70BD045-B4AE-3848-B21E-152DA645C7A5}" type="parTrans" cxnId="{E9536408-1A3E-A34B-82F3-62DB75C6D016}">
      <dgm:prSet/>
      <dgm:spPr/>
      <dgm:t>
        <a:bodyPr/>
        <a:lstStyle/>
        <a:p>
          <a:endParaRPr lang="bg-BG" sz="1800" noProof="0" dirty="0"/>
        </a:p>
      </dgm:t>
    </dgm:pt>
    <dgm:pt modelId="{EB0C416D-5A14-1645-930A-6F7516110A68}" type="sibTrans" cxnId="{E9536408-1A3E-A34B-82F3-62DB75C6D016}">
      <dgm:prSet/>
      <dgm:spPr/>
      <dgm:t>
        <a:bodyPr/>
        <a:lstStyle/>
        <a:p>
          <a:endParaRPr lang="bg-BG" sz="1800" noProof="0" dirty="0"/>
        </a:p>
      </dgm:t>
    </dgm:pt>
    <dgm:pt modelId="{3BE3A10D-5AD7-0543-80C3-E2BAF1D4A031}">
      <dgm:prSet custT="1"/>
      <dgm:spPr/>
      <dgm:t>
        <a:bodyPr/>
        <a:lstStyle/>
        <a:p>
          <a:r>
            <a:rPr lang="bg-BG" sz="1600" noProof="0" dirty="0"/>
            <a:t>Ограничете членството си в групи и социални мрежи, които не са важни за вас;</a:t>
          </a:r>
        </a:p>
      </dgm:t>
    </dgm:pt>
    <dgm:pt modelId="{885CCF67-AB8F-F54A-B954-2F10932C4F18}" type="parTrans" cxnId="{95BA89E3-62F9-F14F-9B29-5D7F09504817}">
      <dgm:prSet/>
      <dgm:spPr/>
      <dgm:t>
        <a:bodyPr/>
        <a:lstStyle/>
        <a:p>
          <a:endParaRPr lang="bg-BG" sz="1800" noProof="0" dirty="0"/>
        </a:p>
      </dgm:t>
    </dgm:pt>
    <dgm:pt modelId="{1ABE879A-22EC-7A42-AC92-12F0E5E1976D}" type="sibTrans" cxnId="{95BA89E3-62F9-F14F-9B29-5D7F09504817}">
      <dgm:prSet/>
      <dgm:spPr/>
      <dgm:t>
        <a:bodyPr/>
        <a:lstStyle/>
        <a:p>
          <a:endParaRPr lang="bg-BG" sz="1800" noProof="0" dirty="0"/>
        </a:p>
      </dgm:t>
    </dgm:pt>
    <dgm:pt modelId="{D54593DC-E94D-324C-BD16-D5CADB7FC211}">
      <dgm:prSet custT="1"/>
      <dgm:spPr/>
      <dgm:t>
        <a:bodyPr/>
        <a:lstStyle/>
        <a:p>
          <a:r>
            <a:rPr lang="bg-BG" sz="1600" noProof="0" dirty="0"/>
            <a:t>Не прекалявайте с използването на </a:t>
          </a:r>
          <a:r>
            <a:rPr lang="bg-BG" sz="1600" noProof="0" dirty="0" err="1"/>
            <a:t>стрийминг</a:t>
          </a:r>
          <a:r>
            <a:rPr lang="bg-BG" sz="1600" noProof="0" dirty="0"/>
            <a:t> платформи, като </a:t>
          </a:r>
          <a:r>
            <a:rPr lang="bg-BG" sz="1600" noProof="0" dirty="0" err="1"/>
            <a:t>Netflix</a:t>
          </a:r>
          <a:r>
            <a:rPr lang="bg-BG" sz="1600" noProof="0" dirty="0"/>
            <a:t>, </a:t>
          </a:r>
          <a:r>
            <a:rPr lang="bg-BG" sz="1600" noProof="0" dirty="0" err="1"/>
            <a:t>Spotify</a:t>
          </a:r>
          <a:r>
            <a:rPr lang="bg-BG" sz="1600" noProof="0" dirty="0"/>
            <a:t> и други.</a:t>
          </a:r>
        </a:p>
      </dgm:t>
    </dgm:pt>
    <dgm:pt modelId="{F083B97C-D0CC-8C4A-89D2-86C4FF26C99C}" type="parTrans" cxnId="{C0DBB97E-8694-5B49-B5E1-6511590F1FCC}">
      <dgm:prSet/>
      <dgm:spPr/>
      <dgm:t>
        <a:bodyPr/>
        <a:lstStyle/>
        <a:p>
          <a:endParaRPr lang="bg-BG" sz="1800" noProof="0" dirty="0"/>
        </a:p>
      </dgm:t>
    </dgm:pt>
    <dgm:pt modelId="{F330D9E5-315E-2E45-AA9B-17BFCB15FBC4}" type="sibTrans" cxnId="{C0DBB97E-8694-5B49-B5E1-6511590F1FCC}">
      <dgm:prSet/>
      <dgm:spPr/>
      <dgm:t>
        <a:bodyPr/>
        <a:lstStyle/>
        <a:p>
          <a:endParaRPr lang="bg-BG" sz="1800" noProof="0" dirty="0"/>
        </a:p>
      </dgm:t>
    </dgm:pt>
    <dgm:pt modelId="{F79FFAA3-1367-E44E-8929-F2525D50B6EE}">
      <dgm:prSet custT="1"/>
      <dgm:spPr/>
      <dgm:t>
        <a:bodyPr/>
        <a:lstStyle/>
        <a:p>
          <a:r>
            <a:rPr lang="bg-BG" sz="1600" b="1" noProof="0" dirty="0"/>
            <a:t>И не забравяйте да спрете и изключите техниката от контакта, когато не я ползвате.</a:t>
          </a:r>
          <a:endParaRPr lang="bg-BG" sz="1600" noProof="0" dirty="0"/>
        </a:p>
      </dgm:t>
    </dgm:pt>
    <dgm:pt modelId="{80D128DA-6C31-FC4B-A7D3-725144E05A32}" type="parTrans" cxnId="{4856B0AB-8831-684D-BF2B-6D4E243034EF}">
      <dgm:prSet/>
      <dgm:spPr/>
      <dgm:t>
        <a:bodyPr/>
        <a:lstStyle/>
        <a:p>
          <a:endParaRPr lang="bg-BG" sz="1800" noProof="0" dirty="0"/>
        </a:p>
      </dgm:t>
    </dgm:pt>
    <dgm:pt modelId="{F584A430-D22F-404E-9451-9C05962E17EE}" type="sibTrans" cxnId="{4856B0AB-8831-684D-BF2B-6D4E243034EF}">
      <dgm:prSet/>
      <dgm:spPr/>
      <dgm:t>
        <a:bodyPr/>
        <a:lstStyle/>
        <a:p>
          <a:endParaRPr lang="bg-BG" sz="1800" noProof="0" dirty="0"/>
        </a:p>
      </dgm:t>
    </dgm:pt>
    <dgm:pt modelId="{D2528BB7-A481-014F-97BD-3DBBC69E9372}">
      <dgm:prSet custT="1"/>
      <dgm:spPr/>
      <dgm:t>
        <a:bodyPr/>
        <a:lstStyle/>
        <a:p>
          <a:r>
            <a:rPr lang="bg-BG" sz="1600" b="1" noProof="0" dirty="0"/>
            <a:t>Направете си дигитален </a:t>
          </a:r>
          <a:r>
            <a:rPr lang="bg-BG" sz="1600" b="1" noProof="0" dirty="0" err="1"/>
            <a:t>детокс</a:t>
          </a:r>
          <a:r>
            <a:rPr lang="bg-BG" sz="1600" b="1" noProof="0" dirty="0"/>
            <a:t>!!!! </a:t>
          </a:r>
          <a:endParaRPr lang="bg-BG" sz="1600" noProof="0" dirty="0"/>
        </a:p>
      </dgm:t>
    </dgm:pt>
    <dgm:pt modelId="{21A747DF-2B98-CE4A-96FF-4213E957ACF1}" type="parTrans" cxnId="{F608C520-D7E0-0248-92C2-F29122713464}">
      <dgm:prSet/>
      <dgm:spPr/>
      <dgm:t>
        <a:bodyPr/>
        <a:lstStyle/>
        <a:p>
          <a:endParaRPr lang="bg-BG" sz="1800" noProof="0" dirty="0"/>
        </a:p>
      </dgm:t>
    </dgm:pt>
    <dgm:pt modelId="{F998546B-CC2C-144F-B2EA-97FD75E18443}" type="sibTrans" cxnId="{F608C520-D7E0-0248-92C2-F29122713464}">
      <dgm:prSet/>
      <dgm:spPr/>
      <dgm:t>
        <a:bodyPr/>
        <a:lstStyle/>
        <a:p>
          <a:endParaRPr lang="bg-BG" sz="1800" noProof="0" dirty="0"/>
        </a:p>
      </dgm:t>
    </dgm:pt>
    <dgm:pt modelId="{030454E2-5F1E-9C48-9B42-23F8CD28BA6E}">
      <dgm:prSet custT="1"/>
      <dgm:spPr/>
      <dgm:t>
        <a:bodyPr/>
        <a:lstStyle/>
        <a:p>
          <a:r>
            <a:rPr lang="bg-BG" sz="2000" b="1" noProof="0" dirty="0"/>
            <a:t>Дигитален </a:t>
          </a:r>
          <a:r>
            <a:rPr lang="bg-BG" sz="2000" b="1" noProof="0" dirty="0" err="1"/>
            <a:t>детокс</a:t>
          </a:r>
          <a:endParaRPr lang="bg-BG" sz="2000" noProof="0" dirty="0"/>
        </a:p>
      </dgm:t>
    </dgm:pt>
    <dgm:pt modelId="{1E75D9F2-AF21-B741-B3B8-7F6810FD2ACE}" type="parTrans" cxnId="{07371983-B0CE-224B-A94E-8A411A27D086}">
      <dgm:prSet/>
      <dgm:spPr/>
      <dgm:t>
        <a:bodyPr/>
        <a:lstStyle/>
        <a:p>
          <a:endParaRPr lang="bg-BG" sz="1800" noProof="0" dirty="0"/>
        </a:p>
      </dgm:t>
    </dgm:pt>
    <dgm:pt modelId="{3C85B8A8-42C8-B446-83CD-F0F561C03CA0}" type="sibTrans" cxnId="{07371983-B0CE-224B-A94E-8A411A27D086}">
      <dgm:prSet/>
      <dgm:spPr/>
      <dgm:t>
        <a:bodyPr/>
        <a:lstStyle/>
        <a:p>
          <a:endParaRPr lang="bg-BG" sz="1800" noProof="0" dirty="0"/>
        </a:p>
      </dgm:t>
    </dgm:pt>
    <dgm:pt modelId="{9857513A-3B3D-9D48-81D3-9AD35E0978B0}">
      <dgm:prSet custT="1"/>
      <dgm:spPr/>
      <dgm:t>
        <a:bodyPr/>
        <a:lstStyle/>
        <a:p>
          <a:r>
            <a:rPr lang="bg-BG" sz="2000" noProof="0" dirty="0"/>
            <a:t>Добър подход за заземяване. Лансира идеята да се отдалечиш от дадена социална мрежа/услуга, от която си се </a:t>
          </a:r>
          <a:r>
            <a:rPr lang="bg-BG" sz="2000" noProof="0" dirty="0" err="1"/>
            <a:t>пренаситил</a:t>
          </a:r>
          <a:r>
            <a:rPr lang="bg-BG" sz="2000" noProof="0" dirty="0"/>
            <a:t>, или изцяло от смартфона си, за определен ден от </a:t>
          </a:r>
          <a:r>
            <a:rPr lang="bg-BG" sz="2000" noProof="0" dirty="0" err="1"/>
            <a:t>седм</a:t>
          </a:r>
          <a:r>
            <a:rPr lang="en-BG" sz="2000" noProof="0" dirty="0"/>
            <a:t>и</a:t>
          </a:r>
          <a:r>
            <a:rPr lang="bg-BG" sz="2000" noProof="0" dirty="0"/>
            <a:t>цата, за цял уикенд, месец или повече. Няма конкретни правила! Решението е индивидуално! </a:t>
          </a:r>
        </a:p>
      </dgm:t>
    </dgm:pt>
    <dgm:pt modelId="{17DA6B6E-94D5-8E47-9467-4D2601787642}" type="parTrans" cxnId="{4B6FFFD7-2326-A64B-B367-336A53D4C39F}">
      <dgm:prSet/>
      <dgm:spPr/>
      <dgm:t>
        <a:bodyPr/>
        <a:lstStyle/>
        <a:p>
          <a:endParaRPr lang="bg-BG" noProof="0" dirty="0"/>
        </a:p>
      </dgm:t>
    </dgm:pt>
    <dgm:pt modelId="{27A66A7B-7EAD-B047-AA7B-0FC9A07ACCE3}" type="sibTrans" cxnId="{4B6FFFD7-2326-A64B-B367-336A53D4C39F}">
      <dgm:prSet/>
      <dgm:spPr/>
      <dgm:t>
        <a:bodyPr/>
        <a:lstStyle/>
        <a:p>
          <a:endParaRPr lang="bg-BG" noProof="0" dirty="0"/>
        </a:p>
      </dgm:t>
    </dgm:pt>
    <dgm:pt modelId="{EB3BABBE-1D97-294F-AE08-E02CFAF68E4D}" type="pres">
      <dgm:prSet presAssocID="{9A25F185-8C30-6D41-9DAB-99B848AFD53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BDC7A59-BAEB-5F44-A512-EB2DCD4A0332}" type="pres">
      <dgm:prSet presAssocID="{4C88ACE9-EAE4-D04D-981D-63B3D884DAC9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8CEF6C-8AB0-9E4B-A63D-5E38AC494186}" type="pres">
      <dgm:prSet presAssocID="{4C88ACE9-EAE4-D04D-981D-63B3D884DAC9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37E12A-9BC2-7B4D-8B24-6CDDB223F23B}" type="pres">
      <dgm:prSet presAssocID="{030454E2-5F1E-9C48-9B42-23F8CD28BA6E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7D9E7E-1BD9-F44D-B36D-97BFCF509B2C}" type="pres">
      <dgm:prSet presAssocID="{030454E2-5F1E-9C48-9B42-23F8CD28BA6E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11B1674-C578-B546-AD24-3FE803887436}" type="presOf" srcId="{F79FFAA3-1367-E44E-8929-F2525D50B6EE}" destId="{D38CEF6C-8AB0-9E4B-A63D-5E38AC494186}" srcOrd="0" destOrd="4" presId="urn:microsoft.com/office/officeart/2005/8/layout/vList2"/>
    <dgm:cxn modelId="{F9D42D76-9023-EE49-9D35-F9A47C1FBCC8}" type="presOf" srcId="{030454E2-5F1E-9C48-9B42-23F8CD28BA6E}" destId="{B737E12A-9BC2-7B4D-8B24-6CDDB223F23B}" srcOrd="0" destOrd="0" presId="urn:microsoft.com/office/officeart/2005/8/layout/vList2"/>
    <dgm:cxn modelId="{1A6417FB-6907-834F-87A9-8E58A98CC9C7}" type="presOf" srcId="{7CDD0A8B-4524-3F4A-B16B-2BE4C3991ABB}" destId="{D38CEF6C-8AB0-9E4B-A63D-5E38AC494186}" srcOrd="0" destOrd="0" presId="urn:microsoft.com/office/officeart/2005/8/layout/vList2"/>
    <dgm:cxn modelId="{5CBAA829-A656-7740-9289-01B13E2B374A}" srcId="{9A25F185-8C30-6D41-9DAB-99B848AFD53F}" destId="{4C88ACE9-EAE4-D04D-981D-63B3D884DAC9}" srcOrd="0" destOrd="0" parTransId="{9AD036A2-7CD9-8246-B8CD-D932C800D913}" sibTransId="{2630AF34-6594-EC4D-AA61-FEE0236CEA81}"/>
    <dgm:cxn modelId="{0702E4DA-0061-D147-8959-9A3643919E4B}" type="presOf" srcId="{29C636BF-467D-3642-99C0-CA56B1BBC6A0}" destId="{D38CEF6C-8AB0-9E4B-A63D-5E38AC494186}" srcOrd="0" destOrd="1" presId="urn:microsoft.com/office/officeart/2005/8/layout/vList2"/>
    <dgm:cxn modelId="{4856B0AB-8831-684D-BF2B-6D4E243034EF}" srcId="{4C88ACE9-EAE4-D04D-981D-63B3D884DAC9}" destId="{F79FFAA3-1367-E44E-8929-F2525D50B6EE}" srcOrd="4" destOrd="0" parTransId="{80D128DA-6C31-FC4B-A7D3-725144E05A32}" sibTransId="{F584A430-D22F-404E-9451-9C05962E17EE}"/>
    <dgm:cxn modelId="{95BA89E3-62F9-F14F-9B29-5D7F09504817}" srcId="{4C88ACE9-EAE4-D04D-981D-63B3D884DAC9}" destId="{3BE3A10D-5AD7-0543-80C3-E2BAF1D4A031}" srcOrd="2" destOrd="0" parTransId="{885CCF67-AB8F-F54A-B954-2F10932C4F18}" sibTransId="{1ABE879A-22EC-7A42-AC92-12F0E5E1976D}"/>
    <dgm:cxn modelId="{4B6FFFD7-2326-A64B-B367-336A53D4C39F}" srcId="{030454E2-5F1E-9C48-9B42-23F8CD28BA6E}" destId="{9857513A-3B3D-9D48-81D3-9AD35E0978B0}" srcOrd="0" destOrd="0" parTransId="{17DA6B6E-94D5-8E47-9467-4D2601787642}" sibTransId="{27A66A7B-7EAD-B047-AA7B-0FC9A07ACCE3}"/>
    <dgm:cxn modelId="{F608C520-D7E0-0248-92C2-F29122713464}" srcId="{4C88ACE9-EAE4-D04D-981D-63B3D884DAC9}" destId="{D2528BB7-A481-014F-97BD-3DBBC69E9372}" srcOrd="5" destOrd="0" parTransId="{21A747DF-2B98-CE4A-96FF-4213E957ACF1}" sibTransId="{F998546B-CC2C-144F-B2EA-97FD75E18443}"/>
    <dgm:cxn modelId="{C86CD41B-ED1C-D94F-B4AF-7C2AF7873C3E}" type="presOf" srcId="{9857513A-3B3D-9D48-81D3-9AD35E0978B0}" destId="{737D9E7E-1BD9-F44D-B36D-97BFCF509B2C}" srcOrd="0" destOrd="0" presId="urn:microsoft.com/office/officeart/2005/8/layout/vList2"/>
    <dgm:cxn modelId="{2068725F-DB1D-8C46-9E49-13B977611324}" type="presOf" srcId="{3BE3A10D-5AD7-0543-80C3-E2BAF1D4A031}" destId="{D38CEF6C-8AB0-9E4B-A63D-5E38AC494186}" srcOrd="0" destOrd="2" presId="urn:microsoft.com/office/officeart/2005/8/layout/vList2"/>
    <dgm:cxn modelId="{3D36C65E-7C48-8A4E-9271-43892F7B97EF}" type="presOf" srcId="{9A25F185-8C30-6D41-9DAB-99B848AFD53F}" destId="{EB3BABBE-1D97-294F-AE08-E02CFAF68E4D}" srcOrd="0" destOrd="0" presId="urn:microsoft.com/office/officeart/2005/8/layout/vList2"/>
    <dgm:cxn modelId="{ECBDE649-1DD5-CD47-85A6-14B716343AB5}" srcId="{4C88ACE9-EAE4-D04D-981D-63B3D884DAC9}" destId="{7CDD0A8B-4524-3F4A-B16B-2BE4C3991ABB}" srcOrd="0" destOrd="0" parTransId="{41B4472B-B663-354C-AD5B-4BDA2DFBC1F6}" sibTransId="{3B9DC73B-EFB3-AC41-AB3A-4F0CF52C88BB}"/>
    <dgm:cxn modelId="{07371983-B0CE-224B-A94E-8A411A27D086}" srcId="{9A25F185-8C30-6D41-9DAB-99B848AFD53F}" destId="{030454E2-5F1E-9C48-9B42-23F8CD28BA6E}" srcOrd="1" destOrd="0" parTransId="{1E75D9F2-AF21-B741-B3B8-7F6810FD2ACE}" sibTransId="{3C85B8A8-42C8-B446-83CD-F0F561C03CA0}"/>
    <dgm:cxn modelId="{87736524-0C0B-CA48-A743-0C780BBC0D23}" type="presOf" srcId="{D2528BB7-A481-014F-97BD-3DBBC69E9372}" destId="{D38CEF6C-8AB0-9E4B-A63D-5E38AC494186}" srcOrd="0" destOrd="5" presId="urn:microsoft.com/office/officeart/2005/8/layout/vList2"/>
    <dgm:cxn modelId="{8ED8E97E-150C-8947-ADF4-5F57C8EFD002}" type="presOf" srcId="{D54593DC-E94D-324C-BD16-D5CADB7FC211}" destId="{D38CEF6C-8AB0-9E4B-A63D-5E38AC494186}" srcOrd="0" destOrd="3" presId="urn:microsoft.com/office/officeart/2005/8/layout/vList2"/>
    <dgm:cxn modelId="{B29719AC-3206-1643-B883-6A3CA29D2FEB}" type="presOf" srcId="{4C88ACE9-EAE4-D04D-981D-63B3D884DAC9}" destId="{EBDC7A59-BAEB-5F44-A512-EB2DCD4A0332}" srcOrd="0" destOrd="0" presId="urn:microsoft.com/office/officeart/2005/8/layout/vList2"/>
    <dgm:cxn modelId="{E9536408-1A3E-A34B-82F3-62DB75C6D016}" srcId="{4C88ACE9-EAE4-D04D-981D-63B3D884DAC9}" destId="{29C636BF-467D-3642-99C0-CA56B1BBC6A0}" srcOrd="1" destOrd="0" parTransId="{C70BD045-B4AE-3848-B21E-152DA645C7A5}" sibTransId="{EB0C416D-5A14-1645-930A-6F7516110A68}"/>
    <dgm:cxn modelId="{C0DBB97E-8694-5B49-B5E1-6511590F1FCC}" srcId="{4C88ACE9-EAE4-D04D-981D-63B3D884DAC9}" destId="{D54593DC-E94D-324C-BD16-D5CADB7FC211}" srcOrd="3" destOrd="0" parTransId="{F083B97C-D0CC-8C4A-89D2-86C4FF26C99C}" sibTransId="{F330D9E5-315E-2E45-AA9B-17BFCB15FBC4}"/>
    <dgm:cxn modelId="{8D5E4D5F-1166-104E-9E61-85396249D205}" type="presParOf" srcId="{EB3BABBE-1D97-294F-AE08-E02CFAF68E4D}" destId="{EBDC7A59-BAEB-5F44-A512-EB2DCD4A0332}" srcOrd="0" destOrd="0" presId="urn:microsoft.com/office/officeart/2005/8/layout/vList2"/>
    <dgm:cxn modelId="{9BBA9389-67F4-5043-9678-8979A7C50FC3}" type="presParOf" srcId="{EB3BABBE-1D97-294F-AE08-E02CFAF68E4D}" destId="{D38CEF6C-8AB0-9E4B-A63D-5E38AC494186}" srcOrd="1" destOrd="0" presId="urn:microsoft.com/office/officeart/2005/8/layout/vList2"/>
    <dgm:cxn modelId="{0AB19B5E-7596-D44F-8A64-2DCC25809493}" type="presParOf" srcId="{EB3BABBE-1D97-294F-AE08-E02CFAF68E4D}" destId="{B737E12A-9BC2-7B4D-8B24-6CDDB223F23B}" srcOrd="2" destOrd="0" presId="urn:microsoft.com/office/officeart/2005/8/layout/vList2"/>
    <dgm:cxn modelId="{4AF7ACBA-75B2-0141-9FA2-85FFBDE65614}" type="presParOf" srcId="{EB3BABBE-1D97-294F-AE08-E02CFAF68E4D}" destId="{737D9E7E-1BD9-F44D-B36D-97BFCF509B2C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A6C79365-AA63-294E-B4A1-9856FFC8224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F0148FD1-3BAA-D242-B4B0-048E041081FE}">
      <dgm:prSet/>
      <dgm:spPr/>
      <dgm:t>
        <a:bodyPr/>
        <a:lstStyle/>
        <a:p>
          <a:r>
            <a:rPr lang="bg-BG"/>
            <a:t>Използвани източници:</a:t>
          </a:r>
          <a:endParaRPr lang="en-BG"/>
        </a:p>
      </dgm:t>
    </dgm:pt>
    <dgm:pt modelId="{BB535BF3-225C-544F-8458-4674B53370AB}" type="parTrans" cxnId="{D30F4D4C-E2C0-E648-8712-7971A99CEAD9}">
      <dgm:prSet/>
      <dgm:spPr/>
      <dgm:t>
        <a:bodyPr/>
        <a:lstStyle/>
        <a:p>
          <a:endParaRPr lang="en-GB"/>
        </a:p>
      </dgm:t>
    </dgm:pt>
    <dgm:pt modelId="{AD076DC6-4219-7840-BEC8-3903968C95B5}" type="sibTrans" cxnId="{D30F4D4C-E2C0-E648-8712-7971A99CEAD9}">
      <dgm:prSet/>
      <dgm:spPr/>
      <dgm:t>
        <a:bodyPr/>
        <a:lstStyle/>
        <a:p>
          <a:endParaRPr lang="en-GB"/>
        </a:p>
      </dgm:t>
    </dgm:pt>
    <dgm:pt modelId="{93260D7D-02CE-034A-9725-4BBEBA39BF8B}">
      <dgm:prSet/>
      <dgm:spPr/>
      <dgm:t>
        <a:bodyPr/>
        <a:lstStyle/>
        <a:p>
          <a:r>
            <a:rPr lang="bg-BG" u="sng" dirty="0">
              <a:hlinkClick xmlns:r="http://schemas.openxmlformats.org/officeDocument/2006/relationships" r:id="rId1"/>
            </a:rPr>
            <a:t>https://theecologist.org/2019/jul/16/digital-technologies-and-environmental-impact</a:t>
          </a:r>
          <a:r>
            <a:rPr lang="bg-BG" i="1" dirty="0"/>
            <a:t> </a:t>
          </a:r>
          <a:endParaRPr lang="en-BG" dirty="0"/>
        </a:p>
      </dgm:t>
    </dgm:pt>
    <dgm:pt modelId="{42196443-FFCE-D542-9E83-C9A3AB836E81}" type="parTrans" cxnId="{EB7AC28E-44AC-364C-ADDC-8999E73C22F9}">
      <dgm:prSet/>
      <dgm:spPr/>
      <dgm:t>
        <a:bodyPr/>
        <a:lstStyle/>
        <a:p>
          <a:endParaRPr lang="en-GB"/>
        </a:p>
      </dgm:t>
    </dgm:pt>
    <dgm:pt modelId="{0FE1D908-629F-0342-A361-0DD733B14173}" type="sibTrans" cxnId="{EB7AC28E-44AC-364C-ADDC-8999E73C22F9}">
      <dgm:prSet/>
      <dgm:spPr/>
      <dgm:t>
        <a:bodyPr/>
        <a:lstStyle/>
        <a:p>
          <a:endParaRPr lang="en-GB"/>
        </a:p>
      </dgm:t>
    </dgm:pt>
    <dgm:pt modelId="{3E4EF6DE-664E-824D-A748-1C1F18E07D29}">
      <dgm:prSet/>
      <dgm:spPr/>
      <dgm:t>
        <a:bodyPr/>
        <a:lstStyle/>
        <a:p>
          <a:r>
            <a:rPr lang="bg-BG">
              <a:hlinkClick xmlns:r="http://schemas.openxmlformats.org/officeDocument/2006/relationships" r:id="rId2"/>
            </a:rPr>
            <a:t>https://hellofuture.orange.com/en/digital-technology-an-environmental-opportunity-or-challenge</a:t>
          </a:r>
          <a:r>
            <a:rPr lang="bg-BG" i="1"/>
            <a:t> </a:t>
          </a:r>
          <a:endParaRPr lang="en-BG"/>
        </a:p>
      </dgm:t>
    </dgm:pt>
    <dgm:pt modelId="{7885AD71-48E7-E846-B7D8-3431DBC03CF3}" type="parTrans" cxnId="{769B25B4-C37F-2646-B9F9-E95FADE6F6CD}">
      <dgm:prSet/>
      <dgm:spPr/>
      <dgm:t>
        <a:bodyPr/>
        <a:lstStyle/>
        <a:p>
          <a:endParaRPr lang="en-GB"/>
        </a:p>
      </dgm:t>
    </dgm:pt>
    <dgm:pt modelId="{F31A0965-880D-6A44-A824-C7AAFBFB60AB}" type="sibTrans" cxnId="{769B25B4-C37F-2646-B9F9-E95FADE6F6CD}">
      <dgm:prSet/>
      <dgm:spPr/>
      <dgm:t>
        <a:bodyPr/>
        <a:lstStyle/>
        <a:p>
          <a:endParaRPr lang="en-GB"/>
        </a:p>
      </dgm:t>
    </dgm:pt>
    <dgm:pt modelId="{8326A40C-E671-1043-95A2-8E02FA18DA05}">
      <dgm:prSet/>
      <dgm:spPr/>
      <dgm:t>
        <a:bodyPr/>
        <a:lstStyle/>
        <a:p>
          <a:r>
            <a:rPr lang="bg-BG">
              <a:hlinkClick xmlns:r="http://schemas.openxmlformats.org/officeDocument/2006/relationships" r:id="rId3"/>
            </a:rPr>
            <a:t>https://www.natixis.com/natixis/jcms/lpaz5_79618/en/real-environmental-impact-of-the-digital-world</a:t>
          </a:r>
          <a:r>
            <a:rPr lang="bg-BG" i="1"/>
            <a:t> </a:t>
          </a:r>
          <a:endParaRPr lang="en-BG"/>
        </a:p>
      </dgm:t>
    </dgm:pt>
    <dgm:pt modelId="{F04AF16A-5255-2A49-AF70-2196C26C4506}" type="parTrans" cxnId="{E1E64829-83A0-414A-8405-43C2C99D0D97}">
      <dgm:prSet/>
      <dgm:spPr/>
      <dgm:t>
        <a:bodyPr/>
        <a:lstStyle/>
        <a:p>
          <a:endParaRPr lang="en-GB"/>
        </a:p>
      </dgm:t>
    </dgm:pt>
    <dgm:pt modelId="{8DF2A187-32D5-4440-9310-4F02BEBA968B}" type="sibTrans" cxnId="{E1E64829-83A0-414A-8405-43C2C99D0D97}">
      <dgm:prSet/>
      <dgm:spPr/>
      <dgm:t>
        <a:bodyPr/>
        <a:lstStyle/>
        <a:p>
          <a:endParaRPr lang="en-GB"/>
        </a:p>
      </dgm:t>
    </dgm:pt>
    <dgm:pt modelId="{C358F3D7-CA04-184B-98E5-8A8F738C0368}">
      <dgm:prSet/>
      <dgm:spPr/>
      <dgm:t>
        <a:bodyPr/>
        <a:lstStyle/>
        <a:p>
          <a:r>
            <a:rPr lang="bg-BG" dirty="0">
              <a:hlinkClick xmlns:r="http://schemas.openxmlformats.org/officeDocument/2006/relationships" r:id="rId4"/>
            </a:rPr>
            <a:t>https://twitter.com/natixis/status/1158369214085947395</a:t>
          </a:r>
          <a:r>
            <a:rPr lang="bg-BG" i="1" dirty="0"/>
            <a:t> </a:t>
          </a:r>
          <a:endParaRPr lang="en-BG" dirty="0"/>
        </a:p>
      </dgm:t>
    </dgm:pt>
    <dgm:pt modelId="{EBE7C21F-F7AE-EA42-83BD-CF589C0B5314}" type="parTrans" cxnId="{C33B2266-6C44-0E4D-BB3A-09B166F7416B}">
      <dgm:prSet/>
      <dgm:spPr/>
      <dgm:t>
        <a:bodyPr/>
        <a:lstStyle/>
        <a:p>
          <a:endParaRPr lang="en-GB"/>
        </a:p>
      </dgm:t>
    </dgm:pt>
    <dgm:pt modelId="{A4B4ABAF-0B60-9C40-BAE9-68D887FBCA81}" type="sibTrans" cxnId="{C33B2266-6C44-0E4D-BB3A-09B166F7416B}">
      <dgm:prSet/>
      <dgm:spPr/>
      <dgm:t>
        <a:bodyPr/>
        <a:lstStyle/>
        <a:p>
          <a:endParaRPr lang="en-GB"/>
        </a:p>
      </dgm:t>
    </dgm:pt>
    <dgm:pt modelId="{E0CA64F8-B757-7E4B-976F-50FFAB474DE1}" type="pres">
      <dgm:prSet presAssocID="{A6C79365-AA63-294E-B4A1-9856FFC8224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FFE5B77-0524-A341-A5C5-E22A4478A97D}" type="pres">
      <dgm:prSet presAssocID="{F0148FD1-3BAA-D242-B4B0-048E041081FE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79B436-02C3-3440-8DD7-95BFB4AE0604}" type="pres">
      <dgm:prSet presAssocID="{F0148FD1-3BAA-D242-B4B0-048E041081FE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33B2266-6C44-0E4D-BB3A-09B166F7416B}" srcId="{F0148FD1-3BAA-D242-B4B0-048E041081FE}" destId="{C358F3D7-CA04-184B-98E5-8A8F738C0368}" srcOrd="3" destOrd="0" parTransId="{EBE7C21F-F7AE-EA42-83BD-CF589C0B5314}" sibTransId="{A4B4ABAF-0B60-9C40-BAE9-68D887FBCA81}"/>
    <dgm:cxn modelId="{CE1EFBA0-F340-5C4E-BB38-A8325FB669C7}" type="presOf" srcId="{93260D7D-02CE-034A-9725-4BBEBA39BF8B}" destId="{7479B436-02C3-3440-8DD7-95BFB4AE0604}" srcOrd="0" destOrd="0" presId="urn:microsoft.com/office/officeart/2005/8/layout/vList2"/>
    <dgm:cxn modelId="{5EAFC0DE-DFE3-D845-8475-59837231C995}" type="presOf" srcId="{3E4EF6DE-664E-824D-A748-1C1F18E07D29}" destId="{7479B436-02C3-3440-8DD7-95BFB4AE0604}" srcOrd="0" destOrd="1" presId="urn:microsoft.com/office/officeart/2005/8/layout/vList2"/>
    <dgm:cxn modelId="{BA46174C-0407-D543-B043-964F8919DDE3}" type="presOf" srcId="{A6C79365-AA63-294E-B4A1-9856FFC8224A}" destId="{E0CA64F8-B757-7E4B-976F-50FFAB474DE1}" srcOrd="0" destOrd="0" presId="urn:microsoft.com/office/officeart/2005/8/layout/vList2"/>
    <dgm:cxn modelId="{E1E64829-83A0-414A-8405-43C2C99D0D97}" srcId="{F0148FD1-3BAA-D242-B4B0-048E041081FE}" destId="{8326A40C-E671-1043-95A2-8E02FA18DA05}" srcOrd="2" destOrd="0" parTransId="{F04AF16A-5255-2A49-AF70-2196C26C4506}" sibTransId="{8DF2A187-32D5-4440-9310-4F02BEBA968B}"/>
    <dgm:cxn modelId="{DA9441A8-B720-2C42-87A1-2BC1144F5575}" type="presOf" srcId="{C358F3D7-CA04-184B-98E5-8A8F738C0368}" destId="{7479B436-02C3-3440-8DD7-95BFB4AE0604}" srcOrd="0" destOrd="3" presId="urn:microsoft.com/office/officeart/2005/8/layout/vList2"/>
    <dgm:cxn modelId="{E1953626-E675-8D48-9D9B-95B2675E4F41}" type="presOf" srcId="{8326A40C-E671-1043-95A2-8E02FA18DA05}" destId="{7479B436-02C3-3440-8DD7-95BFB4AE0604}" srcOrd="0" destOrd="2" presId="urn:microsoft.com/office/officeart/2005/8/layout/vList2"/>
    <dgm:cxn modelId="{EB7AC28E-44AC-364C-ADDC-8999E73C22F9}" srcId="{F0148FD1-3BAA-D242-B4B0-048E041081FE}" destId="{93260D7D-02CE-034A-9725-4BBEBA39BF8B}" srcOrd="0" destOrd="0" parTransId="{42196443-FFCE-D542-9E83-C9A3AB836E81}" sibTransId="{0FE1D908-629F-0342-A361-0DD733B14173}"/>
    <dgm:cxn modelId="{D30F4D4C-E2C0-E648-8712-7971A99CEAD9}" srcId="{A6C79365-AA63-294E-B4A1-9856FFC8224A}" destId="{F0148FD1-3BAA-D242-B4B0-048E041081FE}" srcOrd="0" destOrd="0" parTransId="{BB535BF3-225C-544F-8458-4674B53370AB}" sibTransId="{AD076DC6-4219-7840-BEC8-3903968C95B5}"/>
    <dgm:cxn modelId="{769B25B4-C37F-2646-B9F9-E95FADE6F6CD}" srcId="{F0148FD1-3BAA-D242-B4B0-048E041081FE}" destId="{3E4EF6DE-664E-824D-A748-1C1F18E07D29}" srcOrd="1" destOrd="0" parTransId="{7885AD71-48E7-E846-B7D8-3431DBC03CF3}" sibTransId="{F31A0965-880D-6A44-A824-C7AAFBFB60AB}"/>
    <dgm:cxn modelId="{6268C190-4B8B-A741-BD06-57E381243D00}" type="presOf" srcId="{F0148FD1-3BAA-D242-B4B0-048E041081FE}" destId="{AFFE5B77-0524-A341-A5C5-E22A4478A97D}" srcOrd="0" destOrd="0" presId="urn:microsoft.com/office/officeart/2005/8/layout/vList2"/>
    <dgm:cxn modelId="{59ED88D4-4821-F847-8283-B08EA5D59A16}" type="presParOf" srcId="{E0CA64F8-B757-7E4B-976F-50FFAB474DE1}" destId="{AFFE5B77-0524-A341-A5C5-E22A4478A97D}" srcOrd="0" destOrd="0" presId="urn:microsoft.com/office/officeart/2005/8/layout/vList2"/>
    <dgm:cxn modelId="{9E9BCDB8-A5B1-324B-930F-5FAE561EB5FB}" type="presParOf" srcId="{E0CA64F8-B757-7E4B-976F-50FFAB474DE1}" destId="{7479B436-02C3-3440-8DD7-95BFB4AE0604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7D1F0E1-47F3-6D4D-902B-3F55ECC048AD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GB"/>
        </a:p>
      </dgm:t>
    </dgm:pt>
    <dgm:pt modelId="{C65D383F-758D-8B43-A31B-B3599123356D}">
      <dgm:prSet/>
      <dgm:spPr/>
      <dgm:t>
        <a:bodyPr/>
        <a:lstStyle/>
        <a:p>
          <a:r>
            <a:rPr lang="bg-BG" b="1"/>
            <a:t>От влиянието на технологиите и тяхното използване</a:t>
          </a:r>
          <a:endParaRPr lang="en-BG"/>
        </a:p>
      </dgm:t>
    </dgm:pt>
    <dgm:pt modelId="{3158964B-EE57-064C-B3B0-99E8EE928C0F}" type="parTrans" cxnId="{055FD7AB-8B7A-8F4F-BA7E-790D5DFE4D10}">
      <dgm:prSet/>
      <dgm:spPr/>
      <dgm:t>
        <a:bodyPr/>
        <a:lstStyle/>
        <a:p>
          <a:endParaRPr lang="en-GB"/>
        </a:p>
      </dgm:t>
    </dgm:pt>
    <dgm:pt modelId="{F61D4C6A-BD7B-BF47-B5D4-36272AA583B3}" type="sibTrans" cxnId="{055FD7AB-8B7A-8F4F-BA7E-790D5DFE4D10}">
      <dgm:prSet/>
      <dgm:spPr/>
      <dgm:t>
        <a:bodyPr/>
        <a:lstStyle/>
        <a:p>
          <a:endParaRPr lang="en-GB"/>
        </a:p>
      </dgm:t>
    </dgm:pt>
    <dgm:pt modelId="{B6CEF086-6737-DD49-A880-0026AABA0618}">
      <dgm:prSet/>
      <dgm:spPr/>
      <dgm:t>
        <a:bodyPr/>
        <a:lstStyle/>
        <a:p>
          <a:r>
            <a:rPr lang="bg-BG" dirty="0"/>
            <a:t>За да съществува човечеството</a:t>
          </a:r>
          <a:r>
            <a:rPr lang="en-BG" dirty="0"/>
            <a:t>,</a:t>
          </a:r>
          <a:r>
            <a:rPr lang="bg-BG" dirty="0"/>
            <a:t> то употребява много и различни ресурси. Неминуемо тази дейност е свързана и със създаване на отпадък. В ерата на активно </a:t>
          </a:r>
          <a:r>
            <a:rPr lang="bg-BG" dirty="0" err="1"/>
            <a:t>използвне</a:t>
          </a:r>
          <a:r>
            <a:rPr lang="bg-BG" dirty="0"/>
            <a:t> на електронни устройства хората генерират и електронен (е-отпадък) отпадък, който се получава вследствие на производството на ИТ хардуер, използвано електронно оборудване, замърсяване от ежедневната употреба на  цифрови среди. </a:t>
          </a:r>
          <a:endParaRPr lang="en-BG" dirty="0"/>
        </a:p>
      </dgm:t>
    </dgm:pt>
    <dgm:pt modelId="{EC36FF3B-AFD8-304C-8FF0-E22617B5DE9B}" type="parTrans" cxnId="{9BF69EA8-BF8E-644A-800B-7095581CF5AF}">
      <dgm:prSet/>
      <dgm:spPr/>
      <dgm:t>
        <a:bodyPr/>
        <a:lstStyle/>
        <a:p>
          <a:endParaRPr lang="en-GB"/>
        </a:p>
      </dgm:t>
    </dgm:pt>
    <dgm:pt modelId="{89A56ACA-5700-ED41-9703-5C8BEFA81A4A}" type="sibTrans" cxnId="{9BF69EA8-BF8E-644A-800B-7095581CF5AF}">
      <dgm:prSet/>
      <dgm:spPr/>
      <dgm:t>
        <a:bodyPr/>
        <a:lstStyle/>
        <a:p>
          <a:endParaRPr lang="en-GB"/>
        </a:p>
      </dgm:t>
    </dgm:pt>
    <dgm:pt modelId="{16C1F856-EE5C-AE44-AFA0-EA50E3EC678B}">
      <dgm:prSet/>
      <dgm:spPr/>
      <dgm:t>
        <a:bodyPr/>
        <a:lstStyle/>
        <a:p>
          <a:r>
            <a:rPr lang="bg-BG" dirty="0"/>
            <a:t>Експерти и защитници на околната среда твърдят, че вследствие на 50-годишата употреба на цифровите технологии, те имат неблагоприятно въздействие върху околната среда. Какви са причините да се случва това?</a:t>
          </a:r>
          <a:endParaRPr lang="en-BG" dirty="0"/>
        </a:p>
      </dgm:t>
    </dgm:pt>
    <dgm:pt modelId="{FCA31485-1BDE-564A-9776-5F7472D74BA4}" type="parTrans" cxnId="{E952F153-0696-7B45-9BDC-D68A65E78373}">
      <dgm:prSet/>
      <dgm:spPr/>
      <dgm:t>
        <a:bodyPr/>
        <a:lstStyle/>
        <a:p>
          <a:endParaRPr lang="en-GB"/>
        </a:p>
      </dgm:t>
    </dgm:pt>
    <dgm:pt modelId="{7AB234AC-983A-9547-9BCD-86230B4CBE00}" type="sibTrans" cxnId="{E952F153-0696-7B45-9BDC-D68A65E78373}">
      <dgm:prSet/>
      <dgm:spPr/>
      <dgm:t>
        <a:bodyPr/>
        <a:lstStyle/>
        <a:p>
          <a:endParaRPr lang="en-GB"/>
        </a:p>
      </dgm:t>
    </dgm:pt>
    <dgm:pt modelId="{7B3ED24F-7C88-324F-A31E-77EF867F80CE}">
      <dgm:prSet/>
      <dgm:spPr/>
      <dgm:t>
        <a:bodyPr/>
        <a:lstStyle/>
        <a:p>
          <a:r>
            <a:rPr lang="bg-BG" b="1"/>
            <a:t>Видео в реално време (видеострииминг)</a:t>
          </a:r>
          <a:endParaRPr lang="en-BG"/>
        </a:p>
      </dgm:t>
    </dgm:pt>
    <dgm:pt modelId="{F69A672A-58FF-9E4F-B41A-284278CEC63E}" type="parTrans" cxnId="{D15FFD18-9006-D248-8642-AA2335AA3DD3}">
      <dgm:prSet/>
      <dgm:spPr/>
      <dgm:t>
        <a:bodyPr/>
        <a:lstStyle/>
        <a:p>
          <a:endParaRPr lang="en-GB"/>
        </a:p>
      </dgm:t>
    </dgm:pt>
    <dgm:pt modelId="{22A8C6F9-F8EF-5640-9E75-D9EBC72822A4}" type="sibTrans" cxnId="{D15FFD18-9006-D248-8642-AA2335AA3DD3}">
      <dgm:prSet/>
      <dgm:spPr/>
      <dgm:t>
        <a:bodyPr/>
        <a:lstStyle/>
        <a:p>
          <a:endParaRPr lang="en-GB"/>
        </a:p>
      </dgm:t>
    </dgm:pt>
    <dgm:pt modelId="{3FC354B3-1A88-3048-814A-48B873E7B074}">
      <dgm:prSet/>
      <dgm:spPr/>
      <dgm:t>
        <a:bodyPr/>
        <a:lstStyle/>
        <a:p>
          <a:r>
            <a:rPr lang="bg-BG" dirty="0"/>
            <a:t>Глобалното потребление на енергия от цифрови медии нараства с 9% годишно. В световен мащаб </a:t>
          </a:r>
          <a:r>
            <a:rPr lang="bg-BG" dirty="0">
              <a:hlinkClick xmlns:r="http://schemas.openxmlformats.org/officeDocument/2006/relationships" r:id="rId1"/>
            </a:rPr>
            <a:t>видео стриймингът</a:t>
          </a:r>
          <a:r>
            <a:rPr lang="bg-BG" dirty="0"/>
            <a:t> излъчва толкова въглеродни емисии, колкото Испания годишно. Онлайн потокът има значително влияние върху околната среда. Онлайн видеото представлява 60% от глобалните потоци от данни. Това е основното използване на цифрови инструменти в световен мащаб. Основният фактор на емисиите на парникови газове в цифровия сектор</a:t>
          </a:r>
          <a:endParaRPr lang="en-BG" dirty="0"/>
        </a:p>
      </dgm:t>
    </dgm:pt>
    <dgm:pt modelId="{F9262CB8-71C8-864A-A2C3-BCB5647A51D6}" type="parTrans" cxnId="{5FC68D1F-57E3-6745-A922-396228F12661}">
      <dgm:prSet/>
      <dgm:spPr/>
      <dgm:t>
        <a:bodyPr/>
        <a:lstStyle/>
        <a:p>
          <a:endParaRPr lang="en-GB"/>
        </a:p>
      </dgm:t>
    </dgm:pt>
    <dgm:pt modelId="{0F401964-A665-274E-BF7A-CE2C931DACA9}" type="sibTrans" cxnId="{5FC68D1F-57E3-6745-A922-396228F12661}">
      <dgm:prSet/>
      <dgm:spPr/>
      <dgm:t>
        <a:bodyPr/>
        <a:lstStyle/>
        <a:p>
          <a:endParaRPr lang="en-GB"/>
        </a:p>
      </dgm:t>
    </dgm:pt>
    <dgm:pt modelId="{71B78AA0-8263-AB45-9AEA-75AC9B56AC18}" type="pres">
      <dgm:prSet presAssocID="{A7D1F0E1-47F3-6D4D-902B-3F55ECC048A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0D52D76-A6D8-9B45-A0BC-8E3084F0A8C0}" type="pres">
      <dgm:prSet presAssocID="{C65D383F-758D-8B43-A31B-B3599123356D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26E0F2-8D8B-594E-A0E5-58804D242C42}" type="pres">
      <dgm:prSet presAssocID="{C65D383F-758D-8B43-A31B-B3599123356D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8BD8AF-41BD-374A-A787-5C37575955F2}" type="pres">
      <dgm:prSet presAssocID="{7B3ED24F-7C88-324F-A31E-77EF867F80CE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215135-D580-9643-A573-B021A4CE9BB9}" type="pres">
      <dgm:prSet presAssocID="{7B3ED24F-7C88-324F-A31E-77EF867F80CE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55FD7AB-8B7A-8F4F-BA7E-790D5DFE4D10}" srcId="{A7D1F0E1-47F3-6D4D-902B-3F55ECC048AD}" destId="{C65D383F-758D-8B43-A31B-B3599123356D}" srcOrd="0" destOrd="0" parTransId="{3158964B-EE57-064C-B3B0-99E8EE928C0F}" sibTransId="{F61D4C6A-BD7B-BF47-B5D4-36272AA583B3}"/>
    <dgm:cxn modelId="{666E4CCE-E3F3-B14E-BF1E-B0226F7763D0}" type="presOf" srcId="{B6CEF086-6737-DD49-A880-0026AABA0618}" destId="{DE26E0F2-8D8B-594E-A0E5-58804D242C42}" srcOrd="0" destOrd="0" presId="urn:microsoft.com/office/officeart/2005/8/layout/vList2"/>
    <dgm:cxn modelId="{9A42652C-DA74-D144-B854-B2E51C556521}" type="presOf" srcId="{C65D383F-758D-8B43-A31B-B3599123356D}" destId="{A0D52D76-A6D8-9B45-A0BC-8E3084F0A8C0}" srcOrd="0" destOrd="0" presId="urn:microsoft.com/office/officeart/2005/8/layout/vList2"/>
    <dgm:cxn modelId="{D15FFD18-9006-D248-8642-AA2335AA3DD3}" srcId="{A7D1F0E1-47F3-6D4D-902B-3F55ECC048AD}" destId="{7B3ED24F-7C88-324F-A31E-77EF867F80CE}" srcOrd="1" destOrd="0" parTransId="{F69A672A-58FF-9E4F-B41A-284278CEC63E}" sibTransId="{22A8C6F9-F8EF-5640-9E75-D9EBC72822A4}"/>
    <dgm:cxn modelId="{B9660D39-50C5-6847-A5E9-F1BEA04991CA}" type="presOf" srcId="{7B3ED24F-7C88-324F-A31E-77EF867F80CE}" destId="{E68BD8AF-41BD-374A-A787-5C37575955F2}" srcOrd="0" destOrd="0" presId="urn:microsoft.com/office/officeart/2005/8/layout/vList2"/>
    <dgm:cxn modelId="{4156AA8B-F702-464F-AC66-131DE8E35ABA}" type="presOf" srcId="{3FC354B3-1A88-3048-814A-48B873E7B074}" destId="{FC215135-D580-9643-A573-B021A4CE9BB9}" srcOrd="0" destOrd="0" presId="urn:microsoft.com/office/officeart/2005/8/layout/vList2"/>
    <dgm:cxn modelId="{9BF69EA8-BF8E-644A-800B-7095581CF5AF}" srcId="{C65D383F-758D-8B43-A31B-B3599123356D}" destId="{B6CEF086-6737-DD49-A880-0026AABA0618}" srcOrd="0" destOrd="0" parTransId="{EC36FF3B-AFD8-304C-8FF0-E22617B5DE9B}" sibTransId="{89A56ACA-5700-ED41-9703-5C8BEFA81A4A}"/>
    <dgm:cxn modelId="{56489D08-5F5B-8241-B63C-620E0E7BE6FE}" type="presOf" srcId="{16C1F856-EE5C-AE44-AFA0-EA50E3EC678B}" destId="{DE26E0F2-8D8B-594E-A0E5-58804D242C42}" srcOrd="0" destOrd="1" presId="urn:microsoft.com/office/officeart/2005/8/layout/vList2"/>
    <dgm:cxn modelId="{E952F153-0696-7B45-9BDC-D68A65E78373}" srcId="{C65D383F-758D-8B43-A31B-B3599123356D}" destId="{16C1F856-EE5C-AE44-AFA0-EA50E3EC678B}" srcOrd="1" destOrd="0" parTransId="{FCA31485-1BDE-564A-9776-5F7472D74BA4}" sibTransId="{7AB234AC-983A-9547-9BCD-86230B4CBE00}"/>
    <dgm:cxn modelId="{C28612DC-42CB-504F-AE46-831CCCE9827F}" type="presOf" srcId="{A7D1F0E1-47F3-6D4D-902B-3F55ECC048AD}" destId="{71B78AA0-8263-AB45-9AEA-75AC9B56AC18}" srcOrd="0" destOrd="0" presId="urn:microsoft.com/office/officeart/2005/8/layout/vList2"/>
    <dgm:cxn modelId="{5FC68D1F-57E3-6745-A922-396228F12661}" srcId="{7B3ED24F-7C88-324F-A31E-77EF867F80CE}" destId="{3FC354B3-1A88-3048-814A-48B873E7B074}" srcOrd="0" destOrd="0" parTransId="{F9262CB8-71C8-864A-A2C3-BCB5647A51D6}" sibTransId="{0F401964-A665-274E-BF7A-CE2C931DACA9}"/>
    <dgm:cxn modelId="{68D412C2-F2BC-E448-94F8-89A001D17DC4}" type="presParOf" srcId="{71B78AA0-8263-AB45-9AEA-75AC9B56AC18}" destId="{A0D52D76-A6D8-9B45-A0BC-8E3084F0A8C0}" srcOrd="0" destOrd="0" presId="urn:microsoft.com/office/officeart/2005/8/layout/vList2"/>
    <dgm:cxn modelId="{C7CDF7A2-1C02-0F4D-B8E7-10ED2CC794F1}" type="presParOf" srcId="{71B78AA0-8263-AB45-9AEA-75AC9B56AC18}" destId="{DE26E0F2-8D8B-594E-A0E5-58804D242C42}" srcOrd="1" destOrd="0" presId="urn:microsoft.com/office/officeart/2005/8/layout/vList2"/>
    <dgm:cxn modelId="{EF0E94A1-8AD9-E64F-A7C2-DFA0F12BF7AF}" type="presParOf" srcId="{71B78AA0-8263-AB45-9AEA-75AC9B56AC18}" destId="{E68BD8AF-41BD-374A-A787-5C37575955F2}" srcOrd="2" destOrd="0" presId="urn:microsoft.com/office/officeart/2005/8/layout/vList2"/>
    <dgm:cxn modelId="{F7FBC2A6-AEA2-CA4E-BD06-62799F9C546B}" type="presParOf" srcId="{71B78AA0-8263-AB45-9AEA-75AC9B56AC18}" destId="{FC215135-D580-9643-A573-B021A4CE9BB9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B49B5EF-49AD-BE49-9257-345199C6B974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GB"/>
        </a:p>
      </dgm:t>
    </dgm:pt>
    <dgm:pt modelId="{13D7A9C5-227C-E14E-BEC3-4EFD7888142A}">
      <dgm:prSet custT="1"/>
      <dgm:spPr/>
      <dgm:t>
        <a:bodyPr/>
        <a:lstStyle/>
        <a:p>
          <a:r>
            <a:rPr lang="bg-BG" sz="2400" b="1"/>
            <a:t>Телевизионни приемници</a:t>
          </a:r>
          <a:endParaRPr lang="en-BG" sz="2400"/>
        </a:p>
      </dgm:t>
    </dgm:pt>
    <dgm:pt modelId="{CA00E705-A925-6C40-858C-E099A348248F}" type="parTrans" cxnId="{8281DC33-12B4-FA48-803E-002BAE472F3E}">
      <dgm:prSet/>
      <dgm:spPr/>
      <dgm:t>
        <a:bodyPr/>
        <a:lstStyle/>
        <a:p>
          <a:endParaRPr lang="en-GB" sz="1400"/>
        </a:p>
      </dgm:t>
    </dgm:pt>
    <dgm:pt modelId="{40D621E0-6565-3A4B-94AA-7910E01FB610}" type="sibTrans" cxnId="{8281DC33-12B4-FA48-803E-002BAE472F3E}">
      <dgm:prSet/>
      <dgm:spPr/>
      <dgm:t>
        <a:bodyPr/>
        <a:lstStyle/>
        <a:p>
          <a:endParaRPr lang="en-GB" sz="1400"/>
        </a:p>
      </dgm:t>
    </dgm:pt>
    <dgm:pt modelId="{6C9B3E3F-29CD-F74C-9758-4C47BBC01E85}">
      <dgm:prSet custT="1"/>
      <dgm:spPr/>
      <dgm:t>
        <a:bodyPr/>
        <a:lstStyle/>
        <a:p>
          <a:r>
            <a:rPr lang="bg-BG" sz="1800"/>
            <a:t>През последното десетилетие се наблюдава преминаване от телевизионни приемници (телевизори в домовете, информационни табла в учреждения, гари, стадиони, рекламни панели по улици и сгради и др.), които използват екрани с катодни лъчи, към такива, които имат екрани с </a:t>
          </a:r>
          <a:r>
            <a:rPr lang="bg-BG" sz="1800" b="0" dirty="0" err="1"/>
            <a:t>течнокристален</a:t>
          </a:r>
          <a:r>
            <a:rPr lang="bg-BG" sz="1800" b="0" dirty="0"/>
            <a:t> дисплей</a:t>
          </a:r>
          <a:r>
            <a:rPr lang="bg-BG" sz="1800" dirty="0"/>
            <a:t> (LCD).  Тази технологична промяна доведе до повишаване на енергийната ефективност на телевизионните приемници, но в същото време размерите на екраните са значително по-големи. Вземайки предвид непрекъснатият режим на работа на тези устройства, то в края на деня общото потребление на енергия не е намаляло. А потреблението на енергия е свързано с негативните ефекти върху околната среда, причинени от производството й. </a:t>
          </a:r>
          <a:endParaRPr lang="en-BG" sz="1800" dirty="0"/>
        </a:p>
      </dgm:t>
    </dgm:pt>
    <dgm:pt modelId="{B1350D89-0FCE-904D-95EA-47B5FD06D11F}" type="parTrans" cxnId="{7FB4E0F1-009F-7A42-B5C0-ECE7F900530B}">
      <dgm:prSet/>
      <dgm:spPr/>
      <dgm:t>
        <a:bodyPr/>
        <a:lstStyle/>
        <a:p>
          <a:endParaRPr lang="en-GB" sz="1400"/>
        </a:p>
      </dgm:t>
    </dgm:pt>
    <dgm:pt modelId="{1F1E02FD-10D9-E74B-AA7F-63C3DC79C49E}" type="sibTrans" cxnId="{7FB4E0F1-009F-7A42-B5C0-ECE7F900530B}">
      <dgm:prSet/>
      <dgm:spPr/>
      <dgm:t>
        <a:bodyPr/>
        <a:lstStyle/>
        <a:p>
          <a:endParaRPr lang="en-GB" sz="1400"/>
        </a:p>
      </dgm:t>
    </dgm:pt>
    <dgm:pt modelId="{EFD15286-48F8-D943-A588-C3518B8BA77F}" type="pres">
      <dgm:prSet presAssocID="{7B49B5EF-49AD-BE49-9257-345199C6B97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9A5661F-352B-1748-B314-E2614B15E6EB}" type="pres">
      <dgm:prSet presAssocID="{13D7A9C5-227C-E14E-BEC3-4EFD7888142A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7E6862-F390-4445-B25D-3B5D0BC3E9F9}" type="pres">
      <dgm:prSet presAssocID="{13D7A9C5-227C-E14E-BEC3-4EFD7888142A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FB4E0F1-009F-7A42-B5C0-ECE7F900530B}" srcId="{13D7A9C5-227C-E14E-BEC3-4EFD7888142A}" destId="{6C9B3E3F-29CD-F74C-9758-4C47BBC01E85}" srcOrd="0" destOrd="0" parTransId="{B1350D89-0FCE-904D-95EA-47B5FD06D11F}" sibTransId="{1F1E02FD-10D9-E74B-AA7F-63C3DC79C49E}"/>
    <dgm:cxn modelId="{8281DC33-12B4-FA48-803E-002BAE472F3E}" srcId="{7B49B5EF-49AD-BE49-9257-345199C6B974}" destId="{13D7A9C5-227C-E14E-BEC3-4EFD7888142A}" srcOrd="0" destOrd="0" parTransId="{CA00E705-A925-6C40-858C-E099A348248F}" sibTransId="{40D621E0-6565-3A4B-94AA-7910E01FB610}"/>
    <dgm:cxn modelId="{8F264242-03E0-B643-8613-8437F11F4495}" type="presOf" srcId="{7B49B5EF-49AD-BE49-9257-345199C6B974}" destId="{EFD15286-48F8-D943-A588-C3518B8BA77F}" srcOrd="0" destOrd="0" presId="urn:microsoft.com/office/officeart/2005/8/layout/vList2"/>
    <dgm:cxn modelId="{6C2679DA-E847-974F-B457-1FB32A1ED1C2}" type="presOf" srcId="{13D7A9C5-227C-E14E-BEC3-4EFD7888142A}" destId="{D9A5661F-352B-1748-B314-E2614B15E6EB}" srcOrd="0" destOrd="0" presId="urn:microsoft.com/office/officeart/2005/8/layout/vList2"/>
    <dgm:cxn modelId="{0C6386FC-1683-DF41-B90F-4489A7FB9237}" type="presOf" srcId="{6C9B3E3F-29CD-F74C-9758-4C47BBC01E85}" destId="{617E6862-F390-4445-B25D-3B5D0BC3E9F9}" srcOrd="0" destOrd="0" presId="urn:microsoft.com/office/officeart/2005/8/layout/vList2"/>
    <dgm:cxn modelId="{E591DD27-F7B2-0044-BB35-A56D4A0163B8}" type="presParOf" srcId="{EFD15286-48F8-D943-A588-C3518B8BA77F}" destId="{D9A5661F-352B-1748-B314-E2614B15E6EB}" srcOrd="0" destOrd="0" presId="urn:microsoft.com/office/officeart/2005/8/layout/vList2"/>
    <dgm:cxn modelId="{A6ED9D9A-2DA8-6541-81AE-2BBF0FFFA4ED}" type="presParOf" srcId="{EFD15286-48F8-D943-A588-C3518B8BA77F}" destId="{617E6862-F390-4445-B25D-3B5D0BC3E9F9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D49F01F-445A-5044-B5F2-D58010182BC8}" type="doc">
      <dgm:prSet loTypeId="urn:microsoft.com/office/officeart/2005/8/layout/vList2" loCatId="list" qsTypeId="urn:microsoft.com/office/officeart/2005/8/quickstyle/simple5" qsCatId="simple" csTypeId="urn:microsoft.com/office/officeart/2005/8/colors/accent6_1" csCatId="accent6"/>
      <dgm:spPr/>
      <dgm:t>
        <a:bodyPr/>
        <a:lstStyle/>
        <a:p>
          <a:endParaRPr lang="en-GB"/>
        </a:p>
      </dgm:t>
    </dgm:pt>
    <dgm:pt modelId="{A8BBEF33-01FF-8842-BB56-F52361C94E1B}">
      <dgm:prSet/>
      <dgm:spPr/>
      <dgm:t>
        <a:bodyPr/>
        <a:lstStyle/>
        <a:p>
          <a:r>
            <a:rPr lang="bg-BG"/>
            <a:t>Неоспорим факт е, че цифровите технологии имат множество възможности, а от там и ползи при употребата им, които се изразяват в:</a:t>
          </a:r>
          <a:endParaRPr lang="en-BG"/>
        </a:p>
      </dgm:t>
    </dgm:pt>
    <dgm:pt modelId="{CFAF5269-1C18-C64C-B15A-DF1F5E482DE4}" type="parTrans" cxnId="{BAFE2A82-00B1-E145-BEF6-94A0C4344E4C}">
      <dgm:prSet/>
      <dgm:spPr/>
      <dgm:t>
        <a:bodyPr/>
        <a:lstStyle/>
        <a:p>
          <a:endParaRPr lang="en-GB"/>
        </a:p>
      </dgm:t>
    </dgm:pt>
    <dgm:pt modelId="{00153B52-BD89-E445-95A1-3FF24EA750AF}" type="sibTrans" cxnId="{BAFE2A82-00B1-E145-BEF6-94A0C4344E4C}">
      <dgm:prSet/>
      <dgm:spPr/>
      <dgm:t>
        <a:bodyPr/>
        <a:lstStyle/>
        <a:p>
          <a:endParaRPr lang="en-GB"/>
        </a:p>
      </dgm:t>
    </dgm:pt>
    <dgm:pt modelId="{F498C181-B4B2-9F4C-8D4E-62876C0BABD1}">
      <dgm:prSet/>
      <dgm:spPr/>
      <dgm:t>
        <a:bodyPr/>
        <a:lstStyle/>
        <a:p>
          <a:r>
            <a:rPr lang="en-GB"/>
            <a:t>Пом</a:t>
          </a:r>
          <a:r>
            <a:rPr lang="bg-BG"/>
            <a:t>ощ </a:t>
          </a:r>
          <a:r>
            <a:rPr lang="en-GB"/>
            <a:t>в ежедневните ни дейности.</a:t>
          </a:r>
          <a:endParaRPr lang="en-BG"/>
        </a:p>
      </dgm:t>
    </dgm:pt>
    <dgm:pt modelId="{B27A2311-D9F4-174D-B274-F43C6088CEFB}" type="parTrans" cxnId="{6761B023-83A3-0E4B-8722-DE82F571B2A2}">
      <dgm:prSet/>
      <dgm:spPr/>
      <dgm:t>
        <a:bodyPr/>
        <a:lstStyle/>
        <a:p>
          <a:endParaRPr lang="en-GB"/>
        </a:p>
      </dgm:t>
    </dgm:pt>
    <dgm:pt modelId="{7B9E63FF-4BED-5442-864C-91B0E89EA5D7}" type="sibTrans" cxnId="{6761B023-83A3-0E4B-8722-DE82F571B2A2}">
      <dgm:prSet/>
      <dgm:spPr/>
      <dgm:t>
        <a:bodyPr/>
        <a:lstStyle/>
        <a:p>
          <a:endParaRPr lang="en-GB"/>
        </a:p>
      </dgm:t>
    </dgm:pt>
    <dgm:pt modelId="{143C4C0B-5501-D14F-8E59-47F0E0C02B7D}">
      <dgm:prSet/>
      <dgm:spPr/>
      <dgm:t>
        <a:bodyPr/>
        <a:lstStyle/>
        <a:p>
          <a:r>
            <a:rPr lang="en-GB"/>
            <a:t>Придобиване на знания.</a:t>
          </a:r>
          <a:endParaRPr lang="en-BG"/>
        </a:p>
      </dgm:t>
    </dgm:pt>
    <dgm:pt modelId="{E152F93B-111C-3B46-BD84-C55FFA536C76}" type="parTrans" cxnId="{F6CBE48C-7C88-084F-A353-AFD80752B6F7}">
      <dgm:prSet/>
      <dgm:spPr/>
      <dgm:t>
        <a:bodyPr/>
        <a:lstStyle/>
        <a:p>
          <a:endParaRPr lang="en-GB"/>
        </a:p>
      </dgm:t>
    </dgm:pt>
    <dgm:pt modelId="{F3144E90-E568-3849-854D-DD1EF0A30EB7}" type="sibTrans" cxnId="{F6CBE48C-7C88-084F-A353-AFD80752B6F7}">
      <dgm:prSet/>
      <dgm:spPr/>
      <dgm:t>
        <a:bodyPr/>
        <a:lstStyle/>
        <a:p>
          <a:endParaRPr lang="en-GB"/>
        </a:p>
      </dgm:t>
    </dgm:pt>
    <dgm:pt modelId="{9D463653-E2E4-274F-8B24-A65A97D29563}">
      <dgm:prSet/>
      <dgm:spPr/>
      <dgm:t>
        <a:bodyPr/>
        <a:lstStyle/>
        <a:p>
          <a:r>
            <a:rPr lang="en-GB"/>
            <a:t>Координиране на независими личности в международен мащаб.</a:t>
          </a:r>
          <a:endParaRPr lang="en-BG"/>
        </a:p>
      </dgm:t>
    </dgm:pt>
    <dgm:pt modelId="{AA88B02C-0C8D-DD46-85ED-70B6A186C080}" type="parTrans" cxnId="{D702AD02-8496-C84C-A847-3F456FD4EE29}">
      <dgm:prSet/>
      <dgm:spPr/>
      <dgm:t>
        <a:bodyPr/>
        <a:lstStyle/>
        <a:p>
          <a:endParaRPr lang="en-GB"/>
        </a:p>
      </dgm:t>
    </dgm:pt>
    <dgm:pt modelId="{893B358E-4BD6-4C48-9132-16E94DCD664A}" type="sibTrans" cxnId="{D702AD02-8496-C84C-A847-3F456FD4EE29}">
      <dgm:prSet/>
      <dgm:spPr/>
      <dgm:t>
        <a:bodyPr/>
        <a:lstStyle/>
        <a:p>
          <a:endParaRPr lang="en-GB"/>
        </a:p>
      </dgm:t>
    </dgm:pt>
    <dgm:pt modelId="{ACB771E6-AEFD-2F4A-AB39-BF40A92BEFE3}">
      <dgm:prSet/>
      <dgm:spPr/>
      <dgm:t>
        <a:bodyPr/>
        <a:lstStyle/>
        <a:p>
          <a:r>
            <a:rPr lang="en-GB"/>
            <a:t>Включване на хората в екологични инициативи.</a:t>
          </a:r>
          <a:endParaRPr lang="en-BG"/>
        </a:p>
      </dgm:t>
    </dgm:pt>
    <dgm:pt modelId="{84C6B538-18CE-E945-B833-98D1CA4B16C4}" type="parTrans" cxnId="{5D78C12B-CAFF-B047-9F5E-98085D004D2F}">
      <dgm:prSet/>
      <dgm:spPr/>
      <dgm:t>
        <a:bodyPr/>
        <a:lstStyle/>
        <a:p>
          <a:endParaRPr lang="en-GB"/>
        </a:p>
      </dgm:t>
    </dgm:pt>
    <dgm:pt modelId="{DA7EF6B7-B428-1844-982A-9008A71B2173}" type="sibTrans" cxnId="{5D78C12B-CAFF-B047-9F5E-98085D004D2F}">
      <dgm:prSet/>
      <dgm:spPr/>
      <dgm:t>
        <a:bodyPr/>
        <a:lstStyle/>
        <a:p>
          <a:endParaRPr lang="en-GB"/>
        </a:p>
      </dgm:t>
    </dgm:pt>
    <dgm:pt modelId="{C8592715-EA7E-1041-8405-D475B463AEE4}">
      <dgm:prSet/>
      <dgm:spPr/>
      <dgm:t>
        <a:bodyPr/>
        <a:lstStyle/>
        <a:p>
          <a:r>
            <a:rPr lang="en-GB"/>
            <a:t>Организиране на местни и локални мрежи.</a:t>
          </a:r>
          <a:endParaRPr lang="en-BG"/>
        </a:p>
      </dgm:t>
    </dgm:pt>
    <dgm:pt modelId="{6E0D6DA7-3B1A-4646-83C9-64747095AD73}" type="parTrans" cxnId="{7081CD12-F599-E241-91E3-D6B26FF3451D}">
      <dgm:prSet/>
      <dgm:spPr/>
      <dgm:t>
        <a:bodyPr/>
        <a:lstStyle/>
        <a:p>
          <a:endParaRPr lang="en-GB"/>
        </a:p>
      </dgm:t>
    </dgm:pt>
    <dgm:pt modelId="{80F12E7F-EAFF-0340-86C0-379F16E08065}" type="sibTrans" cxnId="{7081CD12-F599-E241-91E3-D6B26FF3451D}">
      <dgm:prSet/>
      <dgm:spPr/>
      <dgm:t>
        <a:bodyPr/>
        <a:lstStyle/>
        <a:p>
          <a:endParaRPr lang="en-GB"/>
        </a:p>
      </dgm:t>
    </dgm:pt>
    <dgm:pt modelId="{9677972C-3920-6B42-961B-25617733CE7C}">
      <dgm:prSet/>
      <dgm:spPr/>
      <dgm:t>
        <a:bodyPr/>
        <a:lstStyle/>
        <a:p>
          <a:r>
            <a:rPr lang="en-GB"/>
            <a:t>Насърчаване на амбициозни форми за споделяне и обединяване.</a:t>
          </a:r>
          <a:r>
            <a:rPr lang="bg-BG"/>
            <a:t> </a:t>
          </a:r>
          <a:endParaRPr lang="en-BG"/>
        </a:p>
      </dgm:t>
    </dgm:pt>
    <dgm:pt modelId="{CEBB16B9-EA79-5141-9F36-7466DBEB039F}" type="parTrans" cxnId="{9D96F5A7-2CE3-3E4C-8D1E-66CBAEA9929E}">
      <dgm:prSet/>
      <dgm:spPr/>
      <dgm:t>
        <a:bodyPr/>
        <a:lstStyle/>
        <a:p>
          <a:endParaRPr lang="en-GB"/>
        </a:p>
      </dgm:t>
    </dgm:pt>
    <dgm:pt modelId="{87EE1119-CD4A-EE48-81A3-BF6539D31B28}" type="sibTrans" cxnId="{9D96F5A7-2CE3-3E4C-8D1E-66CBAEA9929E}">
      <dgm:prSet/>
      <dgm:spPr/>
      <dgm:t>
        <a:bodyPr/>
        <a:lstStyle/>
        <a:p>
          <a:endParaRPr lang="en-GB"/>
        </a:p>
      </dgm:t>
    </dgm:pt>
    <dgm:pt modelId="{A539BB6A-4593-484F-B580-AA52365AC8AF}">
      <dgm:prSet/>
      <dgm:spPr/>
      <dgm:t>
        <a:bodyPr/>
        <a:lstStyle/>
        <a:p>
          <a:r>
            <a:rPr lang="en-BG"/>
            <a:t>и</a:t>
          </a:r>
          <a:r>
            <a:rPr lang="bg-BG"/>
            <a:t> много други…</a:t>
          </a:r>
          <a:endParaRPr lang="en-BG"/>
        </a:p>
      </dgm:t>
    </dgm:pt>
    <dgm:pt modelId="{6BF74414-5E8A-8340-856A-12D8DC901D52}" type="parTrans" cxnId="{842A98B4-4EB1-2242-B908-D11AE9F2977D}">
      <dgm:prSet/>
      <dgm:spPr/>
      <dgm:t>
        <a:bodyPr/>
        <a:lstStyle/>
        <a:p>
          <a:endParaRPr lang="en-GB"/>
        </a:p>
      </dgm:t>
    </dgm:pt>
    <dgm:pt modelId="{D7EECC17-CD4E-5642-A8AC-C450DE26E814}" type="sibTrans" cxnId="{842A98B4-4EB1-2242-B908-D11AE9F2977D}">
      <dgm:prSet/>
      <dgm:spPr/>
      <dgm:t>
        <a:bodyPr/>
        <a:lstStyle/>
        <a:p>
          <a:endParaRPr lang="en-GB"/>
        </a:p>
      </dgm:t>
    </dgm:pt>
    <dgm:pt modelId="{55E2867F-7BBA-4C4D-8546-8A72EA2737FC}">
      <dgm:prSet/>
      <dgm:spPr/>
      <dgm:t>
        <a:bodyPr/>
        <a:lstStyle/>
        <a:p>
          <a:r>
            <a:rPr lang="bg-BG"/>
            <a:t>Остава въпросът можем ли да предприемем мерки за ограничаване на ефекта върху околната среда от употребата на електронни устройства. Какви могат да бъдат те?</a:t>
          </a:r>
          <a:endParaRPr lang="en-BG"/>
        </a:p>
      </dgm:t>
    </dgm:pt>
    <dgm:pt modelId="{B5CAD2C4-23F9-9241-8440-AAE4DFD7380F}" type="parTrans" cxnId="{DDC5B271-C6C0-CF49-99AB-68752E7796C5}">
      <dgm:prSet/>
      <dgm:spPr/>
      <dgm:t>
        <a:bodyPr/>
        <a:lstStyle/>
        <a:p>
          <a:endParaRPr lang="en-GB"/>
        </a:p>
      </dgm:t>
    </dgm:pt>
    <dgm:pt modelId="{735BBE25-9FEC-734F-AE09-18D4A8D9EBEB}" type="sibTrans" cxnId="{DDC5B271-C6C0-CF49-99AB-68752E7796C5}">
      <dgm:prSet/>
      <dgm:spPr/>
      <dgm:t>
        <a:bodyPr/>
        <a:lstStyle/>
        <a:p>
          <a:endParaRPr lang="en-GB"/>
        </a:p>
      </dgm:t>
    </dgm:pt>
    <dgm:pt modelId="{B5065252-78C9-4749-9CF2-9A44F667BACB}" type="pres">
      <dgm:prSet presAssocID="{AD49F01F-445A-5044-B5F2-D58010182BC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2501525-3A84-0E44-837D-C266A0784ED4}" type="pres">
      <dgm:prSet presAssocID="{A8BBEF33-01FF-8842-BB56-F52361C94E1B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E8CC57-1504-FB41-BC5D-C4604FCCFF60}" type="pres">
      <dgm:prSet presAssocID="{A8BBEF33-01FF-8842-BB56-F52361C94E1B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E8A7C9-3ECA-B44E-AE69-71F4B0B5AD12}" type="pres">
      <dgm:prSet presAssocID="{55E2867F-7BBA-4C4D-8546-8A72EA2737FC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081CD12-F599-E241-91E3-D6B26FF3451D}" srcId="{A8BBEF33-01FF-8842-BB56-F52361C94E1B}" destId="{C8592715-EA7E-1041-8405-D475B463AEE4}" srcOrd="4" destOrd="0" parTransId="{6E0D6DA7-3B1A-4646-83C9-64747095AD73}" sibTransId="{80F12E7F-EAFF-0340-86C0-379F16E08065}"/>
    <dgm:cxn modelId="{BAFE2A82-00B1-E145-BEF6-94A0C4344E4C}" srcId="{AD49F01F-445A-5044-B5F2-D58010182BC8}" destId="{A8BBEF33-01FF-8842-BB56-F52361C94E1B}" srcOrd="0" destOrd="0" parTransId="{CFAF5269-1C18-C64C-B15A-DF1F5E482DE4}" sibTransId="{00153B52-BD89-E445-95A1-3FF24EA750AF}"/>
    <dgm:cxn modelId="{7026EF16-7BCD-1047-8C53-13EE6556DC56}" type="presOf" srcId="{A8BBEF33-01FF-8842-BB56-F52361C94E1B}" destId="{22501525-3A84-0E44-837D-C266A0784ED4}" srcOrd="0" destOrd="0" presId="urn:microsoft.com/office/officeart/2005/8/layout/vList2"/>
    <dgm:cxn modelId="{D702AD02-8496-C84C-A847-3F456FD4EE29}" srcId="{A8BBEF33-01FF-8842-BB56-F52361C94E1B}" destId="{9D463653-E2E4-274F-8B24-A65A97D29563}" srcOrd="2" destOrd="0" parTransId="{AA88B02C-0C8D-DD46-85ED-70B6A186C080}" sibTransId="{893B358E-4BD6-4C48-9132-16E94DCD664A}"/>
    <dgm:cxn modelId="{9D96F5A7-2CE3-3E4C-8D1E-66CBAEA9929E}" srcId="{A8BBEF33-01FF-8842-BB56-F52361C94E1B}" destId="{9677972C-3920-6B42-961B-25617733CE7C}" srcOrd="5" destOrd="0" parTransId="{CEBB16B9-EA79-5141-9F36-7466DBEB039F}" sibTransId="{87EE1119-CD4A-EE48-81A3-BF6539D31B28}"/>
    <dgm:cxn modelId="{F9326C54-476A-2F4C-A68C-F8C10ACEECD0}" type="presOf" srcId="{F498C181-B4B2-9F4C-8D4E-62876C0BABD1}" destId="{88E8CC57-1504-FB41-BC5D-C4604FCCFF60}" srcOrd="0" destOrd="0" presId="urn:microsoft.com/office/officeart/2005/8/layout/vList2"/>
    <dgm:cxn modelId="{842A98B4-4EB1-2242-B908-D11AE9F2977D}" srcId="{A8BBEF33-01FF-8842-BB56-F52361C94E1B}" destId="{A539BB6A-4593-484F-B580-AA52365AC8AF}" srcOrd="6" destOrd="0" parTransId="{6BF74414-5E8A-8340-856A-12D8DC901D52}" sibTransId="{D7EECC17-CD4E-5642-A8AC-C450DE26E814}"/>
    <dgm:cxn modelId="{6761B023-83A3-0E4B-8722-DE82F571B2A2}" srcId="{A8BBEF33-01FF-8842-BB56-F52361C94E1B}" destId="{F498C181-B4B2-9F4C-8D4E-62876C0BABD1}" srcOrd="0" destOrd="0" parTransId="{B27A2311-D9F4-174D-B274-F43C6088CEFB}" sibTransId="{7B9E63FF-4BED-5442-864C-91B0E89EA5D7}"/>
    <dgm:cxn modelId="{B05465B1-4C7E-9243-B3B7-DAB289EEADB0}" type="presOf" srcId="{C8592715-EA7E-1041-8405-D475B463AEE4}" destId="{88E8CC57-1504-FB41-BC5D-C4604FCCFF60}" srcOrd="0" destOrd="4" presId="urn:microsoft.com/office/officeart/2005/8/layout/vList2"/>
    <dgm:cxn modelId="{F90A07B7-71BA-F84E-99D5-D816E9FD1650}" type="presOf" srcId="{AD49F01F-445A-5044-B5F2-D58010182BC8}" destId="{B5065252-78C9-4749-9CF2-9A44F667BACB}" srcOrd="0" destOrd="0" presId="urn:microsoft.com/office/officeart/2005/8/layout/vList2"/>
    <dgm:cxn modelId="{DDC5B271-C6C0-CF49-99AB-68752E7796C5}" srcId="{AD49F01F-445A-5044-B5F2-D58010182BC8}" destId="{55E2867F-7BBA-4C4D-8546-8A72EA2737FC}" srcOrd="1" destOrd="0" parTransId="{B5CAD2C4-23F9-9241-8440-AAE4DFD7380F}" sibTransId="{735BBE25-9FEC-734F-AE09-18D4A8D9EBEB}"/>
    <dgm:cxn modelId="{69C70904-EC0E-EC42-9C81-A6E265E37D47}" type="presOf" srcId="{55E2867F-7BBA-4C4D-8546-8A72EA2737FC}" destId="{F1E8A7C9-3ECA-B44E-AE69-71F4B0B5AD12}" srcOrd="0" destOrd="0" presId="urn:microsoft.com/office/officeart/2005/8/layout/vList2"/>
    <dgm:cxn modelId="{3F763F3A-E554-1D4E-B6E8-63F0936E4BD0}" type="presOf" srcId="{9D463653-E2E4-274F-8B24-A65A97D29563}" destId="{88E8CC57-1504-FB41-BC5D-C4604FCCFF60}" srcOrd="0" destOrd="2" presId="urn:microsoft.com/office/officeart/2005/8/layout/vList2"/>
    <dgm:cxn modelId="{E6DFD398-E6C1-AA4E-B937-E3C0207A96BA}" type="presOf" srcId="{9677972C-3920-6B42-961B-25617733CE7C}" destId="{88E8CC57-1504-FB41-BC5D-C4604FCCFF60}" srcOrd="0" destOrd="5" presId="urn:microsoft.com/office/officeart/2005/8/layout/vList2"/>
    <dgm:cxn modelId="{B36CF944-DC49-0A45-B56A-37410876BA9F}" type="presOf" srcId="{ACB771E6-AEFD-2F4A-AB39-BF40A92BEFE3}" destId="{88E8CC57-1504-FB41-BC5D-C4604FCCFF60}" srcOrd="0" destOrd="3" presId="urn:microsoft.com/office/officeart/2005/8/layout/vList2"/>
    <dgm:cxn modelId="{F6CBE48C-7C88-084F-A353-AFD80752B6F7}" srcId="{A8BBEF33-01FF-8842-BB56-F52361C94E1B}" destId="{143C4C0B-5501-D14F-8E59-47F0E0C02B7D}" srcOrd="1" destOrd="0" parTransId="{E152F93B-111C-3B46-BD84-C55FFA536C76}" sibTransId="{F3144E90-E568-3849-854D-DD1EF0A30EB7}"/>
    <dgm:cxn modelId="{7CD57E28-3CA3-4744-95DE-B817889F45F5}" type="presOf" srcId="{A539BB6A-4593-484F-B580-AA52365AC8AF}" destId="{88E8CC57-1504-FB41-BC5D-C4604FCCFF60}" srcOrd="0" destOrd="6" presId="urn:microsoft.com/office/officeart/2005/8/layout/vList2"/>
    <dgm:cxn modelId="{5D78C12B-CAFF-B047-9F5E-98085D004D2F}" srcId="{A8BBEF33-01FF-8842-BB56-F52361C94E1B}" destId="{ACB771E6-AEFD-2F4A-AB39-BF40A92BEFE3}" srcOrd="3" destOrd="0" parTransId="{84C6B538-18CE-E945-B833-98D1CA4B16C4}" sibTransId="{DA7EF6B7-B428-1844-982A-9008A71B2173}"/>
    <dgm:cxn modelId="{E7242914-7225-964A-8FD6-D992CA5F3BCD}" type="presOf" srcId="{143C4C0B-5501-D14F-8E59-47F0E0C02B7D}" destId="{88E8CC57-1504-FB41-BC5D-C4604FCCFF60}" srcOrd="0" destOrd="1" presId="urn:microsoft.com/office/officeart/2005/8/layout/vList2"/>
    <dgm:cxn modelId="{CEDF5F2A-58D2-A842-A34A-5837C38D033A}" type="presParOf" srcId="{B5065252-78C9-4749-9CF2-9A44F667BACB}" destId="{22501525-3A84-0E44-837D-C266A0784ED4}" srcOrd="0" destOrd="0" presId="urn:microsoft.com/office/officeart/2005/8/layout/vList2"/>
    <dgm:cxn modelId="{AA6FBA2E-3C6A-E543-8385-7342F066604E}" type="presParOf" srcId="{B5065252-78C9-4749-9CF2-9A44F667BACB}" destId="{88E8CC57-1504-FB41-BC5D-C4604FCCFF60}" srcOrd="1" destOrd="0" presId="urn:microsoft.com/office/officeart/2005/8/layout/vList2"/>
    <dgm:cxn modelId="{D43DEBB0-662F-B54F-AB98-069A8B0D82C5}" type="presParOf" srcId="{B5065252-78C9-4749-9CF2-9A44F667BACB}" destId="{F1E8A7C9-3ECA-B44E-AE69-71F4B0B5AD12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F183B7B-60B3-9C4A-B5A0-72941450676E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GB"/>
        </a:p>
      </dgm:t>
    </dgm:pt>
    <dgm:pt modelId="{710FD1A6-E9A2-2146-8A15-71E1A891147E}">
      <dgm:prSet/>
      <dgm:spPr/>
      <dgm:t>
        <a:bodyPr/>
        <a:lstStyle/>
        <a:p>
          <a:r>
            <a:rPr lang="en-GB" b="1"/>
            <a:t>Оптимизиране на използването на </a:t>
          </a:r>
          <a:r>
            <a:rPr lang="bg-BG" b="1"/>
            <a:t>електронни</a:t>
          </a:r>
          <a:r>
            <a:rPr lang="en-GB" b="1"/>
            <a:t> устройства:</a:t>
          </a:r>
          <a:endParaRPr lang="en-BG"/>
        </a:p>
      </dgm:t>
    </dgm:pt>
    <dgm:pt modelId="{16B8F138-C91C-0341-878B-3BE87EBABB47}" type="parTrans" cxnId="{79F6CE00-B337-404E-ADBB-E810E8222A7E}">
      <dgm:prSet/>
      <dgm:spPr/>
      <dgm:t>
        <a:bodyPr/>
        <a:lstStyle/>
        <a:p>
          <a:endParaRPr lang="en-GB"/>
        </a:p>
      </dgm:t>
    </dgm:pt>
    <dgm:pt modelId="{B083288E-D166-4C44-A35D-BF60A51A779B}" type="sibTrans" cxnId="{79F6CE00-B337-404E-ADBB-E810E8222A7E}">
      <dgm:prSet/>
      <dgm:spPr/>
      <dgm:t>
        <a:bodyPr/>
        <a:lstStyle/>
        <a:p>
          <a:endParaRPr lang="en-GB"/>
        </a:p>
      </dgm:t>
    </dgm:pt>
    <dgm:pt modelId="{3334D840-936B-9741-8BB4-E345B99880C9}">
      <dgm:prSet/>
      <dgm:spPr/>
      <dgm:t>
        <a:bodyPr/>
        <a:lstStyle/>
        <a:p>
          <a:r>
            <a:rPr lang="en-GB"/>
            <a:t>изключването им напълно, когато не се използват;</a:t>
          </a:r>
          <a:endParaRPr lang="en-BG"/>
        </a:p>
      </dgm:t>
    </dgm:pt>
    <dgm:pt modelId="{7F75977E-83A0-234D-893D-0FDEE0F710F1}" type="parTrans" cxnId="{D55DDA58-377C-0440-9AA0-9F6019197A14}">
      <dgm:prSet/>
      <dgm:spPr/>
      <dgm:t>
        <a:bodyPr/>
        <a:lstStyle/>
        <a:p>
          <a:endParaRPr lang="en-GB"/>
        </a:p>
      </dgm:t>
    </dgm:pt>
    <dgm:pt modelId="{7894B52F-9589-D044-B435-937DA4B7076A}" type="sibTrans" cxnId="{D55DDA58-377C-0440-9AA0-9F6019197A14}">
      <dgm:prSet/>
      <dgm:spPr/>
      <dgm:t>
        <a:bodyPr/>
        <a:lstStyle/>
        <a:p>
          <a:endParaRPr lang="en-GB"/>
        </a:p>
      </dgm:t>
    </dgm:pt>
    <dgm:pt modelId="{ACEE73F7-F37B-D643-8583-7040C5F269DF}">
      <dgm:prSet/>
      <dgm:spPr/>
      <dgm:t>
        <a:bodyPr/>
        <a:lstStyle/>
        <a:p>
          <a:r>
            <a:rPr lang="en-GB"/>
            <a:t>изтриване на безполезни данни;</a:t>
          </a:r>
          <a:endParaRPr lang="en-BG"/>
        </a:p>
      </dgm:t>
    </dgm:pt>
    <dgm:pt modelId="{4370BBA0-A576-8642-830A-DB43EECC29EB}" type="parTrans" cxnId="{3D1C0164-BCEB-7C4B-AEF5-6EA3176DCF5F}">
      <dgm:prSet/>
      <dgm:spPr/>
      <dgm:t>
        <a:bodyPr/>
        <a:lstStyle/>
        <a:p>
          <a:endParaRPr lang="en-GB"/>
        </a:p>
      </dgm:t>
    </dgm:pt>
    <dgm:pt modelId="{50A2D199-4000-8843-B695-44635CC59F5B}" type="sibTrans" cxnId="{3D1C0164-BCEB-7C4B-AEF5-6EA3176DCF5F}">
      <dgm:prSet/>
      <dgm:spPr/>
      <dgm:t>
        <a:bodyPr/>
        <a:lstStyle/>
        <a:p>
          <a:endParaRPr lang="en-GB"/>
        </a:p>
      </dgm:t>
    </dgm:pt>
    <dgm:pt modelId="{163EBF20-C151-DB4E-80A8-0585FD58C8ED}">
      <dgm:prSet/>
      <dgm:spPr/>
      <dgm:t>
        <a:bodyPr/>
        <a:lstStyle/>
        <a:p>
          <a:r>
            <a:rPr lang="en-GB"/>
            <a:t>деинсталиране на неизползвани приложения;</a:t>
          </a:r>
          <a:endParaRPr lang="en-BG"/>
        </a:p>
      </dgm:t>
    </dgm:pt>
    <dgm:pt modelId="{CB54E010-2BC6-3E42-A774-26226CA6F36A}" type="parTrans" cxnId="{1ED6C231-8B8B-F94B-805C-DFEFCE3D254D}">
      <dgm:prSet/>
      <dgm:spPr/>
      <dgm:t>
        <a:bodyPr/>
        <a:lstStyle/>
        <a:p>
          <a:endParaRPr lang="en-GB"/>
        </a:p>
      </dgm:t>
    </dgm:pt>
    <dgm:pt modelId="{CC1443D6-3C58-864C-B703-741FCBBCAB43}" type="sibTrans" cxnId="{1ED6C231-8B8B-F94B-805C-DFEFCE3D254D}">
      <dgm:prSet/>
      <dgm:spPr/>
      <dgm:t>
        <a:bodyPr/>
        <a:lstStyle/>
        <a:p>
          <a:endParaRPr lang="en-GB"/>
        </a:p>
      </dgm:t>
    </dgm:pt>
    <dgm:pt modelId="{656CE505-E609-5D42-A91B-9B9370ED1492}">
      <dgm:prSet/>
      <dgm:spPr/>
      <dgm:t>
        <a:bodyPr/>
        <a:lstStyle/>
        <a:p>
          <a:r>
            <a:rPr lang="en-GB"/>
            <a:t>намаляване на броя на програми и раздели, отворени едновременно и др.</a:t>
          </a:r>
          <a:endParaRPr lang="en-BG"/>
        </a:p>
      </dgm:t>
    </dgm:pt>
    <dgm:pt modelId="{0D00913B-1E90-9641-BD58-BA7785588F86}" type="parTrans" cxnId="{E8D45FAE-4BE9-0845-A699-3C1BB62C568F}">
      <dgm:prSet/>
      <dgm:spPr/>
      <dgm:t>
        <a:bodyPr/>
        <a:lstStyle/>
        <a:p>
          <a:endParaRPr lang="en-GB"/>
        </a:p>
      </dgm:t>
    </dgm:pt>
    <dgm:pt modelId="{30BD0867-31B5-3D44-A656-7A916ADE0541}" type="sibTrans" cxnId="{E8D45FAE-4BE9-0845-A699-3C1BB62C568F}">
      <dgm:prSet/>
      <dgm:spPr/>
      <dgm:t>
        <a:bodyPr/>
        <a:lstStyle/>
        <a:p>
          <a:endParaRPr lang="en-GB"/>
        </a:p>
      </dgm:t>
    </dgm:pt>
    <dgm:pt modelId="{256C53E7-75EB-CF4D-938D-5B36240D9005}">
      <dgm:prSet/>
      <dgm:spPr/>
      <dgm:t>
        <a:bodyPr/>
        <a:lstStyle/>
        <a:p>
          <a:r>
            <a:rPr lang="en-GB" b="1"/>
            <a:t>Удължаване на живота на </a:t>
          </a:r>
          <a:r>
            <a:rPr lang="bg-BG" b="1"/>
            <a:t>електронни </a:t>
          </a:r>
          <a:r>
            <a:rPr lang="en-GB" b="1"/>
            <a:t>устройства:</a:t>
          </a:r>
          <a:endParaRPr lang="en-BG"/>
        </a:p>
      </dgm:t>
    </dgm:pt>
    <dgm:pt modelId="{EFE8300D-6D53-C340-9C37-E1E435C016D3}" type="parTrans" cxnId="{EEF5A117-4144-A94B-B418-AE557F9BA5FC}">
      <dgm:prSet/>
      <dgm:spPr/>
      <dgm:t>
        <a:bodyPr/>
        <a:lstStyle/>
        <a:p>
          <a:endParaRPr lang="en-GB"/>
        </a:p>
      </dgm:t>
    </dgm:pt>
    <dgm:pt modelId="{8B47EF49-692E-F140-91B8-5F78DBAB376E}" type="sibTrans" cxnId="{EEF5A117-4144-A94B-B418-AE557F9BA5FC}">
      <dgm:prSet/>
      <dgm:spPr/>
      <dgm:t>
        <a:bodyPr/>
        <a:lstStyle/>
        <a:p>
          <a:endParaRPr lang="en-GB"/>
        </a:p>
      </dgm:t>
    </dgm:pt>
    <dgm:pt modelId="{D5684450-ECCD-5D41-98BB-1B4640F1FC03}">
      <dgm:prSet/>
      <dgm:spPr/>
      <dgm:t>
        <a:bodyPr/>
        <a:lstStyle/>
        <a:p>
          <a:r>
            <a:rPr lang="en-GB"/>
            <a:t>това включва ремонт;</a:t>
          </a:r>
          <a:endParaRPr lang="en-BG"/>
        </a:p>
      </dgm:t>
    </dgm:pt>
    <dgm:pt modelId="{9744582C-5404-FB47-8EA3-C11B001774C8}" type="parTrans" cxnId="{CE3EDF7F-AC00-7149-BA47-283321FB65B1}">
      <dgm:prSet/>
      <dgm:spPr/>
      <dgm:t>
        <a:bodyPr/>
        <a:lstStyle/>
        <a:p>
          <a:endParaRPr lang="en-GB"/>
        </a:p>
      </dgm:t>
    </dgm:pt>
    <dgm:pt modelId="{477AFD8F-6983-4849-A2A7-8155B906997F}" type="sibTrans" cxnId="{CE3EDF7F-AC00-7149-BA47-283321FB65B1}">
      <dgm:prSet/>
      <dgm:spPr/>
      <dgm:t>
        <a:bodyPr/>
        <a:lstStyle/>
        <a:p>
          <a:endParaRPr lang="en-GB"/>
        </a:p>
      </dgm:t>
    </dgm:pt>
    <dgm:pt modelId="{6575FB62-D7EF-E74E-9176-3B22510B3897}">
      <dgm:prSet/>
      <dgm:spPr/>
      <dgm:t>
        <a:bodyPr/>
        <a:lstStyle/>
        <a:p>
          <a:r>
            <a:rPr lang="en-GB"/>
            <a:t>повторна употреба;</a:t>
          </a:r>
          <a:endParaRPr lang="en-BG"/>
        </a:p>
      </dgm:t>
    </dgm:pt>
    <dgm:pt modelId="{71E3DC7D-6D84-9640-A20B-81DDF660D4E2}" type="parTrans" cxnId="{A4C133F8-C2BA-9746-AE4B-716B0F53B82F}">
      <dgm:prSet/>
      <dgm:spPr/>
      <dgm:t>
        <a:bodyPr/>
        <a:lstStyle/>
        <a:p>
          <a:endParaRPr lang="en-GB"/>
        </a:p>
      </dgm:t>
    </dgm:pt>
    <dgm:pt modelId="{CFA764E1-CCDC-9646-8FC0-C94E420624A1}" type="sibTrans" cxnId="{A4C133F8-C2BA-9746-AE4B-716B0F53B82F}">
      <dgm:prSet/>
      <dgm:spPr/>
      <dgm:t>
        <a:bodyPr/>
        <a:lstStyle/>
        <a:p>
          <a:endParaRPr lang="en-GB"/>
        </a:p>
      </dgm:t>
    </dgm:pt>
    <dgm:pt modelId="{2AC7B02C-B606-A44F-8340-5449F1D242C0}">
      <dgm:prSet/>
      <dgm:spPr/>
      <dgm:t>
        <a:bodyPr/>
        <a:lstStyle/>
        <a:p>
          <a:r>
            <a:rPr lang="en-GB"/>
            <a:t>поддръжка на оборудването ни по-дълго.</a:t>
          </a:r>
          <a:endParaRPr lang="en-BG"/>
        </a:p>
      </dgm:t>
    </dgm:pt>
    <dgm:pt modelId="{FC27ACBD-AF33-AC4D-828B-7C5F862817CE}" type="parTrans" cxnId="{49F387F4-C2BC-9645-A518-05709F8A538B}">
      <dgm:prSet/>
      <dgm:spPr/>
      <dgm:t>
        <a:bodyPr/>
        <a:lstStyle/>
        <a:p>
          <a:endParaRPr lang="en-GB"/>
        </a:p>
      </dgm:t>
    </dgm:pt>
    <dgm:pt modelId="{49CDB241-0A9E-9E4F-89D2-62AED4CF7116}" type="sibTrans" cxnId="{49F387F4-C2BC-9645-A518-05709F8A538B}">
      <dgm:prSet/>
      <dgm:spPr/>
      <dgm:t>
        <a:bodyPr/>
        <a:lstStyle/>
        <a:p>
          <a:endParaRPr lang="en-GB"/>
        </a:p>
      </dgm:t>
    </dgm:pt>
    <dgm:pt modelId="{AD7CD5F8-6CA1-A042-89DF-33FE5A949BEE}" type="pres">
      <dgm:prSet presAssocID="{AF183B7B-60B3-9C4A-B5A0-72941450676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6FCBD74-F9BF-9544-BE92-D65D3300C7BA}" type="pres">
      <dgm:prSet presAssocID="{710FD1A6-E9A2-2146-8A15-71E1A891147E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F7A046-8814-B846-9268-6C12BEE0F514}" type="pres">
      <dgm:prSet presAssocID="{710FD1A6-E9A2-2146-8A15-71E1A891147E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EA7EC8-2ECC-1944-A90B-6920532771D0}" type="pres">
      <dgm:prSet presAssocID="{256C53E7-75EB-CF4D-938D-5B36240D9005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FD14BD-36DD-FA45-ADF3-C6563FF37A9F}" type="pres">
      <dgm:prSet presAssocID="{256C53E7-75EB-CF4D-938D-5B36240D9005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E3EDF7F-AC00-7149-BA47-283321FB65B1}" srcId="{256C53E7-75EB-CF4D-938D-5B36240D9005}" destId="{D5684450-ECCD-5D41-98BB-1B4640F1FC03}" srcOrd="0" destOrd="0" parTransId="{9744582C-5404-FB47-8EA3-C11B001774C8}" sibTransId="{477AFD8F-6983-4849-A2A7-8155B906997F}"/>
    <dgm:cxn modelId="{77D88104-A0C9-5248-A180-4767855CE156}" type="presOf" srcId="{3334D840-936B-9741-8BB4-E345B99880C9}" destId="{35F7A046-8814-B846-9268-6C12BEE0F514}" srcOrd="0" destOrd="0" presId="urn:microsoft.com/office/officeart/2005/8/layout/vList2"/>
    <dgm:cxn modelId="{E8D45FAE-4BE9-0845-A699-3C1BB62C568F}" srcId="{710FD1A6-E9A2-2146-8A15-71E1A891147E}" destId="{656CE505-E609-5D42-A91B-9B9370ED1492}" srcOrd="3" destOrd="0" parTransId="{0D00913B-1E90-9641-BD58-BA7785588F86}" sibTransId="{30BD0867-31B5-3D44-A656-7A916ADE0541}"/>
    <dgm:cxn modelId="{8FB2439A-1385-8746-A432-7C608A57351D}" type="presOf" srcId="{710FD1A6-E9A2-2146-8A15-71E1A891147E}" destId="{16FCBD74-F9BF-9544-BE92-D65D3300C7BA}" srcOrd="0" destOrd="0" presId="urn:microsoft.com/office/officeart/2005/8/layout/vList2"/>
    <dgm:cxn modelId="{49F387F4-C2BC-9645-A518-05709F8A538B}" srcId="{256C53E7-75EB-CF4D-938D-5B36240D9005}" destId="{2AC7B02C-B606-A44F-8340-5449F1D242C0}" srcOrd="2" destOrd="0" parTransId="{FC27ACBD-AF33-AC4D-828B-7C5F862817CE}" sibTransId="{49CDB241-0A9E-9E4F-89D2-62AED4CF7116}"/>
    <dgm:cxn modelId="{7A2AFBA7-AE0C-1D46-825C-DA4E18C379CE}" type="presOf" srcId="{163EBF20-C151-DB4E-80A8-0585FD58C8ED}" destId="{35F7A046-8814-B846-9268-6C12BEE0F514}" srcOrd="0" destOrd="2" presId="urn:microsoft.com/office/officeart/2005/8/layout/vList2"/>
    <dgm:cxn modelId="{3B68AB9F-C4CA-7E40-B2D1-8627032AC1A7}" type="presOf" srcId="{D5684450-ECCD-5D41-98BB-1B4640F1FC03}" destId="{B6FD14BD-36DD-FA45-ADF3-C6563FF37A9F}" srcOrd="0" destOrd="0" presId="urn:microsoft.com/office/officeart/2005/8/layout/vList2"/>
    <dgm:cxn modelId="{1ED6C231-8B8B-F94B-805C-DFEFCE3D254D}" srcId="{710FD1A6-E9A2-2146-8A15-71E1A891147E}" destId="{163EBF20-C151-DB4E-80A8-0585FD58C8ED}" srcOrd="2" destOrd="0" parTransId="{CB54E010-2BC6-3E42-A774-26226CA6F36A}" sibTransId="{CC1443D6-3C58-864C-B703-741FCBBCAB43}"/>
    <dgm:cxn modelId="{3D1C0164-BCEB-7C4B-AEF5-6EA3176DCF5F}" srcId="{710FD1A6-E9A2-2146-8A15-71E1A891147E}" destId="{ACEE73F7-F37B-D643-8583-7040C5F269DF}" srcOrd="1" destOrd="0" parTransId="{4370BBA0-A576-8642-830A-DB43EECC29EB}" sibTransId="{50A2D199-4000-8843-B695-44635CC59F5B}"/>
    <dgm:cxn modelId="{EEF5A117-4144-A94B-B418-AE557F9BA5FC}" srcId="{AF183B7B-60B3-9C4A-B5A0-72941450676E}" destId="{256C53E7-75EB-CF4D-938D-5B36240D9005}" srcOrd="1" destOrd="0" parTransId="{EFE8300D-6D53-C340-9C37-E1E435C016D3}" sibTransId="{8B47EF49-692E-F140-91B8-5F78DBAB376E}"/>
    <dgm:cxn modelId="{7F18E8F8-1792-BC42-826D-36A604EA7726}" type="presOf" srcId="{2AC7B02C-B606-A44F-8340-5449F1D242C0}" destId="{B6FD14BD-36DD-FA45-ADF3-C6563FF37A9F}" srcOrd="0" destOrd="2" presId="urn:microsoft.com/office/officeart/2005/8/layout/vList2"/>
    <dgm:cxn modelId="{141DC325-2883-1F42-ADE0-1117E3715B14}" type="presOf" srcId="{256C53E7-75EB-CF4D-938D-5B36240D9005}" destId="{18EA7EC8-2ECC-1944-A90B-6920532771D0}" srcOrd="0" destOrd="0" presId="urn:microsoft.com/office/officeart/2005/8/layout/vList2"/>
    <dgm:cxn modelId="{3FBA1532-A438-7E45-AF67-DCB219E6EF10}" type="presOf" srcId="{656CE505-E609-5D42-A91B-9B9370ED1492}" destId="{35F7A046-8814-B846-9268-6C12BEE0F514}" srcOrd="0" destOrd="3" presId="urn:microsoft.com/office/officeart/2005/8/layout/vList2"/>
    <dgm:cxn modelId="{79F6CE00-B337-404E-ADBB-E810E8222A7E}" srcId="{AF183B7B-60B3-9C4A-B5A0-72941450676E}" destId="{710FD1A6-E9A2-2146-8A15-71E1A891147E}" srcOrd="0" destOrd="0" parTransId="{16B8F138-C91C-0341-878B-3BE87EBABB47}" sibTransId="{B083288E-D166-4C44-A35D-BF60A51A779B}"/>
    <dgm:cxn modelId="{A4C133F8-C2BA-9746-AE4B-716B0F53B82F}" srcId="{256C53E7-75EB-CF4D-938D-5B36240D9005}" destId="{6575FB62-D7EF-E74E-9176-3B22510B3897}" srcOrd="1" destOrd="0" parTransId="{71E3DC7D-6D84-9640-A20B-81DDF660D4E2}" sibTransId="{CFA764E1-CCDC-9646-8FC0-C94E420624A1}"/>
    <dgm:cxn modelId="{8EB305D1-03D8-5D46-82CD-9ED4BB6DA37A}" type="presOf" srcId="{AF183B7B-60B3-9C4A-B5A0-72941450676E}" destId="{AD7CD5F8-6CA1-A042-89DF-33FE5A949BEE}" srcOrd="0" destOrd="0" presId="urn:microsoft.com/office/officeart/2005/8/layout/vList2"/>
    <dgm:cxn modelId="{D77EA982-1FEE-E24A-B236-C0115D732BA6}" type="presOf" srcId="{ACEE73F7-F37B-D643-8583-7040C5F269DF}" destId="{35F7A046-8814-B846-9268-6C12BEE0F514}" srcOrd="0" destOrd="1" presId="urn:microsoft.com/office/officeart/2005/8/layout/vList2"/>
    <dgm:cxn modelId="{6375E051-9F3B-E843-91FA-52D3049086CE}" type="presOf" srcId="{6575FB62-D7EF-E74E-9176-3B22510B3897}" destId="{B6FD14BD-36DD-FA45-ADF3-C6563FF37A9F}" srcOrd="0" destOrd="1" presId="urn:microsoft.com/office/officeart/2005/8/layout/vList2"/>
    <dgm:cxn modelId="{D55DDA58-377C-0440-9AA0-9F6019197A14}" srcId="{710FD1A6-E9A2-2146-8A15-71E1A891147E}" destId="{3334D840-936B-9741-8BB4-E345B99880C9}" srcOrd="0" destOrd="0" parTransId="{7F75977E-83A0-234D-893D-0FDEE0F710F1}" sibTransId="{7894B52F-9589-D044-B435-937DA4B7076A}"/>
    <dgm:cxn modelId="{7DDB3252-DE1A-9B4D-9937-5EED8D3BDA14}" type="presParOf" srcId="{AD7CD5F8-6CA1-A042-89DF-33FE5A949BEE}" destId="{16FCBD74-F9BF-9544-BE92-D65D3300C7BA}" srcOrd="0" destOrd="0" presId="urn:microsoft.com/office/officeart/2005/8/layout/vList2"/>
    <dgm:cxn modelId="{A9E80DA9-EF75-0044-A5D5-B57D21D1A9F6}" type="presParOf" srcId="{AD7CD5F8-6CA1-A042-89DF-33FE5A949BEE}" destId="{35F7A046-8814-B846-9268-6C12BEE0F514}" srcOrd="1" destOrd="0" presId="urn:microsoft.com/office/officeart/2005/8/layout/vList2"/>
    <dgm:cxn modelId="{9933A7AC-211F-BC47-9973-925F0B16CF5F}" type="presParOf" srcId="{AD7CD5F8-6CA1-A042-89DF-33FE5A949BEE}" destId="{18EA7EC8-2ECC-1944-A90B-6920532771D0}" srcOrd="2" destOrd="0" presId="urn:microsoft.com/office/officeart/2005/8/layout/vList2"/>
    <dgm:cxn modelId="{E2246870-52FA-FC4D-91E3-417E5E3AA201}" type="presParOf" srcId="{AD7CD5F8-6CA1-A042-89DF-33FE5A949BEE}" destId="{B6FD14BD-36DD-FA45-ADF3-C6563FF37A9F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4281A74-C68B-A647-A993-D62DFA47EF17}" type="doc">
      <dgm:prSet loTypeId="urn:microsoft.com/office/officeart/2005/8/layout/vList2" loCatId="list" qsTypeId="urn:microsoft.com/office/officeart/2005/8/quickstyle/simple4" qsCatId="simple" csTypeId="urn:microsoft.com/office/officeart/2005/8/colors/accent0_3" csCatId="mainScheme"/>
      <dgm:spPr/>
      <dgm:t>
        <a:bodyPr/>
        <a:lstStyle/>
        <a:p>
          <a:endParaRPr lang="en-GB"/>
        </a:p>
      </dgm:t>
    </dgm:pt>
    <dgm:pt modelId="{A85FDD7C-1EA0-CB47-8EAB-BDC132DE36E5}">
      <dgm:prSet custT="1"/>
      <dgm:spPr/>
      <dgm:t>
        <a:bodyPr/>
        <a:lstStyle/>
        <a:p>
          <a:r>
            <a:rPr lang="en-GB" sz="2800" b="1"/>
            <a:t>Отговорни цифрови стратегии на </a:t>
          </a:r>
          <a:r>
            <a:rPr lang="bg-BG" sz="2800" b="1"/>
            <a:t>различни </a:t>
          </a:r>
          <a:r>
            <a:rPr lang="en-GB" sz="2800" b="1"/>
            <a:t>компании</a:t>
          </a:r>
          <a:endParaRPr lang="en-BG" sz="2800"/>
        </a:p>
      </dgm:t>
    </dgm:pt>
    <dgm:pt modelId="{316F22CA-780B-084D-964A-1675D8BD071E}" type="parTrans" cxnId="{613CB25F-4B3F-FB4A-9D80-E3C5D2956D28}">
      <dgm:prSet/>
      <dgm:spPr/>
      <dgm:t>
        <a:bodyPr/>
        <a:lstStyle/>
        <a:p>
          <a:endParaRPr lang="en-GB" sz="1600"/>
        </a:p>
      </dgm:t>
    </dgm:pt>
    <dgm:pt modelId="{59EAA20B-B7F9-424B-A492-7CAB77026431}" type="sibTrans" cxnId="{613CB25F-4B3F-FB4A-9D80-E3C5D2956D28}">
      <dgm:prSet/>
      <dgm:spPr/>
      <dgm:t>
        <a:bodyPr/>
        <a:lstStyle/>
        <a:p>
          <a:endParaRPr lang="en-GB" sz="1600"/>
        </a:p>
      </dgm:t>
    </dgm:pt>
    <dgm:pt modelId="{C9455469-8A8A-AF40-8B61-E3D6FBF0E0C5}">
      <dgm:prSet custT="1"/>
      <dgm:spPr/>
      <dgm:t>
        <a:bodyPr/>
        <a:lstStyle/>
        <a:p>
          <a:r>
            <a:rPr lang="bg-BG" sz="2000"/>
            <a:t>Отговорността на големи организации произвеждащи и използващо електронни устройства се изразява в различни тратегии за ограничаване на вредните влияния, като:</a:t>
          </a:r>
          <a:endParaRPr lang="en-BG" sz="2000"/>
        </a:p>
      </dgm:t>
    </dgm:pt>
    <dgm:pt modelId="{D440A884-C548-8942-A5CE-55DD7FE2EDFE}" type="parTrans" cxnId="{609D8C39-EB20-A847-BFE3-F2880E3357EA}">
      <dgm:prSet/>
      <dgm:spPr/>
      <dgm:t>
        <a:bodyPr/>
        <a:lstStyle/>
        <a:p>
          <a:endParaRPr lang="en-GB" sz="1600"/>
        </a:p>
      </dgm:t>
    </dgm:pt>
    <dgm:pt modelId="{8C4FFD81-6F63-E843-9E43-DDF5B22A8A8E}" type="sibTrans" cxnId="{609D8C39-EB20-A847-BFE3-F2880E3357EA}">
      <dgm:prSet/>
      <dgm:spPr/>
      <dgm:t>
        <a:bodyPr/>
        <a:lstStyle/>
        <a:p>
          <a:endParaRPr lang="en-GB" sz="1600"/>
        </a:p>
      </dgm:t>
    </dgm:pt>
    <dgm:pt modelId="{7B1B2001-3363-7A45-A083-52AC1F74F1A7}">
      <dgm:prSet custT="1"/>
      <dgm:spPr/>
      <dgm:t>
        <a:bodyPr/>
        <a:lstStyle/>
        <a:p>
          <a:r>
            <a:rPr lang="en-GB" sz="2000"/>
            <a:t>,,Отговорен дизайн“, който се стреми да насърчи най-добрите практики за екодизайн за приложения, данни и хардуер. </a:t>
          </a:r>
          <a:endParaRPr lang="en-BG" sz="2000"/>
        </a:p>
      </dgm:t>
    </dgm:pt>
    <dgm:pt modelId="{77D8BC12-0D68-024D-B999-D392936C3070}" type="parTrans" cxnId="{91251A92-B0B9-184A-957C-4B53A2A52238}">
      <dgm:prSet/>
      <dgm:spPr/>
      <dgm:t>
        <a:bodyPr/>
        <a:lstStyle/>
        <a:p>
          <a:endParaRPr lang="en-GB" sz="1600"/>
        </a:p>
      </dgm:t>
    </dgm:pt>
    <dgm:pt modelId="{440878BE-1762-9847-AD83-F53B6834894F}" type="sibTrans" cxnId="{91251A92-B0B9-184A-957C-4B53A2A52238}">
      <dgm:prSet/>
      <dgm:spPr/>
      <dgm:t>
        <a:bodyPr/>
        <a:lstStyle/>
        <a:p>
          <a:endParaRPr lang="en-GB" sz="1600"/>
        </a:p>
      </dgm:t>
    </dgm:pt>
    <dgm:pt modelId="{21E499E6-AD27-0E4E-99C7-F09048AF5313}">
      <dgm:prSet custT="1"/>
      <dgm:spPr/>
      <dgm:t>
        <a:bodyPr/>
        <a:lstStyle/>
        <a:p>
          <a:r>
            <a:rPr lang="en-GB" sz="2000"/>
            <a:t>„Зелено за ИТ“, която е насочена към намаляване на дигиталния ни отпечатък върху околната среда чрез отговорно закупуване, оптимизиране на скоростта на оборудване и повторно използване или рециклиране на хардуер.</a:t>
          </a:r>
          <a:endParaRPr lang="en-BG" sz="2000"/>
        </a:p>
      </dgm:t>
    </dgm:pt>
    <dgm:pt modelId="{790299E6-34EA-0146-98A2-27D049F09D63}" type="parTrans" cxnId="{F12C4B18-2E1C-FA45-885F-ECE62DE53EDC}">
      <dgm:prSet/>
      <dgm:spPr/>
      <dgm:t>
        <a:bodyPr/>
        <a:lstStyle/>
        <a:p>
          <a:endParaRPr lang="en-GB" sz="1600"/>
        </a:p>
      </dgm:t>
    </dgm:pt>
    <dgm:pt modelId="{7404DA8C-6D8A-7F4C-B0C7-1EC409F11B7A}" type="sibTrans" cxnId="{F12C4B18-2E1C-FA45-885F-ECE62DE53EDC}">
      <dgm:prSet/>
      <dgm:spPr/>
      <dgm:t>
        <a:bodyPr/>
        <a:lstStyle/>
        <a:p>
          <a:endParaRPr lang="en-GB" sz="1600"/>
        </a:p>
      </dgm:t>
    </dgm:pt>
    <dgm:pt modelId="{5C2830FB-4063-5F43-90CE-FB0B2D9749B9}">
      <dgm:prSet custT="1"/>
      <dgm:spPr/>
      <dgm:t>
        <a:bodyPr/>
        <a:lstStyle/>
        <a:p>
          <a:r>
            <a:rPr lang="en-GB" sz="2000"/>
            <a:t>„ИТ за зелено“, която изследва как ИТ може да поддържа околната среда, като помага за намаляване на пътуванията.</a:t>
          </a:r>
          <a:endParaRPr lang="en-BG" sz="2000"/>
        </a:p>
      </dgm:t>
    </dgm:pt>
    <dgm:pt modelId="{49827D6E-BD1F-2A4B-AA46-C611F2B6DED8}" type="parTrans" cxnId="{A661B611-07EB-1E4F-AD00-2F7432783143}">
      <dgm:prSet/>
      <dgm:spPr/>
      <dgm:t>
        <a:bodyPr/>
        <a:lstStyle/>
        <a:p>
          <a:endParaRPr lang="en-GB" sz="1600"/>
        </a:p>
      </dgm:t>
    </dgm:pt>
    <dgm:pt modelId="{C085532C-3432-524F-A93C-BFEA64D77C75}" type="sibTrans" cxnId="{A661B611-07EB-1E4F-AD00-2F7432783143}">
      <dgm:prSet/>
      <dgm:spPr/>
      <dgm:t>
        <a:bodyPr/>
        <a:lstStyle/>
        <a:p>
          <a:endParaRPr lang="en-GB" sz="1600"/>
        </a:p>
      </dgm:t>
    </dgm:pt>
    <dgm:pt modelId="{0F0E382A-5BCC-494C-9EE4-C40AE812E8DA}" type="pres">
      <dgm:prSet presAssocID="{64281A74-C68B-A647-A993-D62DFA47EF1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B683940-EA4D-BD4B-9622-1E3FF6ACEEAA}" type="pres">
      <dgm:prSet presAssocID="{A85FDD7C-1EA0-CB47-8EAB-BDC132DE36E5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23DDCA-AC4B-D447-9E35-48BB67A49F54}" type="pres">
      <dgm:prSet presAssocID="{A85FDD7C-1EA0-CB47-8EAB-BDC132DE36E5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661B611-07EB-1E4F-AD00-2F7432783143}" srcId="{A85FDD7C-1EA0-CB47-8EAB-BDC132DE36E5}" destId="{5C2830FB-4063-5F43-90CE-FB0B2D9749B9}" srcOrd="3" destOrd="0" parTransId="{49827D6E-BD1F-2A4B-AA46-C611F2B6DED8}" sibTransId="{C085532C-3432-524F-A93C-BFEA64D77C75}"/>
    <dgm:cxn modelId="{611C06A6-E3A9-D240-8F40-46A8C2B44CA2}" type="presOf" srcId="{5C2830FB-4063-5F43-90CE-FB0B2D9749B9}" destId="{1423DDCA-AC4B-D447-9E35-48BB67A49F54}" srcOrd="0" destOrd="3" presId="urn:microsoft.com/office/officeart/2005/8/layout/vList2"/>
    <dgm:cxn modelId="{F12C4B18-2E1C-FA45-885F-ECE62DE53EDC}" srcId="{A85FDD7C-1EA0-CB47-8EAB-BDC132DE36E5}" destId="{21E499E6-AD27-0E4E-99C7-F09048AF5313}" srcOrd="2" destOrd="0" parTransId="{790299E6-34EA-0146-98A2-27D049F09D63}" sibTransId="{7404DA8C-6D8A-7F4C-B0C7-1EC409F11B7A}"/>
    <dgm:cxn modelId="{7225C159-D360-E04B-9719-B910639D8E0E}" type="presOf" srcId="{A85FDD7C-1EA0-CB47-8EAB-BDC132DE36E5}" destId="{BB683940-EA4D-BD4B-9622-1E3FF6ACEEAA}" srcOrd="0" destOrd="0" presId="urn:microsoft.com/office/officeart/2005/8/layout/vList2"/>
    <dgm:cxn modelId="{09A14AC3-093C-704D-BE8D-22ACF2193D1B}" type="presOf" srcId="{C9455469-8A8A-AF40-8B61-E3D6FBF0E0C5}" destId="{1423DDCA-AC4B-D447-9E35-48BB67A49F54}" srcOrd="0" destOrd="0" presId="urn:microsoft.com/office/officeart/2005/8/layout/vList2"/>
    <dgm:cxn modelId="{613CB25F-4B3F-FB4A-9D80-E3C5D2956D28}" srcId="{64281A74-C68B-A647-A993-D62DFA47EF17}" destId="{A85FDD7C-1EA0-CB47-8EAB-BDC132DE36E5}" srcOrd="0" destOrd="0" parTransId="{316F22CA-780B-084D-964A-1675D8BD071E}" sibTransId="{59EAA20B-B7F9-424B-A492-7CAB77026431}"/>
    <dgm:cxn modelId="{0924AA74-10E9-B848-95A2-B4F2691DCE2D}" type="presOf" srcId="{7B1B2001-3363-7A45-A083-52AC1F74F1A7}" destId="{1423DDCA-AC4B-D447-9E35-48BB67A49F54}" srcOrd="0" destOrd="1" presId="urn:microsoft.com/office/officeart/2005/8/layout/vList2"/>
    <dgm:cxn modelId="{609D8C39-EB20-A847-BFE3-F2880E3357EA}" srcId="{A85FDD7C-1EA0-CB47-8EAB-BDC132DE36E5}" destId="{C9455469-8A8A-AF40-8B61-E3D6FBF0E0C5}" srcOrd="0" destOrd="0" parTransId="{D440A884-C548-8942-A5CE-55DD7FE2EDFE}" sibTransId="{8C4FFD81-6F63-E843-9E43-DDF5B22A8A8E}"/>
    <dgm:cxn modelId="{91251A92-B0B9-184A-957C-4B53A2A52238}" srcId="{A85FDD7C-1EA0-CB47-8EAB-BDC132DE36E5}" destId="{7B1B2001-3363-7A45-A083-52AC1F74F1A7}" srcOrd="1" destOrd="0" parTransId="{77D8BC12-0D68-024D-B999-D392936C3070}" sibTransId="{440878BE-1762-9847-AD83-F53B6834894F}"/>
    <dgm:cxn modelId="{7D794B64-4F7B-7E47-BDA2-90204DEF4D19}" type="presOf" srcId="{21E499E6-AD27-0E4E-99C7-F09048AF5313}" destId="{1423DDCA-AC4B-D447-9E35-48BB67A49F54}" srcOrd="0" destOrd="2" presId="urn:microsoft.com/office/officeart/2005/8/layout/vList2"/>
    <dgm:cxn modelId="{6B304ED7-9363-3943-A3C5-39D68392F0B7}" type="presOf" srcId="{64281A74-C68B-A647-A993-D62DFA47EF17}" destId="{0F0E382A-5BCC-494C-9EE4-C40AE812E8DA}" srcOrd="0" destOrd="0" presId="urn:microsoft.com/office/officeart/2005/8/layout/vList2"/>
    <dgm:cxn modelId="{96B25775-12C1-6142-BEBD-D91F3DFD6221}" type="presParOf" srcId="{0F0E382A-5BCC-494C-9EE4-C40AE812E8DA}" destId="{BB683940-EA4D-BD4B-9622-1E3FF6ACEEAA}" srcOrd="0" destOrd="0" presId="urn:microsoft.com/office/officeart/2005/8/layout/vList2"/>
    <dgm:cxn modelId="{FC83CAEF-151C-DD41-ACB5-A030F4DC2DD1}" type="presParOf" srcId="{0F0E382A-5BCC-494C-9EE4-C40AE812E8DA}" destId="{1423DDCA-AC4B-D447-9E35-48BB67A49F54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D024B48-EEF3-5442-98DB-806DA4BB1A8C}" type="doc">
      <dgm:prSet loTypeId="urn:microsoft.com/office/officeart/2005/8/layout/vList2" loCatId="list" qsTypeId="urn:microsoft.com/office/officeart/2005/8/quickstyle/simple3" qsCatId="simple" csTypeId="urn:microsoft.com/office/officeart/2005/8/colors/accent3_4" csCatId="accent3" phldr="1"/>
      <dgm:spPr/>
      <dgm:t>
        <a:bodyPr/>
        <a:lstStyle/>
        <a:p>
          <a:endParaRPr lang="en-GB"/>
        </a:p>
      </dgm:t>
    </dgm:pt>
    <dgm:pt modelId="{1D7A87FA-E217-644A-9B14-60216E3AB1BA}">
      <dgm:prSet/>
      <dgm:spPr/>
      <dgm:t>
        <a:bodyPr/>
        <a:lstStyle/>
        <a:p>
          <a:r>
            <a:rPr lang="bg-BG" noProof="0" dirty="0"/>
            <a:t>Корпорациите прилагат различни добри практики за намаляване на влиянието върху околната среда, като например:</a:t>
          </a:r>
        </a:p>
      </dgm:t>
    </dgm:pt>
    <dgm:pt modelId="{141BC9AD-8103-2541-9734-91984D942472}" type="parTrans" cxnId="{06EF5C38-C5DE-F944-8106-524997CE0AC9}">
      <dgm:prSet/>
      <dgm:spPr/>
      <dgm:t>
        <a:bodyPr/>
        <a:lstStyle/>
        <a:p>
          <a:endParaRPr lang="bg-BG" noProof="0" dirty="0"/>
        </a:p>
      </dgm:t>
    </dgm:pt>
    <dgm:pt modelId="{A76B3854-77F9-7F41-8CA5-BE413DBE3D12}" type="sibTrans" cxnId="{06EF5C38-C5DE-F944-8106-524997CE0AC9}">
      <dgm:prSet/>
      <dgm:spPr/>
      <dgm:t>
        <a:bodyPr/>
        <a:lstStyle/>
        <a:p>
          <a:endParaRPr lang="bg-BG" noProof="0" dirty="0"/>
        </a:p>
      </dgm:t>
    </dgm:pt>
    <dgm:pt modelId="{F99D4DAE-3D7F-4E44-9449-8252D2ED641C}">
      <dgm:prSet/>
      <dgm:spPr/>
      <dgm:t>
        <a:bodyPr/>
        <a:lstStyle/>
        <a:p>
          <a:r>
            <a:rPr lang="bg-BG" i="1" noProof="0" dirty="0"/>
            <a:t>Център за данни, използван за отопление на басейн: </a:t>
          </a:r>
          <a:r>
            <a:rPr lang="bg-BG" noProof="0" dirty="0"/>
            <a:t>Центровете за данни се използват за съхранение и споделяне на компютърни данни. Те работят в непрекъснат режим и използват много енергия, особено хладилните агрегати, необходими за охлаждане на сървърите, които представляват около една трета от потреблението на енергия.</a:t>
          </a:r>
        </a:p>
      </dgm:t>
    </dgm:pt>
    <dgm:pt modelId="{38EEA017-72B6-C14A-AE35-2F1C39E230A7}" type="parTrans" cxnId="{66D5A97B-7ADF-BB41-BA34-1C46727BDB9B}">
      <dgm:prSet/>
      <dgm:spPr/>
      <dgm:t>
        <a:bodyPr/>
        <a:lstStyle/>
        <a:p>
          <a:endParaRPr lang="bg-BG" noProof="0" dirty="0"/>
        </a:p>
      </dgm:t>
    </dgm:pt>
    <dgm:pt modelId="{A1BF8FB2-5CAB-8C43-B0C3-877BFEB31712}" type="sibTrans" cxnId="{66D5A97B-7ADF-BB41-BA34-1C46727BDB9B}">
      <dgm:prSet/>
      <dgm:spPr/>
      <dgm:t>
        <a:bodyPr/>
        <a:lstStyle/>
        <a:p>
          <a:endParaRPr lang="bg-BG" noProof="0" dirty="0"/>
        </a:p>
      </dgm:t>
    </dgm:pt>
    <dgm:pt modelId="{90776EBA-5B22-A947-B44F-176253072C50}">
      <dgm:prSet/>
      <dgm:spPr/>
      <dgm:t>
        <a:bodyPr/>
        <a:lstStyle/>
        <a:p>
          <a:r>
            <a:rPr lang="bg-BG" noProof="0" dirty="0"/>
            <a:t>В района на Париж, където басейните на воден парк </a:t>
          </a:r>
          <a:r>
            <a:rPr lang="bg-BG" noProof="0" dirty="0" err="1"/>
            <a:t>Val</a:t>
          </a:r>
          <a:r>
            <a:rPr lang="bg-BG" noProof="0" dirty="0"/>
            <a:t> </a:t>
          </a:r>
          <a:r>
            <a:rPr lang="bg-BG" noProof="0" dirty="0" err="1"/>
            <a:t>d’Europe</a:t>
          </a:r>
          <a:r>
            <a:rPr lang="bg-BG" noProof="0" dirty="0"/>
            <a:t> се отопляват от център за данни на </a:t>
          </a:r>
          <a:r>
            <a:rPr lang="bg-BG" noProof="0" dirty="0" err="1"/>
            <a:t>Natixis</a:t>
          </a:r>
          <a:r>
            <a:rPr lang="bg-BG" noProof="0" dirty="0"/>
            <a:t>. Половината от топлината, произведена от сървърите, се използва повторно всяка година от 2011 г.</a:t>
          </a:r>
        </a:p>
      </dgm:t>
    </dgm:pt>
    <dgm:pt modelId="{CE87B228-8C7B-1C4B-97D0-5324337E361C}" type="parTrans" cxnId="{D4A43278-41AF-1340-A962-02CF4915AAB9}">
      <dgm:prSet/>
      <dgm:spPr/>
      <dgm:t>
        <a:bodyPr/>
        <a:lstStyle/>
        <a:p>
          <a:endParaRPr lang="bg-BG" noProof="0" dirty="0"/>
        </a:p>
      </dgm:t>
    </dgm:pt>
    <dgm:pt modelId="{A057AAA5-1EA8-D745-BF6C-C2CF5CD48F83}" type="sibTrans" cxnId="{D4A43278-41AF-1340-A962-02CF4915AAB9}">
      <dgm:prSet/>
      <dgm:spPr/>
      <dgm:t>
        <a:bodyPr/>
        <a:lstStyle/>
        <a:p>
          <a:endParaRPr lang="bg-BG" noProof="0" dirty="0"/>
        </a:p>
      </dgm:t>
    </dgm:pt>
    <dgm:pt modelId="{0D472EE3-5BF0-EA42-BBA8-7C6E90BE512A}">
      <dgm:prSet/>
      <dgm:spPr/>
      <dgm:t>
        <a:bodyPr/>
        <a:lstStyle/>
        <a:p>
          <a:r>
            <a:rPr lang="bg-BG" noProof="0" dirty="0"/>
            <a:t>Друг пример е предоставяне на ИТ хардуер втора употреба за благотворителност</a:t>
          </a:r>
        </a:p>
      </dgm:t>
    </dgm:pt>
    <dgm:pt modelId="{F9468010-F09C-294C-843F-FB99EDD421C0}" type="parTrans" cxnId="{F4E8001D-9835-0C4B-A960-6055E195335A}">
      <dgm:prSet/>
      <dgm:spPr/>
      <dgm:t>
        <a:bodyPr/>
        <a:lstStyle/>
        <a:p>
          <a:endParaRPr lang="bg-BG" noProof="0" dirty="0"/>
        </a:p>
      </dgm:t>
    </dgm:pt>
    <dgm:pt modelId="{E16C121E-1A37-4249-B3E3-FECA0A89CFA1}" type="sibTrans" cxnId="{F4E8001D-9835-0C4B-A960-6055E195335A}">
      <dgm:prSet/>
      <dgm:spPr/>
      <dgm:t>
        <a:bodyPr/>
        <a:lstStyle/>
        <a:p>
          <a:endParaRPr lang="bg-BG" noProof="0" dirty="0"/>
        </a:p>
      </dgm:t>
    </dgm:pt>
    <dgm:pt modelId="{653D91D3-B690-5448-90C0-03691220048F}">
      <dgm:prSet/>
      <dgm:spPr/>
      <dgm:t>
        <a:bodyPr/>
        <a:lstStyle/>
        <a:p>
          <a:r>
            <a:rPr lang="bg-BG" noProof="0" dirty="0" err="1"/>
            <a:t>Natixis</a:t>
          </a:r>
          <a:r>
            <a:rPr lang="bg-BG" noProof="0" dirty="0"/>
            <a:t> подарява използваните си лаптопи и таблети на болница </a:t>
          </a:r>
          <a:r>
            <a:rPr lang="bg-BG" noProof="0" dirty="0" err="1"/>
            <a:t>Saint</a:t>
          </a:r>
          <a:r>
            <a:rPr lang="bg-BG" noProof="0" dirty="0"/>
            <a:t> </a:t>
          </a:r>
          <a:r>
            <a:rPr lang="bg-BG" noProof="0" dirty="0" err="1"/>
            <a:t>Maurice</a:t>
          </a:r>
          <a:r>
            <a:rPr lang="bg-BG" noProof="0" dirty="0"/>
            <a:t> в региона на Париж, предоставяйки на около сто деца достъп до </a:t>
          </a:r>
          <a:r>
            <a:rPr lang="bg-BG" noProof="0" dirty="0">
              <a:hlinkClick xmlns:r="http://schemas.openxmlformats.org/officeDocument/2006/relationships" r:id="rId1"/>
            </a:rPr>
            <a:t>комуникации</a:t>
          </a:r>
          <a:r>
            <a:rPr lang="bg-BG" noProof="0" dirty="0"/>
            <a:t> и инструменти за обучение, съобразени с техните увреждания.</a:t>
          </a:r>
        </a:p>
      </dgm:t>
    </dgm:pt>
    <dgm:pt modelId="{9D6C7C01-6783-FD45-B0CD-DFF7F482E738}" type="parTrans" cxnId="{1D56D8A7-61D3-9A4C-B7A2-2BAF9705D691}">
      <dgm:prSet/>
      <dgm:spPr/>
      <dgm:t>
        <a:bodyPr/>
        <a:lstStyle/>
        <a:p>
          <a:endParaRPr lang="bg-BG" noProof="0" dirty="0"/>
        </a:p>
      </dgm:t>
    </dgm:pt>
    <dgm:pt modelId="{F8291D3E-466B-6A40-A5FF-7ED829949DCA}" type="sibTrans" cxnId="{1D56D8A7-61D3-9A4C-B7A2-2BAF9705D691}">
      <dgm:prSet/>
      <dgm:spPr/>
      <dgm:t>
        <a:bodyPr/>
        <a:lstStyle/>
        <a:p>
          <a:endParaRPr lang="bg-BG" noProof="0" dirty="0"/>
        </a:p>
      </dgm:t>
    </dgm:pt>
    <dgm:pt modelId="{EA5265FF-1D0B-1147-BA92-753048B9BC93}">
      <dgm:prSet/>
      <dgm:spPr/>
      <dgm:t>
        <a:bodyPr/>
        <a:lstStyle/>
        <a:p>
          <a:r>
            <a:rPr lang="bg-BG" noProof="0" dirty="0"/>
            <a:t>Тази инициатива съчетава благотворителността с екологичната отговорност, като използва повторно оборудване, за да осигури икономии на разходите за болницата, като същевременно избягва електронните отпадъци.</a:t>
          </a:r>
        </a:p>
      </dgm:t>
    </dgm:pt>
    <dgm:pt modelId="{30B6E15B-CD5F-5349-A617-70CD1B91F1ED}" type="parTrans" cxnId="{060CD815-C56E-0F40-8D67-CBCCC5BEE6EE}">
      <dgm:prSet/>
      <dgm:spPr/>
      <dgm:t>
        <a:bodyPr/>
        <a:lstStyle/>
        <a:p>
          <a:endParaRPr lang="bg-BG" noProof="0" dirty="0"/>
        </a:p>
      </dgm:t>
    </dgm:pt>
    <dgm:pt modelId="{B843E160-323A-8245-870C-C2329868216F}" type="sibTrans" cxnId="{060CD815-C56E-0F40-8D67-CBCCC5BEE6EE}">
      <dgm:prSet/>
      <dgm:spPr/>
      <dgm:t>
        <a:bodyPr/>
        <a:lstStyle/>
        <a:p>
          <a:endParaRPr lang="bg-BG" noProof="0" dirty="0"/>
        </a:p>
      </dgm:t>
    </dgm:pt>
    <dgm:pt modelId="{1BC5984E-888E-8440-840D-E6CAEF2C17B0}" type="pres">
      <dgm:prSet presAssocID="{3D024B48-EEF3-5442-98DB-806DA4BB1A8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424C905-79E0-D047-8F6C-96D2781E9EA1}" type="pres">
      <dgm:prSet presAssocID="{1D7A87FA-E217-644A-9B14-60216E3AB1BA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710AB7-EB79-9C44-A96A-DD300804AF79}" type="pres">
      <dgm:prSet presAssocID="{1D7A87FA-E217-644A-9B14-60216E3AB1BA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38CC39-0BD4-C344-B625-20E1D7DB7E31}" type="pres">
      <dgm:prSet presAssocID="{0D472EE3-5BF0-EA42-BBA8-7C6E90BE512A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D95517-45B2-B64C-8DCC-87F3EC27FA22}" type="pres">
      <dgm:prSet presAssocID="{0D472EE3-5BF0-EA42-BBA8-7C6E90BE512A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A3C779A-D475-3B45-9A45-7E26579E5D20}" type="presOf" srcId="{0D472EE3-5BF0-EA42-BBA8-7C6E90BE512A}" destId="{9538CC39-0BD4-C344-B625-20E1D7DB7E31}" srcOrd="0" destOrd="0" presId="urn:microsoft.com/office/officeart/2005/8/layout/vList2"/>
    <dgm:cxn modelId="{06EF5C38-C5DE-F944-8106-524997CE0AC9}" srcId="{3D024B48-EEF3-5442-98DB-806DA4BB1A8C}" destId="{1D7A87FA-E217-644A-9B14-60216E3AB1BA}" srcOrd="0" destOrd="0" parTransId="{141BC9AD-8103-2541-9734-91984D942472}" sibTransId="{A76B3854-77F9-7F41-8CA5-BE413DBE3D12}"/>
    <dgm:cxn modelId="{D4A43278-41AF-1340-A962-02CF4915AAB9}" srcId="{1D7A87FA-E217-644A-9B14-60216E3AB1BA}" destId="{90776EBA-5B22-A947-B44F-176253072C50}" srcOrd="1" destOrd="0" parTransId="{CE87B228-8C7B-1C4B-97D0-5324337E361C}" sibTransId="{A057AAA5-1EA8-D745-BF6C-C2CF5CD48F83}"/>
    <dgm:cxn modelId="{22B7BE6A-A315-914D-8859-4A09F71FD331}" type="presOf" srcId="{653D91D3-B690-5448-90C0-03691220048F}" destId="{12D95517-45B2-B64C-8DCC-87F3EC27FA22}" srcOrd="0" destOrd="0" presId="urn:microsoft.com/office/officeart/2005/8/layout/vList2"/>
    <dgm:cxn modelId="{EB9B8881-826B-7E40-B8CD-AA89C377F971}" type="presOf" srcId="{3D024B48-EEF3-5442-98DB-806DA4BB1A8C}" destId="{1BC5984E-888E-8440-840D-E6CAEF2C17B0}" srcOrd="0" destOrd="0" presId="urn:microsoft.com/office/officeart/2005/8/layout/vList2"/>
    <dgm:cxn modelId="{1D56D8A7-61D3-9A4C-B7A2-2BAF9705D691}" srcId="{0D472EE3-5BF0-EA42-BBA8-7C6E90BE512A}" destId="{653D91D3-B690-5448-90C0-03691220048F}" srcOrd="0" destOrd="0" parTransId="{9D6C7C01-6783-FD45-B0CD-DFF7F482E738}" sibTransId="{F8291D3E-466B-6A40-A5FF-7ED829949DCA}"/>
    <dgm:cxn modelId="{060CD815-C56E-0F40-8D67-CBCCC5BEE6EE}" srcId="{0D472EE3-5BF0-EA42-BBA8-7C6E90BE512A}" destId="{EA5265FF-1D0B-1147-BA92-753048B9BC93}" srcOrd="1" destOrd="0" parTransId="{30B6E15B-CD5F-5349-A617-70CD1B91F1ED}" sibTransId="{B843E160-323A-8245-870C-C2329868216F}"/>
    <dgm:cxn modelId="{4B0F95A9-FCB9-8549-8737-A692C154FEE4}" type="presOf" srcId="{EA5265FF-1D0B-1147-BA92-753048B9BC93}" destId="{12D95517-45B2-B64C-8DCC-87F3EC27FA22}" srcOrd="0" destOrd="1" presId="urn:microsoft.com/office/officeart/2005/8/layout/vList2"/>
    <dgm:cxn modelId="{C0737DE5-FD0C-2945-B14E-965F15D74C59}" type="presOf" srcId="{90776EBA-5B22-A947-B44F-176253072C50}" destId="{A8710AB7-EB79-9C44-A96A-DD300804AF79}" srcOrd="0" destOrd="1" presId="urn:microsoft.com/office/officeart/2005/8/layout/vList2"/>
    <dgm:cxn modelId="{A8D3AB30-9593-E646-97B5-0614A8737EF2}" type="presOf" srcId="{F99D4DAE-3D7F-4E44-9449-8252D2ED641C}" destId="{A8710AB7-EB79-9C44-A96A-DD300804AF79}" srcOrd="0" destOrd="0" presId="urn:microsoft.com/office/officeart/2005/8/layout/vList2"/>
    <dgm:cxn modelId="{66D5A97B-7ADF-BB41-BA34-1C46727BDB9B}" srcId="{1D7A87FA-E217-644A-9B14-60216E3AB1BA}" destId="{F99D4DAE-3D7F-4E44-9449-8252D2ED641C}" srcOrd="0" destOrd="0" parTransId="{38EEA017-72B6-C14A-AE35-2F1C39E230A7}" sibTransId="{A1BF8FB2-5CAB-8C43-B0C3-877BFEB31712}"/>
    <dgm:cxn modelId="{F4E8001D-9835-0C4B-A960-6055E195335A}" srcId="{3D024B48-EEF3-5442-98DB-806DA4BB1A8C}" destId="{0D472EE3-5BF0-EA42-BBA8-7C6E90BE512A}" srcOrd="1" destOrd="0" parTransId="{F9468010-F09C-294C-843F-FB99EDD421C0}" sibTransId="{E16C121E-1A37-4249-B3E3-FECA0A89CFA1}"/>
    <dgm:cxn modelId="{33E6AB54-CDFF-A942-927A-6648B8DAC158}" type="presOf" srcId="{1D7A87FA-E217-644A-9B14-60216E3AB1BA}" destId="{F424C905-79E0-D047-8F6C-96D2781E9EA1}" srcOrd="0" destOrd="0" presId="urn:microsoft.com/office/officeart/2005/8/layout/vList2"/>
    <dgm:cxn modelId="{059BF600-B15A-624D-8024-36EB6743552B}" type="presParOf" srcId="{1BC5984E-888E-8440-840D-E6CAEF2C17B0}" destId="{F424C905-79E0-D047-8F6C-96D2781E9EA1}" srcOrd="0" destOrd="0" presId="urn:microsoft.com/office/officeart/2005/8/layout/vList2"/>
    <dgm:cxn modelId="{AABBC69E-4CAD-8049-915E-F34EB96E85D9}" type="presParOf" srcId="{1BC5984E-888E-8440-840D-E6CAEF2C17B0}" destId="{A8710AB7-EB79-9C44-A96A-DD300804AF79}" srcOrd="1" destOrd="0" presId="urn:microsoft.com/office/officeart/2005/8/layout/vList2"/>
    <dgm:cxn modelId="{80ABD886-4D59-B249-82F7-FA6245EF79E8}" type="presParOf" srcId="{1BC5984E-888E-8440-840D-E6CAEF2C17B0}" destId="{9538CC39-0BD4-C344-B625-20E1D7DB7E31}" srcOrd="2" destOrd="0" presId="urn:microsoft.com/office/officeart/2005/8/layout/vList2"/>
    <dgm:cxn modelId="{57EA3086-E986-244F-BF9F-28D37E824649}" type="presParOf" srcId="{1BC5984E-888E-8440-840D-E6CAEF2C17B0}" destId="{12D95517-45B2-B64C-8DCC-87F3EC27FA22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5F4EF53-5B87-8346-A45D-BA96FABA033E}" type="doc">
      <dgm:prSet loTypeId="urn:microsoft.com/office/officeart/2005/8/layout/vList2" loCatId="list" qsTypeId="urn:microsoft.com/office/officeart/2005/8/quickstyle/simple1" qsCatId="simple" csTypeId="urn:microsoft.com/office/officeart/2005/8/colors/accent3_5" csCatId="accent3" phldr="1"/>
      <dgm:spPr/>
      <dgm:t>
        <a:bodyPr/>
        <a:lstStyle/>
        <a:p>
          <a:endParaRPr lang="en-GB"/>
        </a:p>
      </dgm:t>
    </dgm:pt>
    <dgm:pt modelId="{BD3F4E73-D961-CD47-A4E8-26BC928A8B10}">
      <dgm:prSet/>
      <dgm:spPr/>
      <dgm:t>
        <a:bodyPr/>
        <a:lstStyle/>
        <a:p>
          <a:r>
            <a:rPr lang="bg-BG"/>
            <a:t>Знаете ли, че изпращането и получаването на един e-mail произвежда същото количество въглероден двуокис в атмосферата, колкото производството на една пластмасова торбичка? </a:t>
          </a:r>
          <a:endParaRPr lang="en-BG"/>
        </a:p>
      </dgm:t>
    </dgm:pt>
    <dgm:pt modelId="{DC9EF101-E00D-0D4C-97D2-6598C9EC97E2}" type="parTrans" cxnId="{2EADEC4E-C211-424C-9593-54E7A8D0C220}">
      <dgm:prSet/>
      <dgm:spPr/>
      <dgm:t>
        <a:bodyPr/>
        <a:lstStyle/>
        <a:p>
          <a:endParaRPr lang="en-GB"/>
        </a:p>
      </dgm:t>
    </dgm:pt>
    <dgm:pt modelId="{0DBEF813-9D1A-3D42-BCF3-6ADB5EEE8D25}" type="sibTrans" cxnId="{2EADEC4E-C211-424C-9593-54E7A8D0C220}">
      <dgm:prSet/>
      <dgm:spPr/>
      <dgm:t>
        <a:bodyPr/>
        <a:lstStyle/>
        <a:p>
          <a:endParaRPr lang="en-GB"/>
        </a:p>
      </dgm:t>
    </dgm:pt>
    <dgm:pt modelId="{134AE63E-8312-8643-8DC5-96BCF74CC5CF}">
      <dgm:prSet/>
      <dgm:spPr/>
      <dgm:t>
        <a:bodyPr/>
        <a:lstStyle/>
        <a:p>
          <a:r>
            <a:rPr lang="bg-BG" dirty="0"/>
            <a:t>В ерата на почти пълна цифровизация на административни и бизнес процеси се появи ново понятие- </a:t>
          </a:r>
          <a:r>
            <a:rPr lang="bg-BG" b="1" dirty="0"/>
            <a:t>дигитален боклук</a:t>
          </a:r>
          <a:r>
            <a:rPr lang="bg-BG" dirty="0"/>
            <a:t>. </a:t>
          </a:r>
          <a:r>
            <a:rPr lang="bg-BG"/>
            <a:t>Това са милиони, милиарди файлове, които никой не използва и трябва да бъдат изтрити или компресирани, за да освободят място за нови. </a:t>
          </a:r>
          <a:r>
            <a:rPr lang="bg-BG" dirty="0"/>
            <a:t>На пръв поглед тези файлове не заемат никакво място, съхраняват се някъде в „облака“ и не ги виждаме. Реалността е съвсем различна- всеки </a:t>
          </a:r>
          <a:r>
            <a:rPr lang="en-BG" b="1" dirty="0"/>
            <a:t>байт</a:t>
          </a:r>
          <a:r>
            <a:rPr lang="bg-BG" b="1" dirty="0"/>
            <a:t> заема място в центъра за съхраняване на данни и</a:t>
          </a:r>
          <a:r>
            <a:rPr lang="bg-BG" dirty="0"/>
            <a:t> зад всеки </a:t>
          </a:r>
          <a:r>
            <a:rPr lang="en-BG" dirty="0"/>
            <a:t>байт</a:t>
          </a:r>
          <a:r>
            <a:rPr lang="bg-BG" dirty="0"/>
            <a:t> стои енергия, която е необходима, за да подсигурява достъпа до тези данни, при подаване на заявка за достъп и тази операция да се осъществява за секунди. Стои физически сървър, за чието производство и постоянно охлаждане са необходими голямо количество енергия и ресурси. Изводът е, че създаването, съхраняването и използването на цифрови ресурси изобщо не е </a:t>
          </a:r>
          <a:r>
            <a:rPr lang="bg-BG" dirty="0" err="1"/>
            <a:t>безотпадъчно</a:t>
          </a:r>
          <a:r>
            <a:rPr lang="bg-BG" dirty="0"/>
            <a:t> и </a:t>
          </a:r>
          <a:r>
            <a:rPr lang="bg-BG" dirty="0" err="1"/>
            <a:t>енергийноефективно</a:t>
          </a:r>
          <a:r>
            <a:rPr lang="bg-BG" dirty="0"/>
            <a:t>, както се възприема на пръв поглед.</a:t>
          </a:r>
          <a:endParaRPr lang="en-BG" dirty="0"/>
        </a:p>
      </dgm:t>
    </dgm:pt>
    <dgm:pt modelId="{2ECE1B4F-6B17-774C-863C-4D484C0D9014}" type="parTrans" cxnId="{E0ADCD79-4DD2-EF49-97E9-D2087BD2A8F5}">
      <dgm:prSet/>
      <dgm:spPr/>
      <dgm:t>
        <a:bodyPr/>
        <a:lstStyle/>
        <a:p>
          <a:endParaRPr lang="en-GB"/>
        </a:p>
      </dgm:t>
    </dgm:pt>
    <dgm:pt modelId="{980D6FE6-C48F-9C47-A8B5-4C0AE068352C}" type="sibTrans" cxnId="{E0ADCD79-4DD2-EF49-97E9-D2087BD2A8F5}">
      <dgm:prSet/>
      <dgm:spPr/>
      <dgm:t>
        <a:bodyPr/>
        <a:lstStyle/>
        <a:p>
          <a:endParaRPr lang="en-GB"/>
        </a:p>
      </dgm:t>
    </dgm:pt>
    <dgm:pt modelId="{EDF6B6DF-326D-4D4F-AD1C-CF74C7E13DAB}" type="pres">
      <dgm:prSet presAssocID="{C5F4EF53-5B87-8346-A45D-BA96FABA033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76C8932-4280-6141-91E2-A9E58BD4E574}" type="pres">
      <dgm:prSet presAssocID="{BD3F4E73-D961-CD47-A4E8-26BC928A8B10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1B4F82-1A70-154D-9DA7-F45D1476DBCE}" type="pres">
      <dgm:prSet presAssocID="{BD3F4E73-D961-CD47-A4E8-26BC928A8B10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EADEC4E-C211-424C-9593-54E7A8D0C220}" srcId="{C5F4EF53-5B87-8346-A45D-BA96FABA033E}" destId="{BD3F4E73-D961-CD47-A4E8-26BC928A8B10}" srcOrd="0" destOrd="0" parTransId="{DC9EF101-E00D-0D4C-97D2-6598C9EC97E2}" sibTransId="{0DBEF813-9D1A-3D42-BCF3-6ADB5EEE8D25}"/>
    <dgm:cxn modelId="{00219D65-A3FF-D141-9764-B8E6281ED8DF}" type="presOf" srcId="{C5F4EF53-5B87-8346-A45D-BA96FABA033E}" destId="{EDF6B6DF-326D-4D4F-AD1C-CF74C7E13DAB}" srcOrd="0" destOrd="0" presId="urn:microsoft.com/office/officeart/2005/8/layout/vList2"/>
    <dgm:cxn modelId="{B9F9398F-75CA-5147-97D4-7A88F83463AE}" type="presOf" srcId="{BD3F4E73-D961-CD47-A4E8-26BC928A8B10}" destId="{E76C8932-4280-6141-91E2-A9E58BD4E574}" srcOrd="0" destOrd="0" presId="urn:microsoft.com/office/officeart/2005/8/layout/vList2"/>
    <dgm:cxn modelId="{2E3730E7-6523-BE41-9160-BF05CFC8DA7D}" type="presOf" srcId="{134AE63E-8312-8643-8DC5-96BCF74CC5CF}" destId="{FA1B4F82-1A70-154D-9DA7-F45D1476DBCE}" srcOrd="0" destOrd="0" presId="urn:microsoft.com/office/officeart/2005/8/layout/vList2"/>
    <dgm:cxn modelId="{E0ADCD79-4DD2-EF49-97E9-D2087BD2A8F5}" srcId="{BD3F4E73-D961-CD47-A4E8-26BC928A8B10}" destId="{134AE63E-8312-8643-8DC5-96BCF74CC5CF}" srcOrd="0" destOrd="0" parTransId="{2ECE1B4F-6B17-774C-863C-4D484C0D9014}" sibTransId="{980D6FE6-C48F-9C47-A8B5-4C0AE068352C}"/>
    <dgm:cxn modelId="{A48EEB80-5676-254B-9485-89D99743301B}" type="presParOf" srcId="{EDF6B6DF-326D-4D4F-AD1C-CF74C7E13DAB}" destId="{E76C8932-4280-6141-91E2-A9E58BD4E574}" srcOrd="0" destOrd="0" presId="urn:microsoft.com/office/officeart/2005/8/layout/vList2"/>
    <dgm:cxn modelId="{CB735C5E-41AB-834C-9E2D-C4C2267CF76B}" type="presParOf" srcId="{EDF6B6DF-326D-4D4F-AD1C-CF74C7E13DAB}" destId="{FA1B4F82-1A70-154D-9DA7-F45D1476DBCE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6260683-44E1-6C4A-8055-A71C246BA882}" type="doc">
      <dgm:prSet loTypeId="urn:microsoft.com/office/officeart/2005/8/layout/vList2" loCatId="list" qsTypeId="urn:microsoft.com/office/officeart/2005/8/quickstyle/simple4" qsCatId="simple" csTypeId="urn:microsoft.com/office/officeart/2005/8/colors/accent3_5" csCatId="accent3" phldr="1"/>
      <dgm:spPr/>
      <dgm:t>
        <a:bodyPr/>
        <a:lstStyle/>
        <a:p>
          <a:endParaRPr lang="en-GB"/>
        </a:p>
      </dgm:t>
    </dgm:pt>
    <dgm:pt modelId="{58BF7577-6989-AA48-94E3-45102EE9F461}">
      <dgm:prSet/>
      <dgm:spPr/>
      <dgm:t>
        <a:bodyPr/>
        <a:lstStyle/>
        <a:p>
          <a:r>
            <a:rPr lang="bg-BG"/>
            <a:t>Какви мерки бихме могли да предприемем, за да подсигурим ефективно използване на цифровите устройства? </a:t>
          </a:r>
          <a:endParaRPr lang="en-BG"/>
        </a:p>
      </dgm:t>
    </dgm:pt>
    <dgm:pt modelId="{EA71D1B8-1726-E449-A8C3-610B1C71DAB8}" type="parTrans" cxnId="{4603F155-00E7-CD46-9F7C-FCEF5F3F92E5}">
      <dgm:prSet/>
      <dgm:spPr/>
      <dgm:t>
        <a:bodyPr/>
        <a:lstStyle/>
        <a:p>
          <a:endParaRPr lang="en-GB"/>
        </a:p>
      </dgm:t>
    </dgm:pt>
    <dgm:pt modelId="{8BB56CD5-4B74-3842-AC4C-0B9D79F4C2DD}" type="sibTrans" cxnId="{4603F155-00E7-CD46-9F7C-FCEF5F3F92E5}">
      <dgm:prSet/>
      <dgm:spPr/>
      <dgm:t>
        <a:bodyPr/>
        <a:lstStyle/>
        <a:p>
          <a:endParaRPr lang="en-GB"/>
        </a:p>
      </dgm:t>
    </dgm:pt>
    <dgm:pt modelId="{A213DAD1-9918-8949-9B3A-76DF2427CD65}">
      <dgm:prSet/>
      <dgm:spPr/>
      <dgm:t>
        <a:bodyPr/>
        <a:lstStyle/>
        <a:p>
          <a:r>
            <a:rPr lang="bg-BG" dirty="0"/>
            <a:t>Няколко термина навлязоха в употреба, обозначаващи ненужната информация, генерирана с цифрови устройства и средства. А именно </a:t>
          </a:r>
          <a:r>
            <a:rPr lang="en-GB" i="1" dirty="0"/>
            <a:t>“digital footprint” </a:t>
          </a:r>
          <a:r>
            <a:rPr lang="bg-BG" dirty="0"/>
            <a:t>носи семантиката на дейността на потребителя в </a:t>
          </a:r>
          <a:r>
            <a:rPr lang="en-GB" dirty="0" err="1"/>
            <a:t>онлайн</a:t>
          </a:r>
          <a:r>
            <a:rPr lang="bg-BG" dirty="0"/>
            <a:t> среда и следствието от нея-информацията ос</a:t>
          </a:r>
          <a:r>
            <a:rPr lang="en-GB" dirty="0" err="1"/>
            <a:t>тава</a:t>
          </a:r>
          <a:r>
            <a:rPr lang="en-GB" dirty="0"/>
            <a:t> </a:t>
          </a:r>
          <a:r>
            <a:rPr lang="en-GB" dirty="0" err="1"/>
            <a:t>и</a:t>
          </a:r>
          <a:r>
            <a:rPr lang="en-GB" dirty="0"/>
            <a:t> </a:t>
          </a:r>
          <a:r>
            <a:rPr lang="en-GB" dirty="0" err="1"/>
            <a:t>може</a:t>
          </a:r>
          <a:r>
            <a:rPr lang="en-GB" dirty="0"/>
            <a:t> </a:t>
          </a:r>
          <a:r>
            <a:rPr lang="en-GB" dirty="0" err="1"/>
            <a:t>да</a:t>
          </a:r>
          <a:r>
            <a:rPr lang="en-GB" dirty="0"/>
            <a:t> </a:t>
          </a:r>
          <a:r>
            <a:rPr lang="en-GB" dirty="0" err="1"/>
            <a:t>бъде</a:t>
          </a:r>
          <a:r>
            <a:rPr lang="en-GB" dirty="0"/>
            <a:t> </a:t>
          </a:r>
          <a:r>
            <a:rPr lang="en-GB" dirty="0" err="1"/>
            <a:t>проследен</a:t>
          </a:r>
          <a:r>
            <a:rPr lang="bg-BG" dirty="0"/>
            <a:t>а</a:t>
          </a:r>
          <a:r>
            <a:rPr lang="en-GB" dirty="0"/>
            <a:t>. </a:t>
          </a:r>
          <a:r>
            <a:rPr lang="bg-BG" dirty="0"/>
            <a:t>Друг термин е </a:t>
          </a:r>
          <a:r>
            <a:rPr lang="en-GB" dirty="0"/>
            <a:t>digital </a:t>
          </a:r>
          <a:r>
            <a:rPr lang="en-GB" dirty="0" err="1"/>
            <a:t>cleanup</a:t>
          </a:r>
          <a:r>
            <a:rPr lang="bg-BG" dirty="0"/>
            <a:t> внушаващо идеята за подредба и редуциране на дигиталното ни съдържание</a:t>
          </a:r>
          <a:r>
            <a:rPr lang="en-GB" dirty="0"/>
            <a:t>. </a:t>
          </a:r>
          <a:r>
            <a:rPr lang="en-GB" dirty="0" err="1"/>
            <a:t>Сблъскваме</a:t>
          </a:r>
          <a:r>
            <a:rPr lang="en-GB" dirty="0"/>
            <a:t> </a:t>
          </a:r>
          <a:r>
            <a:rPr lang="en-GB" dirty="0" err="1"/>
            <a:t>се</a:t>
          </a:r>
          <a:r>
            <a:rPr lang="en-GB" dirty="0"/>
            <a:t> </a:t>
          </a:r>
          <a:r>
            <a:rPr lang="en-GB" dirty="0" err="1"/>
            <a:t>и</a:t>
          </a:r>
          <a:r>
            <a:rPr lang="en-GB" dirty="0"/>
            <a:t> </a:t>
          </a:r>
          <a:r>
            <a:rPr lang="en-GB" dirty="0" err="1"/>
            <a:t>с</a:t>
          </a:r>
          <a:r>
            <a:rPr lang="en-GB" dirty="0"/>
            <a:t> </a:t>
          </a:r>
          <a:r>
            <a:rPr lang="en-GB" dirty="0" err="1"/>
            <a:t>термини</a:t>
          </a:r>
          <a:r>
            <a:rPr lang="en-GB" dirty="0"/>
            <a:t> </a:t>
          </a:r>
          <a:r>
            <a:rPr lang="en-GB" dirty="0" err="1"/>
            <a:t>като</a:t>
          </a:r>
          <a:r>
            <a:rPr lang="en-GB" dirty="0"/>
            <a:t> internet pollution. </a:t>
          </a:r>
          <a:endParaRPr lang="en-BG" dirty="0"/>
        </a:p>
      </dgm:t>
    </dgm:pt>
    <dgm:pt modelId="{2BACF5E1-1FAB-9C44-973E-FF496F07632A}" type="parTrans" cxnId="{62A79540-1CF7-734C-B157-BB21989B997C}">
      <dgm:prSet/>
      <dgm:spPr/>
      <dgm:t>
        <a:bodyPr/>
        <a:lstStyle/>
        <a:p>
          <a:endParaRPr lang="en-GB"/>
        </a:p>
      </dgm:t>
    </dgm:pt>
    <dgm:pt modelId="{391CF2A0-3FBF-1A4F-B8BD-F6FE66976074}" type="sibTrans" cxnId="{62A79540-1CF7-734C-B157-BB21989B997C}">
      <dgm:prSet/>
      <dgm:spPr/>
      <dgm:t>
        <a:bodyPr/>
        <a:lstStyle/>
        <a:p>
          <a:endParaRPr lang="en-GB"/>
        </a:p>
      </dgm:t>
    </dgm:pt>
    <dgm:pt modelId="{D447762F-AE87-CB47-9771-609DDFCD55F1}">
      <dgm:prSet/>
      <dgm:spPr/>
      <dgm:t>
        <a:bodyPr/>
        <a:lstStyle/>
        <a:p>
          <a:r>
            <a:rPr lang="bg-BG" b="1" dirty="0"/>
            <a:t>Добра практика е </a:t>
          </a:r>
          <a:r>
            <a:rPr lang="en-GB" b="1" dirty="0" err="1"/>
            <a:t>да</a:t>
          </a:r>
          <a:r>
            <a:rPr lang="en-GB" b="1" dirty="0"/>
            <a:t> </a:t>
          </a:r>
          <a:r>
            <a:rPr lang="en-GB" b="1" dirty="0" err="1"/>
            <a:t>бъдем</a:t>
          </a:r>
          <a:r>
            <a:rPr lang="en-GB" b="1" dirty="0"/>
            <a:t> </a:t>
          </a:r>
          <a:r>
            <a:rPr lang="en-GB" b="1" dirty="0" err="1"/>
            <a:t>осъзнати</a:t>
          </a:r>
          <a:r>
            <a:rPr lang="en-GB" b="1" dirty="0"/>
            <a:t> </a:t>
          </a:r>
          <a:r>
            <a:rPr lang="en-GB" b="1" dirty="0" err="1"/>
            <a:t>в</a:t>
          </a:r>
          <a:r>
            <a:rPr lang="en-GB" b="1" dirty="0"/>
            <a:t> </a:t>
          </a:r>
          <a:r>
            <a:rPr lang="en-GB" b="1" dirty="0" err="1"/>
            <a:t>онлайн</a:t>
          </a:r>
          <a:r>
            <a:rPr lang="en-GB" b="1" dirty="0"/>
            <a:t> </a:t>
          </a:r>
          <a:r>
            <a:rPr lang="en-GB" b="1" dirty="0" err="1"/>
            <a:t>живота</a:t>
          </a:r>
          <a:r>
            <a:rPr lang="en-GB" b="1" dirty="0"/>
            <a:t> </a:t>
          </a:r>
          <a:r>
            <a:rPr lang="en-GB" b="1" dirty="0" err="1"/>
            <a:t>си</a:t>
          </a:r>
          <a:r>
            <a:rPr lang="en-GB" b="1" dirty="0"/>
            <a:t>. </a:t>
          </a:r>
          <a:endParaRPr lang="en-BG" dirty="0"/>
        </a:p>
      </dgm:t>
    </dgm:pt>
    <dgm:pt modelId="{B188D5E4-96B3-E540-A244-25CC5987F732}" type="parTrans" cxnId="{96892E15-C703-A441-BB6D-9245F780C68E}">
      <dgm:prSet/>
      <dgm:spPr/>
      <dgm:t>
        <a:bodyPr/>
        <a:lstStyle/>
        <a:p>
          <a:endParaRPr lang="en-GB"/>
        </a:p>
      </dgm:t>
    </dgm:pt>
    <dgm:pt modelId="{0081017D-CEE7-1A49-AC9A-09B0AB61DE86}" type="sibTrans" cxnId="{96892E15-C703-A441-BB6D-9245F780C68E}">
      <dgm:prSet/>
      <dgm:spPr/>
      <dgm:t>
        <a:bodyPr/>
        <a:lstStyle/>
        <a:p>
          <a:endParaRPr lang="en-GB"/>
        </a:p>
      </dgm:t>
    </dgm:pt>
    <dgm:pt modelId="{0BA9E91B-BC77-1B4F-BC64-A37C61FDDA30}" type="pres">
      <dgm:prSet presAssocID="{D6260683-44E1-6C4A-8055-A71C246BA88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63E187B-FB09-DA47-8756-832FF0BCB1AF}" type="pres">
      <dgm:prSet presAssocID="{58BF7577-6989-AA48-94E3-45102EE9F461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BC6053-F463-7B47-BC9B-91142E64CA41}" type="pres">
      <dgm:prSet presAssocID="{58BF7577-6989-AA48-94E3-45102EE9F461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2A79540-1CF7-734C-B157-BB21989B997C}" srcId="{58BF7577-6989-AA48-94E3-45102EE9F461}" destId="{A213DAD1-9918-8949-9B3A-76DF2427CD65}" srcOrd="0" destOrd="0" parTransId="{2BACF5E1-1FAB-9C44-973E-FF496F07632A}" sibTransId="{391CF2A0-3FBF-1A4F-B8BD-F6FE66976074}"/>
    <dgm:cxn modelId="{4D16D054-774C-0E47-AD05-F4D44C243462}" type="presOf" srcId="{A213DAD1-9918-8949-9B3A-76DF2427CD65}" destId="{64BC6053-F463-7B47-BC9B-91142E64CA41}" srcOrd="0" destOrd="0" presId="urn:microsoft.com/office/officeart/2005/8/layout/vList2"/>
    <dgm:cxn modelId="{BDD8F750-AC05-2948-B121-4A2D0B12FEA0}" type="presOf" srcId="{D447762F-AE87-CB47-9771-609DDFCD55F1}" destId="{64BC6053-F463-7B47-BC9B-91142E64CA41}" srcOrd="0" destOrd="1" presId="urn:microsoft.com/office/officeart/2005/8/layout/vList2"/>
    <dgm:cxn modelId="{0DBE73F3-4733-2143-826A-18125D37FEFD}" type="presOf" srcId="{D6260683-44E1-6C4A-8055-A71C246BA882}" destId="{0BA9E91B-BC77-1B4F-BC64-A37C61FDDA30}" srcOrd="0" destOrd="0" presId="urn:microsoft.com/office/officeart/2005/8/layout/vList2"/>
    <dgm:cxn modelId="{4603F155-00E7-CD46-9F7C-FCEF5F3F92E5}" srcId="{D6260683-44E1-6C4A-8055-A71C246BA882}" destId="{58BF7577-6989-AA48-94E3-45102EE9F461}" srcOrd="0" destOrd="0" parTransId="{EA71D1B8-1726-E449-A8C3-610B1C71DAB8}" sibTransId="{8BB56CD5-4B74-3842-AC4C-0B9D79F4C2DD}"/>
    <dgm:cxn modelId="{96892E15-C703-A441-BB6D-9245F780C68E}" srcId="{58BF7577-6989-AA48-94E3-45102EE9F461}" destId="{D447762F-AE87-CB47-9771-609DDFCD55F1}" srcOrd="1" destOrd="0" parTransId="{B188D5E4-96B3-E540-A244-25CC5987F732}" sibTransId="{0081017D-CEE7-1A49-AC9A-09B0AB61DE86}"/>
    <dgm:cxn modelId="{437E1E40-6FB4-0C43-B454-D3D7B8E6879B}" type="presOf" srcId="{58BF7577-6989-AA48-94E3-45102EE9F461}" destId="{A63E187B-FB09-DA47-8756-832FF0BCB1AF}" srcOrd="0" destOrd="0" presId="urn:microsoft.com/office/officeart/2005/8/layout/vList2"/>
    <dgm:cxn modelId="{553D6CA9-4D87-7647-A45A-DE4E93DC4BDA}" type="presParOf" srcId="{0BA9E91B-BC77-1B4F-BC64-A37C61FDDA30}" destId="{A63E187B-FB09-DA47-8756-832FF0BCB1AF}" srcOrd="0" destOrd="0" presId="urn:microsoft.com/office/officeart/2005/8/layout/vList2"/>
    <dgm:cxn modelId="{7FA41420-5C8B-2041-9DB7-6DE21FBA8311}" type="presParOf" srcId="{0BA9E91B-BC77-1B4F-BC64-A37C61FDDA30}" destId="{64BC6053-F463-7B47-BC9B-91142E64CA41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F1F72B-82E4-914E-9862-8858FAB8C007}">
      <dsp:nvSpPr>
        <dsp:cNvPr id="0" name=""/>
        <dsp:cNvSpPr/>
      </dsp:nvSpPr>
      <dsp:spPr>
        <a:xfrm>
          <a:off x="0" y="924274"/>
          <a:ext cx="10834254" cy="1216800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dk2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dk2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400" kern="1200" noProof="0" dirty="0"/>
            <a:t>В тази тема ще научите какви са:</a:t>
          </a:r>
        </a:p>
      </dsp:txBody>
      <dsp:txXfrm>
        <a:off x="59399" y="983673"/>
        <a:ext cx="10715456" cy="1098002"/>
      </dsp:txXfrm>
    </dsp:sp>
    <dsp:sp modelId="{AB547B30-A2D0-1C49-88D1-CB798119CDA4}">
      <dsp:nvSpPr>
        <dsp:cNvPr id="0" name=""/>
        <dsp:cNvSpPr/>
      </dsp:nvSpPr>
      <dsp:spPr>
        <a:xfrm>
          <a:off x="0" y="2141075"/>
          <a:ext cx="10834254" cy="1614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3988" tIns="22860" rIns="128016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bg-BG" sz="1800" kern="1200" noProof="0" dirty="0"/>
            <a:t>Различните подходи за защита на околната среда от влиянието на технологиите и тяхното използване.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bg-BG" sz="1800" kern="1200" noProof="0" dirty="0"/>
            <a:t>Проблемите свързани с ресурси, жизнен цикъл, рециклиране и енергийно потребление при използване на дигитални устройства.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bg-BG" sz="1800" kern="1200" noProof="0" dirty="0"/>
            <a:t>Възможностите за ефективно използване и поддръжка на дигитални устройства, с внимание към влиянието им върху околната среда.</a:t>
          </a:r>
        </a:p>
      </dsp:txBody>
      <dsp:txXfrm>
        <a:off x="0" y="2141075"/>
        <a:ext cx="10834254" cy="161460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2EE156-154D-2D48-BF78-C71FECE4521E}">
      <dsp:nvSpPr>
        <dsp:cNvPr id="0" name=""/>
        <dsp:cNvSpPr/>
      </dsp:nvSpPr>
      <dsp:spPr>
        <a:xfrm>
          <a:off x="0" y="82601"/>
          <a:ext cx="10834254" cy="631800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dk2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dk2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700" kern="1200"/>
            <a:t>Например: </a:t>
          </a:r>
          <a:endParaRPr lang="en-BG" sz="2700" kern="1200"/>
        </a:p>
      </dsp:txBody>
      <dsp:txXfrm>
        <a:off x="30842" y="113443"/>
        <a:ext cx="10772570" cy="570116"/>
      </dsp:txXfrm>
    </dsp:sp>
    <dsp:sp modelId="{410CC6E0-88E0-D542-8771-041F7111353E}">
      <dsp:nvSpPr>
        <dsp:cNvPr id="0" name=""/>
        <dsp:cNvSpPr/>
      </dsp:nvSpPr>
      <dsp:spPr>
        <a:xfrm>
          <a:off x="0" y="714401"/>
          <a:ext cx="10834254" cy="42476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3988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2100" kern="1200"/>
            <a:t>Да подбираме какви медии четем, гледаме и слушаме; </a:t>
          </a:r>
          <a:endParaRPr lang="en-BG" sz="2100" kern="120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2100" kern="1200" dirty="0" err="1"/>
            <a:t>Да</a:t>
          </a:r>
          <a:r>
            <a:rPr lang="en-GB" sz="2100" kern="1200" dirty="0"/>
            <a:t> </a:t>
          </a:r>
          <a:r>
            <a:rPr lang="en-GB" sz="2100" kern="1200" dirty="0" err="1"/>
            <a:t>инвестираме</a:t>
          </a:r>
          <a:r>
            <a:rPr lang="en-GB" sz="2100" kern="1200" dirty="0"/>
            <a:t> </a:t>
          </a:r>
          <a:r>
            <a:rPr lang="en-GB" sz="2100" kern="1200" dirty="0" err="1"/>
            <a:t>времето</a:t>
          </a:r>
          <a:r>
            <a:rPr lang="en-GB" sz="2100" kern="1200" dirty="0"/>
            <a:t> </a:t>
          </a:r>
          <a:r>
            <a:rPr lang="en-GB" sz="2100" kern="1200" dirty="0" err="1"/>
            <a:t>си</a:t>
          </a:r>
          <a:r>
            <a:rPr lang="en-GB" sz="2100" kern="1200" dirty="0"/>
            <a:t> </a:t>
          </a:r>
          <a:r>
            <a:rPr lang="en-GB" sz="2100" kern="1200" dirty="0" err="1"/>
            <a:t>в</a:t>
          </a:r>
          <a:r>
            <a:rPr lang="en-GB" sz="2100" kern="1200" dirty="0"/>
            <a:t> </a:t>
          </a:r>
          <a:r>
            <a:rPr lang="en-GB" sz="2100" kern="1200" dirty="0" err="1"/>
            <a:t>качествено</a:t>
          </a:r>
          <a:r>
            <a:rPr lang="en-GB" sz="2100" kern="1200" dirty="0"/>
            <a:t> </a:t>
          </a:r>
          <a:r>
            <a:rPr lang="en-GB" sz="2100" kern="1200" dirty="0" err="1"/>
            <a:t>съдържание</a:t>
          </a:r>
          <a:r>
            <a:rPr lang="en-GB" sz="2100" kern="1200" dirty="0"/>
            <a:t>, </a:t>
          </a:r>
          <a:r>
            <a:rPr lang="en-GB" sz="2100" kern="1200" dirty="0" err="1"/>
            <a:t>което</a:t>
          </a:r>
          <a:r>
            <a:rPr lang="en-GB" sz="2100" kern="1200" dirty="0"/>
            <a:t> </a:t>
          </a:r>
          <a:r>
            <a:rPr lang="en-GB" sz="2100" kern="1200" dirty="0" err="1"/>
            <a:t>ни</a:t>
          </a:r>
          <a:r>
            <a:rPr lang="en-GB" sz="2100" kern="1200" dirty="0"/>
            <a:t> </a:t>
          </a:r>
          <a:r>
            <a:rPr lang="en-GB" sz="2100" kern="1200" dirty="0" err="1"/>
            <a:t>дава</a:t>
          </a:r>
          <a:r>
            <a:rPr lang="en-GB" sz="2100" kern="1200" dirty="0"/>
            <a:t> </a:t>
          </a:r>
          <a:r>
            <a:rPr lang="en-GB" sz="2100" kern="1200" dirty="0" err="1"/>
            <a:t>добавена</a:t>
          </a:r>
          <a:r>
            <a:rPr lang="en-GB" sz="2100" kern="1200" dirty="0"/>
            <a:t> </a:t>
          </a:r>
          <a:r>
            <a:rPr lang="en-GB" sz="2100" kern="1200" dirty="0" err="1"/>
            <a:t>стойност</a:t>
          </a:r>
          <a:r>
            <a:rPr lang="en-GB" sz="2100" kern="1200" dirty="0"/>
            <a:t> </a:t>
          </a:r>
          <a:r>
            <a:rPr lang="en-GB" sz="2100" kern="1200" dirty="0" err="1"/>
            <a:t>и</a:t>
          </a:r>
          <a:r>
            <a:rPr lang="en-GB" sz="2100" kern="1200" dirty="0"/>
            <a:t> </a:t>
          </a:r>
          <a:r>
            <a:rPr lang="en-GB" sz="2100" kern="1200" dirty="0" err="1"/>
            <a:t>изгражда</a:t>
          </a:r>
          <a:r>
            <a:rPr lang="en-GB" sz="2100" kern="1200" dirty="0"/>
            <a:t> </a:t>
          </a:r>
          <a:r>
            <a:rPr lang="en-GB" sz="2100" kern="1200" dirty="0" err="1"/>
            <a:t>критично</a:t>
          </a:r>
          <a:r>
            <a:rPr lang="en-GB" sz="2100" kern="1200" dirty="0"/>
            <a:t> </a:t>
          </a:r>
          <a:r>
            <a:rPr lang="en-GB" sz="2100" kern="1200" dirty="0" err="1"/>
            <a:t>мислене</a:t>
          </a:r>
          <a:r>
            <a:rPr lang="en-GB" sz="2100" kern="1200" dirty="0"/>
            <a:t> </a:t>
          </a:r>
          <a:r>
            <a:rPr lang="en-GB" sz="2100" kern="1200" dirty="0" err="1"/>
            <a:t>у</a:t>
          </a:r>
          <a:r>
            <a:rPr lang="en-GB" sz="2100" kern="1200" dirty="0"/>
            <a:t> </a:t>
          </a:r>
          <a:r>
            <a:rPr lang="en-GB" sz="2100" kern="1200" dirty="0" err="1"/>
            <a:t>нас</a:t>
          </a:r>
          <a:r>
            <a:rPr lang="en-GB" sz="2100" kern="1200" dirty="0"/>
            <a:t>;</a:t>
          </a:r>
          <a:endParaRPr lang="en-BG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2100" kern="1200"/>
            <a:t>Да се заобрадим със стойностни хора, с които вибрираме на една честота;</a:t>
          </a:r>
          <a:endParaRPr lang="en-BG" sz="2100" kern="120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2100" kern="1200"/>
            <a:t>Да следваме само такива хора, които внасят доза позитивизъм в ежедневието ни, а не ни карат да се чувстваме нищожни, непълноценни и недооценени;</a:t>
          </a:r>
          <a:endParaRPr lang="en-BG" sz="2100" kern="120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2100" kern="1200"/>
            <a:t>Да позволим на интернет да бъде наш приятел, а не враг или чужденец, който говори на неразбираем език</a:t>
          </a:r>
          <a:r>
            <a:rPr lang="bg-BG" sz="2100" kern="1200"/>
            <a:t>;</a:t>
          </a:r>
          <a:endParaRPr lang="en-BG" sz="2100" kern="120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bg-BG" sz="2100" kern="1200"/>
            <a:t>Изтрийте ненужните мейли от електронната си поща;</a:t>
          </a:r>
          <a:endParaRPr lang="en-BG" sz="2100" kern="120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bg-BG" sz="2100" kern="1200"/>
            <a:t>Разчистете дублиращите се снимки, видео, аудио и други дигитално създадени ресурси от телефони, таблети и други електронни устройства;</a:t>
          </a:r>
          <a:endParaRPr lang="en-BG" sz="2100" kern="120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bg-BG" sz="2100" kern="1200"/>
            <a:t>Редуцирайте използването на множество табове в браузъра с който разглеждате съдържание в мрежата;</a:t>
          </a:r>
          <a:endParaRPr lang="en-BG" sz="2100" kern="1200"/>
        </a:p>
      </dsp:txBody>
      <dsp:txXfrm>
        <a:off x="0" y="714401"/>
        <a:ext cx="10834254" cy="4247639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DC7A59-BAEB-5F44-A512-EB2DCD4A0332}">
      <dsp:nvSpPr>
        <dsp:cNvPr id="0" name=""/>
        <dsp:cNvSpPr/>
      </dsp:nvSpPr>
      <dsp:spPr>
        <a:xfrm>
          <a:off x="0" y="10510"/>
          <a:ext cx="10834254" cy="104832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kern="1200" noProof="0" dirty="0"/>
            <a:t>Например: </a:t>
          </a:r>
        </a:p>
      </dsp:txBody>
      <dsp:txXfrm>
        <a:off x="51175" y="61685"/>
        <a:ext cx="10731904" cy="945970"/>
      </dsp:txXfrm>
    </dsp:sp>
    <dsp:sp modelId="{D38CEF6C-8AB0-9E4B-A63D-5E38AC494186}">
      <dsp:nvSpPr>
        <dsp:cNvPr id="0" name=""/>
        <dsp:cNvSpPr/>
      </dsp:nvSpPr>
      <dsp:spPr>
        <a:xfrm>
          <a:off x="0" y="1058830"/>
          <a:ext cx="10834254" cy="17967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3988" tIns="20320" rIns="113792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bg-BG" sz="1600" kern="1200" noProof="0" dirty="0"/>
            <a:t>Ограничете броя на опитите за търсене в търсещите машини в интернет;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bg-BG" sz="1600" kern="1200" noProof="0" dirty="0"/>
            <a:t>Отпишете се от получаването на електронни издания, реклами, вестници и списания, който не ползвате ежедневно и не допринасят добавена стойност в ежедневието ви;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bg-BG" sz="1600" kern="1200" noProof="0" dirty="0"/>
            <a:t>Ограничете членството си в групи и социални мрежи, които не са важни за вас;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bg-BG" sz="1600" kern="1200" noProof="0" dirty="0"/>
            <a:t>Не прекалявайте с използването на </a:t>
          </a:r>
          <a:r>
            <a:rPr lang="bg-BG" sz="1600" kern="1200" noProof="0" dirty="0" err="1"/>
            <a:t>стрийминг</a:t>
          </a:r>
          <a:r>
            <a:rPr lang="bg-BG" sz="1600" kern="1200" noProof="0" dirty="0"/>
            <a:t> платформи, като </a:t>
          </a:r>
          <a:r>
            <a:rPr lang="bg-BG" sz="1600" kern="1200" noProof="0" dirty="0" err="1"/>
            <a:t>Netflix</a:t>
          </a:r>
          <a:r>
            <a:rPr lang="bg-BG" sz="1600" kern="1200" noProof="0" dirty="0"/>
            <a:t>, </a:t>
          </a:r>
          <a:r>
            <a:rPr lang="bg-BG" sz="1600" kern="1200" noProof="0" dirty="0" err="1"/>
            <a:t>Spotify</a:t>
          </a:r>
          <a:r>
            <a:rPr lang="bg-BG" sz="1600" kern="1200" noProof="0" dirty="0"/>
            <a:t> и други.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bg-BG" sz="1600" b="1" kern="1200" noProof="0" dirty="0"/>
            <a:t>И не забравяйте да спрете и изключите техниката от контакта, когато не я ползвате.</a:t>
          </a:r>
          <a:endParaRPr lang="bg-BG" sz="1600" kern="1200" noProof="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bg-BG" sz="1600" b="1" kern="1200" noProof="0" dirty="0"/>
            <a:t>Направете си дигитален </a:t>
          </a:r>
          <a:r>
            <a:rPr lang="bg-BG" sz="1600" b="1" kern="1200" noProof="0" dirty="0" err="1"/>
            <a:t>детокс</a:t>
          </a:r>
          <a:r>
            <a:rPr lang="bg-BG" sz="1600" b="1" kern="1200" noProof="0" dirty="0"/>
            <a:t>!!!! </a:t>
          </a:r>
          <a:endParaRPr lang="bg-BG" sz="1600" kern="1200" noProof="0" dirty="0"/>
        </a:p>
      </dsp:txBody>
      <dsp:txXfrm>
        <a:off x="0" y="1058830"/>
        <a:ext cx="10834254" cy="1796760"/>
      </dsp:txXfrm>
    </dsp:sp>
    <dsp:sp modelId="{B737E12A-9BC2-7B4D-8B24-6CDDB223F23B}">
      <dsp:nvSpPr>
        <dsp:cNvPr id="0" name=""/>
        <dsp:cNvSpPr/>
      </dsp:nvSpPr>
      <dsp:spPr>
        <a:xfrm>
          <a:off x="0" y="2855590"/>
          <a:ext cx="10834254" cy="104832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b="1" kern="1200" noProof="0" dirty="0"/>
            <a:t>Дигитален </a:t>
          </a:r>
          <a:r>
            <a:rPr lang="bg-BG" sz="2000" b="1" kern="1200" noProof="0" dirty="0" err="1"/>
            <a:t>детокс</a:t>
          </a:r>
          <a:endParaRPr lang="bg-BG" sz="2000" kern="1200" noProof="0" dirty="0"/>
        </a:p>
      </dsp:txBody>
      <dsp:txXfrm>
        <a:off x="51175" y="2906765"/>
        <a:ext cx="10731904" cy="945970"/>
      </dsp:txXfrm>
    </dsp:sp>
    <dsp:sp modelId="{737D9E7E-1BD9-F44D-B36D-97BFCF509B2C}">
      <dsp:nvSpPr>
        <dsp:cNvPr id="0" name=""/>
        <dsp:cNvSpPr/>
      </dsp:nvSpPr>
      <dsp:spPr>
        <a:xfrm>
          <a:off x="0" y="3903911"/>
          <a:ext cx="10834254" cy="11302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3988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bg-BG" sz="2000" kern="1200" noProof="0" dirty="0"/>
            <a:t>Добър подход за заземяване. Лансира идеята да се отдалечиш от дадена социална мрежа/услуга, от която си се </a:t>
          </a:r>
          <a:r>
            <a:rPr lang="bg-BG" sz="2000" kern="1200" noProof="0" dirty="0" err="1"/>
            <a:t>пренаситил</a:t>
          </a:r>
          <a:r>
            <a:rPr lang="bg-BG" sz="2000" kern="1200" noProof="0" dirty="0"/>
            <a:t>, или изцяло от смартфона си, за определен ден от </a:t>
          </a:r>
          <a:r>
            <a:rPr lang="bg-BG" sz="2000" kern="1200" noProof="0" dirty="0" err="1"/>
            <a:t>седм</a:t>
          </a:r>
          <a:r>
            <a:rPr lang="en-BG" sz="2000" kern="1200" noProof="0" dirty="0"/>
            <a:t>и</a:t>
          </a:r>
          <a:r>
            <a:rPr lang="bg-BG" sz="2000" kern="1200" noProof="0" dirty="0"/>
            <a:t>цата, за цял уикенд, месец или повече. Няма конкретни правила! Решението е индивидуално! </a:t>
          </a:r>
        </a:p>
      </dsp:txBody>
      <dsp:txXfrm>
        <a:off x="0" y="3903911"/>
        <a:ext cx="10834254" cy="113022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FE5B77-0524-A341-A5C5-E22A4478A97D}">
      <dsp:nvSpPr>
        <dsp:cNvPr id="0" name=""/>
        <dsp:cNvSpPr/>
      </dsp:nvSpPr>
      <dsp:spPr>
        <a:xfrm>
          <a:off x="0" y="336979"/>
          <a:ext cx="10834254" cy="865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3700" kern="1200"/>
            <a:t>Използвани източници:</a:t>
          </a:r>
          <a:endParaRPr lang="en-BG" sz="3700" kern="1200"/>
        </a:p>
      </dsp:txBody>
      <dsp:txXfrm>
        <a:off x="42265" y="379244"/>
        <a:ext cx="10749724" cy="781270"/>
      </dsp:txXfrm>
    </dsp:sp>
    <dsp:sp modelId="{7479B436-02C3-3440-8DD7-95BFB4AE0604}">
      <dsp:nvSpPr>
        <dsp:cNvPr id="0" name=""/>
        <dsp:cNvSpPr/>
      </dsp:nvSpPr>
      <dsp:spPr>
        <a:xfrm>
          <a:off x="0" y="1202779"/>
          <a:ext cx="10834254" cy="31401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3988" tIns="46990" rIns="263144" bIns="46990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bg-BG" sz="2900" u="sng" kern="1200" dirty="0">
              <a:hlinkClick xmlns:r="http://schemas.openxmlformats.org/officeDocument/2006/relationships" r:id="rId1"/>
            </a:rPr>
            <a:t>https://theecologist.org/2019/jul/16/digital-technologies-and-environmental-impact</a:t>
          </a:r>
          <a:r>
            <a:rPr lang="bg-BG" sz="2900" i="1" kern="1200" dirty="0"/>
            <a:t> </a:t>
          </a:r>
          <a:endParaRPr lang="en-BG" sz="2900" kern="1200" dirty="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bg-BG" sz="2900" kern="1200">
              <a:hlinkClick xmlns:r="http://schemas.openxmlformats.org/officeDocument/2006/relationships" r:id="rId2"/>
            </a:rPr>
            <a:t>https://hellofuture.orange.com/en/digital-technology-an-environmental-opportunity-or-challenge</a:t>
          </a:r>
          <a:r>
            <a:rPr lang="bg-BG" sz="2900" i="1" kern="1200"/>
            <a:t> </a:t>
          </a:r>
          <a:endParaRPr lang="en-BG" sz="2900" kern="120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bg-BG" sz="2900" kern="1200">
              <a:hlinkClick xmlns:r="http://schemas.openxmlformats.org/officeDocument/2006/relationships" r:id="rId3"/>
            </a:rPr>
            <a:t>https://www.natixis.com/natixis/jcms/lpaz5_79618/en/real-environmental-impact-of-the-digital-world</a:t>
          </a:r>
          <a:r>
            <a:rPr lang="bg-BG" sz="2900" i="1" kern="1200"/>
            <a:t> </a:t>
          </a:r>
          <a:endParaRPr lang="en-BG" sz="2900" kern="120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bg-BG" sz="2900" kern="1200" dirty="0">
              <a:hlinkClick xmlns:r="http://schemas.openxmlformats.org/officeDocument/2006/relationships" r:id="rId4"/>
            </a:rPr>
            <a:t>https://twitter.com/natixis/status/1158369214085947395</a:t>
          </a:r>
          <a:r>
            <a:rPr lang="bg-BG" sz="2900" i="1" kern="1200" dirty="0"/>
            <a:t> </a:t>
          </a:r>
          <a:endParaRPr lang="en-BG" sz="2900" kern="1200" dirty="0"/>
        </a:p>
      </dsp:txBody>
      <dsp:txXfrm>
        <a:off x="0" y="1202779"/>
        <a:ext cx="10834254" cy="314019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D52D76-A6D8-9B45-A0BC-8E3084F0A8C0}">
      <dsp:nvSpPr>
        <dsp:cNvPr id="0" name=""/>
        <dsp:cNvSpPr/>
      </dsp:nvSpPr>
      <dsp:spPr>
        <a:xfrm>
          <a:off x="0" y="9812"/>
          <a:ext cx="10963564" cy="56159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400" b="1" kern="1200"/>
            <a:t>От влиянието на технологиите и тяхното използване</a:t>
          </a:r>
          <a:endParaRPr lang="en-BG" sz="2400" kern="1200"/>
        </a:p>
      </dsp:txBody>
      <dsp:txXfrm>
        <a:off x="27415" y="37227"/>
        <a:ext cx="10908734" cy="506769"/>
      </dsp:txXfrm>
    </dsp:sp>
    <dsp:sp modelId="{DE26E0F2-8D8B-594E-A0E5-58804D242C42}">
      <dsp:nvSpPr>
        <dsp:cNvPr id="0" name=""/>
        <dsp:cNvSpPr/>
      </dsp:nvSpPr>
      <dsp:spPr>
        <a:xfrm>
          <a:off x="0" y="571411"/>
          <a:ext cx="10963564" cy="2185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8093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bg-BG" sz="1900" kern="1200" dirty="0"/>
            <a:t>За да съществува човечеството</a:t>
          </a:r>
          <a:r>
            <a:rPr lang="en-BG" sz="1900" kern="1200" dirty="0"/>
            <a:t>,</a:t>
          </a:r>
          <a:r>
            <a:rPr lang="bg-BG" sz="1900" kern="1200" dirty="0"/>
            <a:t> то употребява много и различни ресурси. Неминуемо тази дейност е свързана и със създаване на отпадък. В ерата на активно </a:t>
          </a:r>
          <a:r>
            <a:rPr lang="bg-BG" sz="1900" kern="1200" dirty="0" err="1"/>
            <a:t>използвне</a:t>
          </a:r>
          <a:r>
            <a:rPr lang="bg-BG" sz="1900" kern="1200" dirty="0"/>
            <a:t> на електронни устройства хората генерират и електронен (е-отпадък) отпадък, който се получава вследствие на производството на ИТ хардуер, използвано електронно оборудване, замърсяване от ежедневната употреба на  цифрови среди. </a:t>
          </a:r>
          <a:endParaRPr lang="en-BG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bg-BG" sz="1900" kern="1200" dirty="0"/>
            <a:t>Експерти и защитници на околната среда твърдят, че вследствие на 50-годишата употреба на цифровите технологии, те имат неблагоприятно въздействие върху околната среда. Какви са причините да се случва това?</a:t>
          </a:r>
          <a:endParaRPr lang="en-BG" sz="1900" kern="1200" dirty="0"/>
        </a:p>
      </dsp:txBody>
      <dsp:txXfrm>
        <a:off x="0" y="571411"/>
        <a:ext cx="10963564" cy="2185920"/>
      </dsp:txXfrm>
    </dsp:sp>
    <dsp:sp modelId="{E68BD8AF-41BD-374A-A787-5C37575955F2}">
      <dsp:nvSpPr>
        <dsp:cNvPr id="0" name=""/>
        <dsp:cNvSpPr/>
      </dsp:nvSpPr>
      <dsp:spPr>
        <a:xfrm>
          <a:off x="0" y="2757332"/>
          <a:ext cx="10963564" cy="561599"/>
        </a:xfrm>
        <a:prstGeom prst="roundRect">
          <a:avLst/>
        </a:prstGeom>
        <a:solidFill>
          <a:schemeClr val="accent5">
            <a:hueOff val="2127120"/>
            <a:satOff val="-23891"/>
            <a:lumOff val="-509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400" b="1" kern="1200"/>
            <a:t>Видео в реално време (видеострииминг)</a:t>
          </a:r>
          <a:endParaRPr lang="en-BG" sz="2400" kern="1200"/>
        </a:p>
      </dsp:txBody>
      <dsp:txXfrm>
        <a:off x="27415" y="2784747"/>
        <a:ext cx="10908734" cy="506769"/>
      </dsp:txXfrm>
    </dsp:sp>
    <dsp:sp modelId="{FC215135-D580-9643-A573-B021A4CE9BB9}">
      <dsp:nvSpPr>
        <dsp:cNvPr id="0" name=""/>
        <dsp:cNvSpPr/>
      </dsp:nvSpPr>
      <dsp:spPr>
        <a:xfrm>
          <a:off x="0" y="3318932"/>
          <a:ext cx="10963564" cy="15897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8093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bg-BG" sz="1900" kern="1200" dirty="0"/>
            <a:t>Глобалното потребление на енергия от цифрови медии нараства с 9% годишно. В световен мащаб </a:t>
          </a:r>
          <a:r>
            <a:rPr lang="bg-BG" sz="1900" kern="1200" dirty="0">
              <a:hlinkClick xmlns:r="http://schemas.openxmlformats.org/officeDocument/2006/relationships" r:id="rId1"/>
            </a:rPr>
            <a:t>видео стриймингът</a:t>
          </a:r>
          <a:r>
            <a:rPr lang="bg-BG" sz="1900" kern="1200" dirty="0"/>
            <a:t> излъчва толкова въглеродни емисии, колкото Испания годишно. Онлайн потокът има значително влияние върху околната среда. Онлайн видеото представлява 60% от глобалните потоци от данни. Това е основното използване на цифрови инструменти в световен мащаб. Основният фактор на емисиите на парникови газове в цифровия сектор</a:t>
          </a:r>
          <a:endParaRPr lang="en-BG" sz="1900" kern="1200" dirty="0"/>
        </a:p>
      </dsp:txBody>
      <dsp:txXfrm>
        <a:off x="0" y="3318932"/>
        <a:ext cx="10963564" cy="158976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A5661F-352B-1748-B314-E2614B15E6EB}">
      <dsp:nvSpPr>
        <dsp:cNvPr id="0" name=""/>
        <dsp:cNvSpPr/>
      </dsp:nvSpPr>
      <dsp:spPr>
        <a:xfrm>
          <a:off x="0" y="739268"/>
          <a:ext cx="10834254" cy="12168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400" b="1" kern="1200"/>
            <a:t>Телевизионни приемници</a:t>
          </a:r>
          <a:endParaRPr lang="en-BG" sz="2400" kern="1200"/>
        </a:p>
      </dsp:txBody>
      <dsp:txXfrm>
        <a:off x="59399" y="798667"/>
        <a:ext cx="10715456" cy="1098002"/>
      </dsp:txXfrm>
    </dsp:sp>
    <dsp:sp modelId="{617E6862-F390-4445-B25D-3B5D0BC3E9F9}">
      <dsp:nvSpPr>
        <dsp:cNvPr id="0" name=""/>
        <dsp:cNvSpPr/>
      </dsp:nvSpPr>
      <dsp:spPr>
        <a:xfrm>
          <a:off x="0" y="1956068"/>
          <a:ext cx="10834254" cy="19846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3988" tIns="22860" rIns="128016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bg-BG" sz="1800" kern="1200"/>
            <a:t>През последното десетилетие се наблюдава преминаване от телевизионни приемници (телевизори в домовете, информационни табла в учреждения, гари, стадиони, рекламни панели по улици и сгради и др.), които използват екрани с катодни лъчи, към такива, които имат екрани с </a:t>
          </a:r>
          <a:r>
            <a:rPr lang="bg-BG" sz="1800" b="0" kern="1200" dirty="0" err="1"/>
            <a:t>течнокристален</a:t>
          </a:r>
          <a:r>
            <a:rPr lang="bg-BG" sz="1800" b="0" kern="1200" dirty="0"/>
            <a:t> дисплей</a:t>
          </a:r>
          <a:r>
            <a:rPr lang="bg-BG" sz="1800" kern="1200" dirty="0"/>
            <a:t> (LCD).  Тази технологична промяна доведе до повишаване на енергийната ефективност на телевизионните приемници, но в същото време размерите на екраните са значително по-големи. Вземайки предвид непрекъснатият режим на работа на тези устройства, то в края на деня общото потребление на енергия не е намаляло. А потреблението на енергия е свързано с негативните ефекти върху околната среда, причинени от производството й. </a:t>
          </a:r>
          <a:endParaRPr lang="en-BG" sz="1800" kern="1200" dirty="0"/>
        </a:p>
      </dsp:txBody>
      <dsp:txXfrm>
        <a:off x="0" y="1956068"/>
        <a:ext cx="10834254" cy="198461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501525-3A84-0E44-837D-C266A0784ED4}">
      <dsp:nvSpPr>
        <dsp:cNvPr id="0" name=""/>
        <dsp:cNvSpPr/>
      </dsp:nvSpPr>
      <dsp:spPr>
        <a:xfrm>
          <a:off x="0" y="71513"/>
          <a:ext cx="10834254" cy="1221041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l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l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300" kern="1200"/>
            <a:t>Неоспорим факт е, че цифровите технологии имат множество възможности, а от там и ползи при употребата им, които се изразяват в:</a:t>
          </a:r>
          <a:endParaRPr lang="en-BG" sz="2300" kern="1200"/>
        </a:p>
      </dsp:txBody>
      <dsp:txXfrm>
        <a:off x="59606" y="131119"/>
        <a:ext cx="10715042" cy="1101829"/>
      </dsp:txXfrm>
    </dsp:sp>
    <dsp:sp modelId="{88E8CC57-1504-FB41-BC5D-C4604FCCFF60}">
      <dsp:nvSpPr>
        <dsp:cNvPr id="0" name=""/>
        <dsp:cNvSpPr/>
      </dsp:nvSpPr>
      <dsp:spPr>
        <a:xfrm>
          <a:off x="0" y="1292554"/>
          <a:ext cx="10834254" cy="2094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3988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1800" kern="1200"/>
            <a:t>Пом</a:t>
          </a:r>
          <a:r>
            <a:rPr lang="bg-BG" sz="1800" kern="1200"/>
            <a:t>ощ </a:t>
          </a:r>
          <a:r>
            <a:rPr lang="en-GB" sz="1800" kern="1200"/>
            <a:t>в ежедневните ни дейности.</a:t>
          </a:r>
          <a:endParaRPr lang="en-BG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1800" kern="1200"/>
            <a:t>Придобиване на знания.</a:t>
          </a:r>
          <a:endParaRPr lang="en-BG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1800" kern="1200"/>
            <a:t>Координиране на независими личности в международен мащаб.</a:t>
          </a:r>
          <a:endParaRPr lang="en-BG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1800" kern="1200"/>
            <a:t>Включване на хората в екологични инициативи.</a:t>
          </a:r>
          <a:endParaRPr lang="en-BG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1800" kern="1200"/>
            <a:t>Организиране на местни и локални мрежи.</a:t>
          </a:r>
          <a:endParaRPr lang="en-BG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1800" kern="1200"/>
            <a:t>Насърчаване на амбициозни форми за споделяне и обединяване.</a:t>
          </a:r>
          <a:r>
            <a:rPr lang="bg-BG" sz="1800" kern="1200"/>
            <a:t> </a:t>
          </a:r>
          <a:endParaRPr lang="en-BG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BG" sz="1800" kern="1200"/>
            <a:t>и</a:t>
          </a:r>
          <a:r>
            <a:rPr lang="bg-BG" sz="1800" kern="1200"/>
            <a:t> много други…</a:t>
          </a:r>
          <a:endParaRPr lang="en-BG" sz="1800" kern="1200"/>
        </a:p>
      </dsp:txBody>
      <dsp:txXfrm>
        <a:off x="0" y="1292554"/>
        <a:ext cx="10834254" cy="2094840"/>
      </dsp:txXfrm>
    </dsp:sp>
    <dsp:sp modelId="{F1E8A7C9-3ECA-B44E-AE69-71F4B0B5AD12}">
      <dsp:nvSpPr>
        <dsp:cNvPr id="0" name=""/>
        <dsp:cNvSpPr/>
      </dsp:nvSpPr>
      <dsp:spPr>
        <a:xfrm>
          <a:off x="0" y="3387395"/>
          <a:ext cx="10834254" cy="1221041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l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l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300" kern="1200"/>
            <a:t>Остава въпросът можем ли да предприемем мерки за ограничаване на ефекта върху околната среда от употребата на електронни устройства. Какви могат да бъдат те?</a:t>
          </a:r>
          <a:endParaRPr lang="en-BG" sz="2300" kern="1200"/>
        </a:p>
      </dsp:txBody>
      <dsp:txXfrm>
        <a:off x="59606" y="3447001"/>
        <a:ext cx="10715042" cy="110182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FCBD74-F9BF-9544-BE92-D65D3300C7BA}">
      <dsp:nvSpPr>
        <dsp:cNvPr id="0" name=""/>
        <dsp:cNvSpPr/>
      </dsp:nvSpPr>
      <dsp:spPr>
        <a:xfrm>
          <a:off x="0" y="409654"/>
          <a:ext cx="10834254" cy="65520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5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5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b="1" kern="1200"/>
            <a:t>Оптимизиране на използването на </a:t>
          </a:r>
          <a:r>
            <a:rPr lang="bg-BG" sz="2800" b="1" kern="1200"/>
            <a:t>електронни</a:t>
          </a:r>
          <a:r>
            <a:rPr lang="en-GB" sz="2800" b="1" kern="1200"/>
            <a:t> устройства:</a:t>
          </a:r>
          <a:endParaRPr lang="en-BG" sz="2800" kern="1200"/>
        </a:p>
      </dsp:txBody>
      <dsp:txXfrm>
        <a:off x="31984" y="441638"/>
        <a:ext cx="10770286" cy="591232"/>
      </dsp:txXfrm>
    </dsp:sp>
    <dsp:sp modelId="{35F7A046-8814-B846-9268-6C12BEE0F514}">
      <dsp:nvSpPr>
        <dsp:cNvPr id="0" name=""/>
        <dsp:cNvSpPr/>
      </dsp:nvSpPr>
      <dsp:spPr>
        <a:xfrm>
          <a:off x="0" y="1064854"/>
          <a:ext cx="10834254" cy="1449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3988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2200" kern="1200"/>
            <a:t>изключването им напълно, когато не се използват;</a:t>
          </a:r>
          <a:endParaRPr lang="en-BG" sz="220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2200" kern="1200"/>
            <a:t>изтриване на безполезни данни;</a:t>
          </a:r>
          <a:endParaRPr lang="en-BG" sz="220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2200" kern="1200"/>
            <a:t>деинсталиране на неизползвани приложения;</a:t>
          </a:r>
          <a:endParaRPr lang="en-BG" sz="220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2200" kern="1200"/>
            <a:t>намаляване на броя на програми и раздели, отворени едновременно и др.</a:t>
          </a:r>
          <a:endParaRPr lang="en-BG" sz="2200" kern="1200"/>
        </a:p>
      </dsp:txBody>
      <dsp:txXfrm>
        <a:off x="0" y="1064854"/>
        <a:ext cx="10834254" cy="1449000"/>
      </dsp:txXfrm>
    </dsp:sp>
    <dsp:sp modelId="{18EA7EC8-2ECC-1944-A90B-6920532771D0}">
      <dsp:nvSpPr>
        <dsp:cNvPr id="0" name=""/>
        <dsp:cNvSpPr/>
      </dsp:nvSpPr>
      <dsp:spPr>
        <a:xfrm>
          <a:off x="0" y="2513854"/>
          <a:ext cx="10834254" cy="655200"/>
        </a:xfrm>
        <a:prstGeom prst="roundRect">
          <a:avLst/>
        </a:prstGeom>
        <a:gradFill rotWithShape="0">
          <a:gsLst>
            <a:gs pos="0">
              <a:schemeClr val="accent5">
                <a:hueOff val="2127120"/>
                <a:satOff val="-23891"/>
                <a:lumOff val="-5098"/>
                <a:alphaOff val="0"/>
                <a:shade val="85000"/>
                <a:satMod val="130000"/>
              </a:schemeClr>
            </a:gs>
            <a:gs pos="34000">
              <a:schemeClr val="accent5">
                <a:hueOff val="2127120"/>
                <a:satOff val="-23891"/>
                <a:lumOff val="-5098"/>
                <a:alphaOff val="0"/>
                <a:shade val="87000"/>
                <a:satMod val="125000"/>
              </a:schemeClr>
            </a:gs>
            <a:gs pos="70000">
              <a:schemeClr val="accent5">
                <a:hueOff val="2127120"/>
                <a:satOff val="-23891"/>
                <a:lumOff val="-5098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5">
                <a:hueOff val="2127120"/>
                <a:satOff val="-23891"/>
                <a:lumOff val="-5098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b="1" kern="1200"/>
            <a:t>Удължаване на живота на </a:t>
          </a:r>
          <a:r>
            <a:rPr lang="bg-BG" sz="2800" b="1" kern="1200"/>
            <a:t>електронни </a:t>
          </a:r>
          <a:r>
            <a:rPr lang="en-GB" sz="2800" b="1" kern="1200"/>
            <a:t>устройства:</a:t>
          </a:r>
          <a:endParaRPr lang="en-BG" sz="2800" kern="1200"/>
        </a:p>
      </dsp:txBody>
      <dsp:txXfrm>
        <a:off x="31984" y="2545838"/>
        <a:ext cx="10770286" cy="591232"/>
      </dsp:txXfrm>
    </dsp:sp>
    <dsp:sp modelId="{B6FD14BD-36DD-FA45-ADF3-C6563FF37A9F}">
      <dsp:nvSpPr>
        <dsp:cNvPr id="0" name=""/>
        <dsp:cNvSpPr/>
      </dsp:nvSpPr>
      <dsp:spPr>
        <a:xfrm>
          <a:off x="0" y="3169055"/>
          <a:ext cx="10834254" cy="11012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3988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2200" kern="1200"/>
            <a:t>това включва ремонт;</a:t>
          </a:r>
          <a:endParaRPr lang="en-BG" sz="220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2200" kern="1200"/>
            <a:t>повторна употреба;</a:t>
          </a:r>
          <a:endParaRPr lang="en-BG" sz="220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2200" kern="1200"/>
            <a:t>поддръжка на оборудването ни по-дълго.</a:t>
          </a:r>
          <a:endParaRPr lang="en-BG" sz="2200" kern="1200"/>
        </a:p>
      </dsp:txBody>
      <dsp:txXfrm>
        <a:off x="0" y="3169055"/>
        <a:ext cx="10834254" cy="110124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683940-EA4D-BD4B-9622-1E3FF6ACEEAA}">
      <dsp:nvSpPr>
        <dsp:cNvPr id="0" name=""/>
        <dsp:cNvSpPr/>
      </dsp:nvSpPr>
      <dsp:spPr>
        <a:xfrm>
          <a:off x="0" y="251524"/>
          <a:ext cx="10834254" cy="1216800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dk2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dk2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b="1" kern="1200"/>
            <a:t>Отговорни цифрови стратегии на </a:t>
          </a:r>
          <a:r>
            <a:rPr lang="bg-BG" sz="2800" b="1" kern="1200"/>
            <a:t>различни </a:t>
          </a:r>
          <a:r>
            <a:rPr lang="en-GB" sz="2800" b="1" kern="1200"/>
            <a:t>компании</a:t>
          </a:r>
          <a:endParaRPr lang="en-BG" sz="2800" kern="1200"/>
        </a:p>
      </dsp:txBody>
      <dsp:txXfrm>
        <a:off x="59399" y="310923"/>
        <a:ext cx="10715456" cy="1098002"/>
      </dsp:txXfrm>
    </dsp:sp>
    <dsp:sp modelId="{1423DDCA-AC4B-D447-9E35-48BB67A49F54}">
      <dsp:nvSpPr>
        <dsp:cNvPr id="0" name=""/>
        <dsp:cNvSpPr/>
      </dsp:nvSpPr>
      <dsp:spPr>
        <a:xfrm>
          <a:off x="0" y="1468324"/>
          <a:ext cx="10834254" cy="29600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3988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bg-BG" sz="2000" kern="1200"/>
            <a:t>Отговорността на големи организации произвеждащи и използващо електронни устройства се изразява в различни тратегии за ограничаване на вредните влияния, като:</a:t>
          </a:r>
          <a:endParaRPr lang="en-BG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2000" kern="1200"/>
            <a:t>,,Отговорен дизайн“, който се стреми да насърчи най-добрите практики за екодизайн за приложения, данни и хардуер. </a:t>
          </a:r>
          <a:endParaRPr lang="en-BG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2000" kern="1200"/>
            <a:t>„Зелено за ИТ“, която е насочена към намаляване на дигиталния ни отпечатък върху околната среда чрез отговорно закупуване, оптимизиране на скоростта на оборудване и повторно използване или рециклиране на хардуер.</a:t>
          </a:r>
          <a:endParaRPr lang="en-BG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2000" kern="1200"/>
            <a:t>„ИТ за зелено“, която изследва как ИТ може да поддържа околната среда, като помага за намаляване на пътуванията.</a:t>
          </a:r>
          <a:endParaRPr lang="en-BG" sz="2000" kern="1200"/>
        </a:p>
      </dsp:txBody>
      <dsp:txXfrm>
        <a:off x="0" y="1468324"/>
        <a:ext cx="10834254" cy="296009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24C905-79E0-D047-8F6C-96D2781E9EA1}">
      <dsp:nvSpPr>
        <dsp:cNvPr id="0" name=""/>
        <dsp:cNvSpPr/>
      </dsp:nvSpPr>
      <dsp:spPr>
        <a:xfrm>
          <a:off x="0" y="13408"/>
          <a:ext cx="10834254" cy="888030"/>
        </a:xfrm>
        <a:prstGeom prst="roundRect">
          <a:avLst/>
        </a:prstGeom>
        <a:gradFill rotWithShape="0">
          <a:gsLst>
            <a:gs pos="0">
              <a:schemeClr val="accent3">
                <a:shade val="5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3">
                <a:shade val="5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3">
                <a:shade val="5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300" kern="1200" noProof="0" dirty="0"/>
            <a:t>Корпорациите прилагат различни добри практики за намаляване на влиянието върху околната среда, като например:</a:t>
          </a:r>
        </a:p>
      </dsp:txBody>
      <dsp:txXfrm>
        <a:off x="43350" y="56758"/>
        <a:ext cx="10747554" cy="801330"/>
      </dsp:txXfrm>
    </dsp:sp>
    <dsp:sp modelId="{A8710AB7-EB79-9C44-A96A-DD300804AF79}">
      <dsp:nvSpPr>
        <dsp:cNvPr id="0" name=""/>
        <dsp:cNvSpPr/>
      </dsp:nvSpPr>
      <dsp:spPr>
        <a:xfrm>
          <a:off x="0" y="901438"/>
          <a:ext cx="10834254" cy="18091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3988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bg-BG" sz="1800" i="1" kern="1200" noProof="0" dirty="0"/>
            <a:t>Център за данни, използван за отопление на басейн: </a:t>
          </a:r>
          <a:r>
            <a:rPr lang="bg-BG" sz="1800" kern="1200" noProof="0" dirty="0"/>
            <a:t>Центровете за данни се използват за съхранение и споделяне на компютърни данни. Те работят в непрекъснат режим и използват много енергия, особено хладилните агрегати, необходими за охлаждане на сървърите, които представляват около една трета от потреблението на енергия.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bg-BG" sz="1800" kern="1200" noProof="0" dirty="0"/>
            <a:t>В района на Париж, където басейните на воден парк </a:t>
          </a:r>
          <a:r>
            <a:rPr lang="bg-BG" sz="1800" kern="1200" noProof="0" dirty="0" err="1"/>
            <a:t>Val</a:t>
          </a:r>
          <a:r>
            <a:rPr lang="bg-BG" sz="1800" kern="1200" noProof="0" dirty="0"/>
            <a:t> </a:t>
          </a:r>
          <a:r>
            <a:rPr lang="bg-BG" sz="1800" kern="1200" noProof="0" dirty="0" err="1"/>
            <a:t>d’Europe</a:t>
          </a:r>
          <a:r>
            <a:rPr lang="bg-BG" sz="1800" kern="1200" noProof="0" dirty="0"/>
            <a:t> се отопляват от център за данни на </a:t>
          </a:r>
          <a:r>
            <a:rPr lang="bg-BG" sz="1800" kern="1200" noProof="0" dirty="0" err="1"/>
            <a:t>Natixis</a:t>
          </a:r>
          <a:r>
            <a:rPr lang="bg-BG" sz="1800" kern="1200" noProof="0" dirty="0"/>
            <a:t>. Половината от топлината, произведена от сървърите, се използва повторно всяка година от 2011 г.</a:t>
          </a:r>
        </a:p>
      </dsp:txBody>
      <dsp:txXfrm>
        <a:off x="0" y="901438"/>
        <a:ext cx="10834254" cy="1809180"/>
      </dsp:txXfrm>
    </dsp:sp>
    <dsp:sp modelId="{9538CC39-0BD4-C344-B625-20E1D7DB7E31}">
      <dsp:nvSpPr>
        <dsp:cNvPr id="0" name=""/>
        <dsp:cNvSpPr/>
      </dsp:nvSpPr>
      <dsp:spPr>
        <a:xfrm>
          <a:off x="0" y="2710618"/>
          <a:ext cx="10834254" cy="888030"/>
        </a:xfrm>
        <a:prstGeom prst="roundRect">
          <a:avLst/>
        </a:prstGeom>
        <a:gradFill rotWithShape="0">
          <a:gsLst>
            <a:gs pos="0">
              <a:schemeClr val="accent3">
                <a:shade val="50000"/>
                <a:hueOff val="-290910"/>
                <a:satOff val="-23787"/>
                <a:lumOff val="47657"/>
                <a:alphaOff val="0"/>
                <a:tint val="65000"/>
                <a:shade val="92000"/>
                <a:satMod val="130000"/>
              </a:schemeClr>
            </a:gs>
            <a:gs pos="45000">
              <a:schemeClr val="accent3">
                <a:shade val="50000"/>
                <a:hueOff val="-290910"/>
                <a:satOff val="-23787"/>
                <a:lumOff val="47657"/>
                <a:alphaOff val="0"/>
                <a:tint val="60000"/>
                <a:shade val="99000"/>
                <a:satMod val="120000"/>
              </a:schemeClr>
            </a:gs>
            <a:gs pos="100000">
              <a:schemeClr val="accent3">
                <a:shade val="50000"/>
                <a:hueOff val="-290910"/>
                <a:satOff val="-23787"/>
                <a:lumOff val="47657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300" kern="1200" noProof="0" dirty="0"/>
            <a:t>Друг пример е предоставяне на ИТ хардуер втора употреба за благотворителност</a:t>
          </a:r>
        </a:p>
      </dsp:txBody>
      <dsp:txXfrm>
        <a:off x="43350" y="2753968"/>
        <a:ext cx="10747554" cy="801330"/>
      </dsp:txXfrm>
    </dsp:sp>
    <dsp:sp modelId="{12D95517-45B2-B64C-8DCC-87F3EC27FA22}">
      <dsp:nvSpPr>
        <dsp:cNvPr id="0" name=""/>
        <dsp:cNvSpPr/>
      </dsp:nvSpPr>
      <dsp:spPr>
        <a:xfrm>
          <a:off x="0" y="3598648"/>
          <a:ext cx="10834254" cy="15711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3988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bg-BG" sz="1800" kern="1200" noProof="0" dirty="0" err="1"/>
            <a:t>Natixis</a:t>
          </a:r>
          <a:r>
            <a:rPr lang="bg-BG" sz="1800" kern="1200" noProof="0" dirty="0"/>
            <a:t> подарява използваните си лаптопи и таблети на болница </a:t>
          </a:r>
          <a:r>
            <a:rPr lang="bg-BG" sz="1800" kern="1200" noProof="0" dirty="0" err="1"/>
            <a:t>Saint</a:t>
          </a:r>
          <a:r>
            <a:rPr lang="bg-BG" sz="1800" kern="1200" noProof="0" dirty="0"/>
            <a:t> </a:t>
          </a:r>
          <a:r>
            <a:rPr lang="bg-BG" sz="1800" kern="1200" noProof="0" dirty="0" err="1"/>
            <a:t>Maurice</a:t>
          </a:r>
          <a:r>
            <a:rPr lang="bg-BG" sz="1800" kern="1200" noProof="0" dirty="0"/>
            <a:t> в региона на Париж, предоставяйки на около сто деца достъп до </a:t>
          </a:r>
          <a:r>
            <a:rPr lang="bg-BG" sz="1800" kern="1200" noProof="0" dirty="0">
              <a:hlinkClick xmlns:r="http://schemas.openxmlformats.org/officeDocument/2006/relationships" r:id="rId1"/>
            </a:rPr>
            <a:t>комуникации</a:t>
          </a:r>
          <a:r>
            <a:rPr lang="bg-BG" sz="1800" kern="1200" noProof="0" dirty="0"/>
            <a:t> и инструменти за обучение, съобразени с техните увреждания.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bg-BG" sz="1800" kern="1200" noProof="0" dirty="0"/>
            <a:t>Тази инициатива съчетава благотворителността с екологичната отговорност, като използва повторно оборудване, за да осигури икономии на разходите за болницата, като същевременно избягва електронните отпадъци.</a:t>
          </a:r>
        </a:p>
      </dsp:txBody>
      <dsp:txXfrm>
        <a:off x="0" y="3598648"/>
        <a:ext cx="10834254" cy="157113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6C8932-4280-6141-91E2-A9E58BD4E574}">
      <dsp:nvSpPr>
        <dsp:cNvPr id="0" name=""/>
        <dsp:cNvSpPr/>
      </dsp:nvSpPr>
      <dsp:spPr>
        <a:xfrm>
          <a:off x="0" y="11224"/>
          <a:ext cx="10834254" cy="1345500"/>
        </a:xfrm>
        <a:prstGeom prst="roundRect">
          <a:avLst/>
        </a:prstGeom>
        <a:solidFill>
          <a:schemeClr val="accent3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500" kern="1200"/>
            <a:t>Знаете ли, че изпращането и получаването на един e-mail произвежда същото количество въглероден двуокис в атмосферата, колкото производството на една пластмасова торбичка? </a:t>
          </a:r>
          <a:endParaRPr lang="en-BG" sz="2500" kern="1200"/>
        </a:p>
      </dsp:txBody>
      <dsp:txXfrm>
        <a:off x="65682" y="76906"/>
        <a:ext cx="10702890" cy="1214136"/>
      </dsp:txXfrm>
    </dsp:sp>
    <dsp:sp modelId="{FA1B4F82-1A70-154D-9DA7-F45D1476DBCE}">
      <dsp:nvSpPr>
        <dsp:cNvPr id="0" name=""/>
        <dsp:cNvSpPr/>
      </dsp:nvSpPr>
      <dsp:spPr>
        <a:xfrm>
          <a:off x="0" y="1356724"/>
          <a:ext cx="10834254" cy="3312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3988" tIns="31750" rIns="177800" bIns="3175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bg-BG" sz="2000" kern="1200" dirty="0"/>
            <a:t>В ерата на почти пълна цифровизация на административни и бизнес процеси се появи ново понятие- </a:t>
          </a:r>
          <a:r>
            <a:rPr lang="bg-BG" sz="2000" b="1" kern="1200" dirty="0"/>
            <a:t>дигитален боклук</a:t>
          </a:r>
          <a:r>
            <a:rPr lang="bg-BG" sz="2000" kern="1200" dirty="0"/>
            <a:t>. </a:t>
          </a:r>
          <a:r>
            <a:rPr lang="bg-BG" sz="2000" kern="1200"/>
            <a:t>Това са милиони, милиарди файлове, които никой не използва и трябва да бъдат изтрити или компресирани, за да освободят място за нови. </a:t>
          </a:r>
          <a:r>
            <a:rPr lang="bg-BG" sz="2000" kern="1200" dirty="0"/>
            <a:t>На пръв поглед тези файлове не заемат никакво място, съхраняват се някъде в „облака“ и не ги виждаме. Реалността е съвсем различна- всеки </a:t>
          </a:r>
          <a:r>
            <a:rPr lang="en-BG" sz="2000" b="1" kern="1200" dirty="0"/>
            <a:t>байт</a:t>
          </a:r>
          <a:r>
            <a:rPr lang="bg-BG" sz="2000" b="1" kern="1200" dirty="0"/>
            <a:t> заема място в центъра за съхраняване на данни и</a:t>
          </a:r>
          <a:r>
            <a:rPr lang="bg-BG" sz="2000" kern="1200" dirty="0"/>
            <a:t> зад всеки </a:t>
          </a:r>
          <a:r>
            <a:rPr lang="en-BG" sz="2000" kern="1200" dirty="0"/>
            <a:t>байт</a:t>
          </a:r>
          <a:r>
            <a:rPr lang="bg-BG" sz="2000" kern="1200" dirty="0"/>
            <a:t> стои енергия, която е необходима, за да подсигурява достъпа до тези данни, при подаване на заявка за достъп и тази операция да се осъществява за секунди. Стои физически сървър, за чието производство и постоянно охлаждане са необходими голямо количество енергия и ресурси. Изводът е, че създаването, съхраняването и използването на цифрови ресурси изобщо не е </a:t>
          </a:r>
          <a:r>
            <a:rPr lang="bg-BG" sz="2000" kern="1200" dirty="0" err="1"/>
            <a:t>безотпадъчно</a:t>
          </a:r>
          <a:r>
            <a:rPr lang="bg-BG" sz="2000" kern="1200" dirty="0"/>
            <a:t> и </a:t>
          </a:r>
          <a:r>
            <a:rPr lang="bg-BG" sz="2000" kern="1200" dirty="0" err="1"/>
            <a:t>енергийноефективно</a:t>
          </a:r>
          <a:r>
            <a:rPr lang="bg-BG" sz="2000" kern="1200" dirty="0"/>
            <a:t>, както се възприема на пръв поглед.</a:t>
          </a:r>
          <a:endParaRPr lang="en-BG" sz="2000" kern="1200" dirty="0"/>
        </a:p>
      </dsp:txBody>
      <dsp:txXfrm>
        <a:off x="0" y="1356724"/>
        <a:ext cx="10834254" cy="331200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3E187B-FB09-DA47-8756-832FF0BCB1AF}">
      <dsp:nvSpPr>
        <dsp:cNvPr id="0" name=""/>
        <dsp:cNvSpPr/>
      </dsp:nvSpPr>
      <dsp:spPr>
        <a:xfrm>
          <a:off x="0" y="54694"/>
          <a:ext cx="10834254" cy="1722240"/>
        </a:xfrm>
        <a:prstGeom prst="round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3">
                <a:alpha val="90000"/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3">
                <a:alpha val="90000"/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3200" kern="1200"/>
            <a:t>Какви мерки бихме могли да предприемем, за да подсигурим ефективно използване на цифровите устройства? </a:t>
          </a:r>
          <a:endParaRPr lang="en-BG" sz="3200" kern="1200"/>
        </a:p>
      </dsp:txBody>
      <dsp:txXfrm>
        <a:off x="84073" y="138767"/>
        <a:ext cx="10666108" cy="1554094"/>
      </dsp:txXfrm>
    </dsp:sp>
    <dsp:sp modelId="{64BC6053-F463-7B47-BC9B-91142E64CA41}">
      <dsp:nvSpPr>
        <dsp:cNvPr id="0" name=""/>
        <dsp:cNvSpPr/>
      </dsp:nvSpPr>
      <dsp:spPr>
        <a:xfrm>
          <a:off x="0" y="1776935"/>
          <a:ext cx="10834254" cy="2848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3988" tIns="40640" rIns="227584" bIns="4064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bg-BG" sz="2500" kern="1200" dirty="0"/>
            <a:t>Няколко термина навлязоха в употреба, обозначаващи ненужната информация, генерирана с цифрови устройства и средства. А именно </a:t>
          </a:r>
          <a:r>
            <a:rPr lang="en-GB" sz="2500" i="1" kern="1200" dirty="0"/>
            <a:t>“digital footprint” </a:t>
          </a:r>
          <a:r>
            <a:rPr lang="bg-BG" sz="2500" kern="1200" dirty="0"/>
            <a:t>носи семантиката на дейността на потребителя в </a:t>
          </a:r>
          <a:r>
            <a:rPr lang="en-GB" sz="2500" kern="1200" dirty="0" err="1"/>
            <a:t>онлайн</a:t>
          </a:r>
          <a:r>
            <a:rPr lang="bg-BG" sz="2500" kern="1200" dirty="0"/>
            <a:t> среда и следствието от нея-информацията ос</a:t>
          </a:r>
          <a:r>
            <a:rPr lang="en-GB" sz="2500" kern="1200" dirty="0" err="1"/>
            <a:t>тава</a:t>
          </a:r>
          <a:r>
            <a:rPr lang="en-GB" sz="2500" kern="1200" dirty="0"/>
            <a:t> </a:t>
          </a:r>
          <a:r>
            <a:rPr lang="en-GB" sz="2500" kern="1200" dirty="0" err="1"/>
            <a:t>и</a:t>
          </a:r>
          <a:r>
            <a:rPr lang="en-GB" sz="2500" kern="1200" dirty="0"/>
            <a:t> </a:t>
          </a:r>
          <a:r>
            <a:rPr lang="en-GB" sz="2500" kern="1200" dirty="0" err="1"/>
            <a:t>може</a:t>
          </a:r>
          <a:r>
            <a:rPr lang="en-GB" sz="2500" kern="1200" dirty="0"/>
            <a:t> </a:t>
          </a:r>
          <a:r>
            <a:rPr lang="en-GB" sz="2500" kern="1200" dirty="0" err="1"/>
            <a:t>да</a:t>
          </a:r>
          <a:r>
            <a:rPr lang="en-GB" sz="2500" kern="1200" dirty="0"/>
            <a:t> </a:t>
          </a:r>
          <a:r>
            <a:rPr lang="en-GB" sz="2500" kern="1200" dirty="0" err="1"/>
            <a:t>бъде</a:t>
          </a:r>
          <a:r>
            <a:rPr lang="en-GB" sz="2500" kern="1200" dirty="0"/>
            <a:t> </a:t>
          </a:r>
          <a:r>
            <a:rPr lang="en-GB" sz="2500" kern="1200" dirty="0" err="1"/>
            <a:t>проследен</a:t>
          </a:r>
          <a:r>
            <a:rPr lang="bg-BG" sz="2500" kern="1200" dirty="0"/>
            <a:t>а</a:t>
          </a:r>
          <a:r>
            <a:rPr lang="en-GB" sz="2500" kern="1200" dirty="0"/>
            <a:t>. </a:t>
          </a:r>
          <a:r>
            <a:rPr lang="bg-BG" sz="2500" kern="1200" dirty="0"/>
            <a:t>Друг термин е </a:t>
          </a:r>
          <a:r>
            <a:rPr lang="en-GB" sz="2500" kern="1200" dirty="0"/>
            <a:t>digital </a:t>
          </a:r>
          <a:r>
            <a:rPr lang="en-GB" sz="2500" kern="1200" dirty="0" err="1"/>
            <a:t>cleanup</a:t>
          </a:r>
          <a:r>
            <a:rPr lang="bg-BG" sz="2500" kern="1200" dirty="0"/>
            <a:t> внушаващо идеята за подредба и редуциране на дигиталното ни съдържание</a:t>
          </a:r>
          <a:r>
            <a:rPr lang="en-GB" sz="2500" kern="1200" dirty="0"/>
            <a:t>. </a:t>
          </a:r>
          <a:r>
            <a:rPr lang="en-GB" sz="2500" kern="1200" dirty="0" err="1"/>
            <a:t>Сблъскваме</a:t>
          </a:r>
          <a:r>
            <a:rPr lang="en-GB" sz="2500" kern="1200" dirty="0"/>
            <a:t> </a:t>
          </a:r>
          <a:r>
            <a:rPr lang="en-GB" sz="2500" kern="1200" dirty="0" err="1"/>
            <a:t>се</a:t>
          </a:r>
          <a:r>
            <a:rPr lang="en-GB" sz="2500" kern="1200" dirty="0"/>
            <a:t> </a:t>
          </a:r>
          <a:r>
            <a:rPr lang="en-GB" sz="2500" kern="1200" dirty="0" err="1"/>
            <a:t>и</a:t>
          </a:r>
          <a:r>
            <a:rPr lang="en-GB" sz="2500" kern="1200" dirty="0"/>
            <a:t> </a:t>
          </a:r>
          <a:r>
            <a:rPr lang="en-GB" sz="2500" kern="1200" dirty="0" err="1"/>
            <a:t>с</a:t>
          </a:r>
          <a:r>
            <a:rPr lang="en-GB" sz="2500" kern="1200" dirty="0"/>
            <a:t> </a:t>
          </a:r>
          <a:r>
            <a:rPr lang="en-GB" sz="2500" kern="1200" dirty="0" err="1"/>
            <a:t>термини</a:t>
          </a:r>
          <a:r>
            <a:rPr lang="en-GB" sz="2500" kern="1200" dirty="0"/>
            <a:t> </a:t>
          </a:r>
          <a:r>
            <a:rPr lang="en-GB" sz="2500" kern="1200" dirty="0" err="1"/>
            <a:t>като</a:t>
          </a:r>
          <a:r>
            <a:rPr lang="en-GB" sz="2500" kern="1200" dirty="0"/>
            <a:t> internet pollution. </a:t>
          </a:r>
          <a:endParaRPr lang="en-BG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bg-BG" sz="2500" b="1" kern="1200" dirty="0"/>
            <a:t>Добра практика е </a:t>
          </a:r>
          <a:r>
            <a:rPr lang="en-GB" sz="2500" b="1" kern="1200" dirty="0" err="1"/>
            <a:t>да</a:t>
          </a:r>
          <a:r>
            <a:rPr lang="en-GB" sz="2500" b="1" kern="1200" dirty="0"/>
            <a:t> </a:t>
          </a:r>
          <a:r>
            <a:rPr lang="en-GB" sz="2500" b="1" kern="1200" dirty="0" err="1"/>
            <a:t>бъдем</a:t>
          </a:r>
          <a:r>
            <a:rPr lang="en-GB" sz="2500" b="1" kern="1200" dirty="0"/>
            <a:t> </a:t>
          </a:r>
          <a:r>
            <a:rPr lang="en-GB" sz="2500" b="1" kern="1200" dirty="0" err="1"/>
            <a:t>осъзнати</a:t>
          </a:r>
          <a:r>
            <a:rPr lang="en-GB" sz="2500" b="1" kern="1200" dirty="0"/>
            <a:t> </a:t>
          </a:r>
          <a:r>
            <a:rPr lang="en-GB" sz="2500" b="1" kern="1200" dirty="0" err="1"/>
            <a:t>в</a:t>
          </a:r>
          <a:r>
            <a:rPr lang="en-GB" sz="2500" b="1" kern="1200" dirty="0"/>
            <a:t> </a:t>
          </a:r>
          <a:r>
            <a:rPr lang="en-GB" sz="2500" b="1" kern="1200" dirty="0" err="1"/>
            <a:t>онлайн</a:t>
          </a:r>
          <a:r>
            <a:rPr lang="en-GB" sz="2500" b="1" kern="1200" dirty="0"/>
            <a:t> </a:t>
          </a:r>
          <a:r>
            <a:rPr lang="en-GB" sz="2500" b="1" kern="1200" dirty="0" err="1"/>
            <a:t>живота</a:t>
          </a:r>
          <a:r>
            <a:rPr lang="en-GB" sz="2500" b="1" kern="1200" dirty="0"/>
            <a:t> </a:t>
          </a:r>
          <a:r>
            <a:rPr lang="en-GB" sz="2500" b="1" kern="1200" dirty="0" err="1"/>
            <a:t>си</a:t>
          </a:r>
          <a:r>
            <a:rPr lang="en-GB" sz="2500" b="1" kern="1200" dirty="0"/>
            <a:t>. </a:t>
          </a:r>
          <a:endParaRPr lang="en-BG" sz="2500" kern="1200" dirty="0"/>
        </a:p>
      </dsp:txBody>
      <dsp:txXfrm>
        <a:off x="0" y="1776935"/>
        <a:ext cx="10834254" cy="28483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C5E30DE-4172-48E2-B3C3-BE9DA6CA7229}" type="datetimeFigureOut">
              <a:rPr lang="en-GB"/>
              <a:pPr>
                <a:defRPr/>
              </a:pPr>
              <a:t>26/09/2023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FCCE80C-BC5F-4246-BF8B-2A3F9A3BA18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83109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4A5DE2C-CB0C-49AF-BB9A-E6691F717CA8}" type="slidenum">
              <a:rPr lang="en-GB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5436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473" y="1567928"/>
            <a:ext cx="8363516" cy="3524929"/>
          </a:xfrm>
          <a:noFill/>
        </p:spPr>
        <p:txBody>
          <a:bodyPr/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473" y="5294506"/>
            <a:ext cx="8363516" cy="532715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8BA972B-9114-4DFD-A101-1E7C39001227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6050" y="6269038"/>
            <a:ext cx="8362950" cy="577850"/>
          </a:xfrm>
        </p:spPr>
        <p:txBody>
          <a:bodyPr/>
          <a:lstStyle>
            <a:lvl1pPr algn="l">
              <a:defRPr sz="1000" cap="all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 dirty="0"/>
              <a:t>Европейска Рамка на дигиталните компетентности с петте области на </a:t>
            </a:r>
            <a:r>
              <a:rPr lang="en-GB" dirty="0"/>
              <a:t/>
            </a:r>
            <a:br>
              <a:rPr lang="en-GB" dirty="0"/>
            </a:br>
            <a:r>
              <a:rPr lang="ru-RU" dirty="0"/>
              <a:t>дигитална компетентност</a:t>
            </a:r>
            <a:r>
              <a:rPr lang="en-GB" dirty="0"/>
              <a:t> </a:t>
            </a:r>
            <a:r>
              <a:rPr lang="ru-RU" dirty="0"/>
              <a:t>и 21 дигитални умения/ компетентности (DigComp 2.1)</a:t>
            </a:r>
          </a:p>
        </p:txBody>
      </p:sp>
      <p:pic>
        <p:nvPicPr>
          <p:cNvPr id="9" name="table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52400" y="114300"/>
            <a:ext cx="4728676" cy="71283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14300"/>
            <a:ext cx="2321632" cy="511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Straight Connector 11"/>
          <p:cNvCxnSpPr/>
          <p:nvPr userDrawn="1"/>
        </p:nvCxnSpPr>
        <p:spPr>
          <a:xfrm>
            <a:off x="2479784" y="225614"/>
            <a:ext cx="0" cy="274320"/>
          </a:xfrm>
          <a:prstGeom prst="line">
            <a:avLst/>
          </a:prstGeom>
          <a:ln w="19050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15099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2" userDrawn="1">
          <p15:clr>
            <a:srgbClr val="FBAE40"/>
          </p15:clr>
        </p15:guide>
        <p15:guide id="2" pos="96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2B6D5A-FD99-45B9-8F92-AA3556DC841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1726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76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 dirty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0505851-F816-4066-9C2F-C484256778D0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3341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8D0D6E-C96A-4D0D-B632-A3E513AD158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7115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5875" y="6400800"/>
            <a:ext cx="12188825" cy="457200"/>
          </a:xfrm>
          <a:prstGeom prst="rect">
            <a:avLst/>
          </a:prstGeom>
          <a:solidFill>
            <a:srgbClr val="76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5"/>
          <p:cNvCxnSpPr/>
          <p:nvPr/>
        </p:nvCxnSpPr>
        <p:spPr>
          <a:xfrm>
            <a:off x="1208088" y="4343400"/>
            <a:ext cx="987583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Ctr="0"/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 dirty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614963E-56B1-4CF9-A4B2-C3D1F4E45739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1172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76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 userDrawn="1"/>
        </p:nvSpPr>
        <p:spPr>
          <a:xfrm>
            <a:off x="0" y="6334125"/>
            <a:ext cx="12192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5075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621226"/>
            <a:ext cx="6035039" cy="468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621226"/>
            <a:ext cx="5974080" cy="468000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 dirty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89175F5-876B-4C76-886E-FC91E159C587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3674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1638232"/>
            <a:ext cx="6035040" cy="736282"/>
          </a:xfrm>
          <a:solidFill>
            <a:srgbClr val="76305C"/>
          </a:solidFill>
        </p:spPr>
        <p:txBody>
          <a:bodyPr lIns="91440" rIns="91440" anchor="ctr">
            <a:normAutofit/>
          </a:bodyPr>
          <a:lstStyle>
            <a:lvl1pPr marL="0" indent="0" algn="ctr">
              <a:buNone/>
              <a:defRPr sz="2000" b="0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0" y="2391520"/>
            <a:ext cx="6035040" cy="39097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638232"/>
            <a:ext cx="5974080" cy="736282"/>
          </a:xfrm>
          <a:solidFill>
            <a:srgbClr val="76305C"/>
          </a:solidFill>
        </p:spPr>
        <p:txBody>
          <a:bodyPr lIns="91440" rIns="91440" anchor="ctr">
            <a:normAutofit/>
          </a:bodyPr>
          <a:lstStyle>
            <a:lvl1pPr marL="0" indent="0" algn="ctr">
              <a:buNone/>
              <a:defRPr sz="2000" b="0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391520"/>
            <a:ext cx="5974080" cy="39097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1A1CA5-5825-49F4-BE01-F37C492DFB0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3583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DC77A9-B014-4641-96CC-178D8B23B2B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7990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76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Rectangle 2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 dirty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E24A3BB-6B2B-4F1D-987A-25B3D744AAF3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8516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4051300" cy="6858000"/>
          </a:xfrm>
          <a:prstGeom prst="rect">
            <a:avLst/>
          </a:prstGeom>
          <a:solidFill>
            <a:srgbClr val="76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4040188" y="0"/>
            <a:ext cx="635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209" y="594359"/>
            <a:ext cx="3605646" cy="1812015"/>
          </a:xfrm>
        </p:spPr>
        <p:txBody>
          <a:bodyPr anchor="ctr" anchorCtr="0"/>
          <a:lstStyle>
            <a:lvl1pPr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0295" y="594359"/>
            <a:ext cx="7577296" cy="571084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8209" y="2406374"/>
            <a:ext cx="3605646" cy="389883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3B4C072F-CBA2-45F6-95CB-89F7CA44F4B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305550"/>
            <a:ext cx="4103688" cy="519113"/>
          </a:xfrm>
        </p:spPr>
        <p:txBody>
          <a:bodyPr/>
          <a:lstStyle>
            <a:lvl1pPr algn="ctr">
              <a:defRPr sz="1000" cap="all" baseline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 dirty="0"/>
              <a:t> Европейска Рамка на дигиталните компетентности</a:t>
            </a:r>
            <a:r>
              <a:rPr lang="en-GB" dirty="0"/>
              <a:t/>
            </a:r>
            <a:br>
              <a:rPr lang="en-GB" dirty="0"/>
            </a:br>
            <a:r>
              <a:rPr lang="ru-RU" dirty="0"/>
              <a:t>с петте области на дигитална компетентност и 21 дигитални умения/ компетентности (DigComp 2.1)</a:t>
            </a:r>
          </a:p>
        </p:txBody>
      </p:sp>
    </p:spTree>
    <p:extLst>
      <p:ext uri="{BB962C8B-B14F-4D97-AF65-F5344CB8AC3E}">
        <p14:creationId xmlns:p14="http://schemas.microsoft.com/office/powerpoint/2010/main" val="2582209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76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0" y="4914900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tIns="0" bIns="0">
            <a:noAutofit/>
          </a:bodyPr>
          <a:lstStyle>
            <a:lvl1pPr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rtlCol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 algn="ctr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 dirty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E4BD8AB-2F22-4CB9-94B9-3B7251888219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8606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76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125"/>
            <a:ext cx="12192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509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0" y="1620838"/>
            <a:ext cx="12192000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2000" tIns="72000" rIns="72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459538"/>
            <a:ext cx="10671175" cy="3651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000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ru-RU" dirty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66438" y="6459538"/>
            <a:ext cx="13128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5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9BE8E2A1-9E2A-44C8-B01C-B7C500DBAB30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3" r:id="rId2"/>
    <p:sldLayoutId id="2147483738" r:id="rId3"/>
    <p:sldLayoutId id="2147483739" r:id="rId4"/>
    <p:sldLayoutId id="2147483734" r:id="rId5"/>
    <p:sldLayoutId id="2147483735" r:id="rId6"/>
    <p:sldLayoutId id="2147483740" r:id="rId7"/>
    <p:sldLayoutId id="2147483741" r:id="rId8"/>
    <p:sldLayoutId id="2147483742" r:id="rId9"/>
    <p:sldLayoutId id="2147483736" r:id="rId10"/>
    <p:sldLayoutId id="2147483743" r:id="rId11"/>
  </p:sldLayoutIdLst>
  <p:hf sldNum="0" hd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 kern="1200" spc="-5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90488" indent="-144000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BG" sz="6600" dirty="0"/>
              <a:t>Нива 5-6, Тема </a:t>
            </a:r>
            <a:r>
              <a:rPr lang="en-BG" sz="6600" dirty="0" smtClean="0"/>
              <a:t>4.4</a:t>
            </a:r>
            <a:r>
              <a:rPr lang="en-US" sz="6600" smtClean="0"/>
              <a:t>.</a:t>
            </a:r>
            <a:r>
              <a:rPr lang="en-BG" sz="6600"/>
              <a:t/>
            </a:r>
            <a:br>
              <a:rPr lang="en-BG" sz="6600"/>
            </a:br>
            <a:r>
              <a:rPr lang="bg-BG" sz="6600" dirty="0" smtClean="0"/>
              <a:t>Защита </a:t>
            </a:r>
            <a:r>
              <a:rPr lang="bg-BG" sz="6600" dirty="0"/>
              <a:t>на околната среда</a:t>
            </a:r>
            <a:endParaRPr lang="en-US" sz="6600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bg-BG" dirty="0"/>
              <a:t>МУЛТИМЕДИЙНА ПРЕЗЕНТАЦИЯ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dirty="0"/>
              <a:t> Европейска Рамка на дигиталните компетентности с петте области на дигитална компетентност</a:t>
            </a:r>
            <a:r>
              <a:rPr lang="en-GB" dirty="0"/>
              <a:t/>
            </a:r>
            <a:br>
              <a:rPr lang="en-GB" dirty="0"/>
            </a:br>
            <a:r>
              <a:rPr lang="ru-RU" dirty="0"/>
              <a:t>и 21 дигитални умения/ компетентности (DigComp 2.1)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176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sz="3600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Ефективно използване и поддръжка на дигиталните устройства, съобразно влиянието им върху околната среда</a:t>
            </a:r>
            <a:endParaRPr lang="en-GB" sz="3600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8B3DD5A7-2798-AF29-3ADC-DAAD2EA5C6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5339871"/>
              </p:ext>
            </p:extLst>
          </p:nvPr>
        </p:nvGraphicFramePr>
        <p:xfrm>
          <a:off x="665018" y="1620838"/>
          <a:ext cx="10834255" cy="4679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033945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176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sz="3600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Ефективно използване и поддръжка на дигиталните устройства, съобразно влиянието им върху околната среда</a:t>
            </a:r>
            <a:endParaRPr lang="en-GB" sz="3600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7846A025-082E-FB48-5ADE-C8F2C0D2265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3518579"/>
              </p:ext>
            </p:extLst>
          </p:nvPr>
        </p:nvGraphicFramePr>
        <p:xfrm>
          <a:off x="665018" y="1256146"/>
          <a:ext cx="10834255" cy="50446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930664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176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sz="3600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Ефективно използване и поддръжка на дигиталните устройства, съобразно влиянието им върху околната среда</a:t>
            </a:r>
            <a:endParaRPr lang="en-GB" sz="3600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E531FF0A-2B82-17AA-1E22-F44D805121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719381"/>
              </p:ext>
            </p:extLst>
          </p:nvPr>
        </p:nvGraphicFramePr>
        <p:xfrm>
          <a:off x="665018" y="1256146"/>
          <a:ext cx="10834255" cy="50446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924807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176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sz="3600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Ефективно използване и поддръжка на дигиталните устройства, съобразно влиянието им върху околната среда</a:t>
            </a:r>
            <a:endParaRPr lang="en-GB" sz="3600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BDE08347-4241-2271-8A3E-97764E0068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2428876"/>
              </p:ext>
            </p:extLst>
          </p:nvPr>
        </p:nvGraphicFramePr>
        <p:xfrm>
          <a:off x="665018" y="1620838"/>
          <a:ext cx="10834255" cy="4679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365985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Благодаря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bg-BG" dirty="0"/>
              <a:t>За вашето внимание!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</a:t>
            </a:r>
            <a:r>
              <a:rPr lang="en-GB"/>
              <a:t/>
            </a:r>
            <a:br>
              <a:rPr lang="en-GB"/>
            </a:br>
            <a:r>
              <a:rPr lang="ru-RU"/>
              <a:t>с петте области на дигитална компетентност и 21 дигитални умения/ компетентности (DigComp 2.1)</a:t>
            </a:r>
          </a:p>
        </p:txBody>
      </p:sp>
    </p:spTree>
    <p:extLst>
      <p:ext uri="{BB962C8B-B14F-4D97-AF65-F5344CB8AC3E}">
        <p14:creationId xmlns:p14="http://schemas.microsoft.com/office/powerpoint/2010/main" val="1013762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176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Защита на околната среда</a:t>
            </a:r>
            <a:endParaRPr lang="en-GB" sz="115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0B5909E1-1299-578E-FCAE-E65FBADDBE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825904"/>
              </p:ext>
            </p:extLst>
          </p:nvPr>
        </p:nvGraphicFramePr>
        <p:xfrm>
          <a:off x="665018" y="1620838"/>
          <a:ext cx="10834255" cy="4679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176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П</a:t>
            </a:r>
            <a:r>
              <a:rPr lang="en-GB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одходи</a:t>
            </a:r>
            <a:r>
              <a:rPr lang="en-GB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за</a:t>
            </a:r>
            <a:r>
              <a:rPr lang="en-GB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защита</a:t>
            </a:r>
            <a:r>
              <a:rPr lang="en-GB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на</a:t>
            </a:r>
            <a:r>
              <a:rPr lang="en-GB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околната</a:t>
            </a:r>
            <a:r>
              <a:rPr lang="en-GB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среда</a:t>
            </a:r>
            <a:r>
              <a:rPr lang="en-GB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lang="en-GB" sz="115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20052D2D-38EF-7216-836A-4EC7D7B34C1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1039463"/>
              </p:ext>
            </p:extLst>
          </p:nvPr>
        </p:nvGraphicFramePr>
        <p:xfrm>
          <a:off x="535710" y="1251387"/>
          <a:ext cx="10963564" cy="4918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05826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176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П</a:t>
            </a:r>
            <a:r>
              <a:rPr lang="en-GB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одходи</a:t>
            </a:r>
            <a:r>
              <a:rPr lang="en-GB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за</a:t>
            </a:r>
            <a:r>
              <a:rPr lang="en-GB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защита</a:t>
            </a:r>
            <a:r>
              <a:rPr lang="en-GB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на</a:t>
            </a:r>
            <a:r>
              <a:rPr lang="en-GB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околната</a:t>
            </a:r>
            <a:r>
              <a:rPr lang="en-GB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среда</a:t>
            </a:r>
            <a:r>
              <a:rPr lang="en-GB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lang="en-GB" sz="115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BFE157D7-CBA3-38BA-7087-0131C5D7351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2018553"/>
              </p:ext>
            </p:extLst>
          </p:nvPr>
        </p:nvGraphicFramePr>
        <p:xfrm>
          <a:off x="665018" y="1620838"/>
          <a:ext cx="10834255" cy="4679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84263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176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П</a:t>
            </a:r>
            <a:r>
              <a:rPr lang="en-GB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одходи</a:t>
            </a:r>
            <a:r>
              <a:rPr lang="en-GB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за</a:t>
            </a:r>
            <a:r>
              <a:rPr lang="en-GB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защита</a:t>
            </a:r>
            <a:r>
              <a:rPr lang="en-GB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на</a:t>
            </a:r>
            <a:r>
              <a:rPr lang="en-GB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околната</a:t>
            </a:r>
            <a:r>
              <a:rPr lang="en-GB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среда</a:t>
            </a:r>
            <a:r>
              <a:rPr lang="en-GB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lang="en-GB" sz="115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ECACAD85-9E61-91B9-C82C-9D4C3218DF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0035118"/>
              </p:ext>
            </p:extLst>
          </p:nvPr>
        </p:nvGraphicFramePr>
        <p:xfrm>
          <a:off x="665018" y="1620838"/>
          <a:ext cx="10834255" cy="4679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631356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176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П</a:t>
            </a:r>
            <a:r>
              <a:rPr lang="en-GB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одходи</a:t>
            </a:r>
            <a:r>
              <a:rPr lang="en-GB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за</a:t>
            </a:r>
            <a:r>
              <a:rPr lang="en-GB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защита</a:t>
            </a:r>
            <a:r>
              <a:rPr lang="en-GB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на</a:t>
            </a:r>
            <a:r>
              <a:rPr lang="en-GB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околната</a:t>
            </a:r>
            <a:r>
              <a:rPr lang="en-GB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среда</a:t>
            </a:r>
            <a:r>
              <a:rPr lang="en-GB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lang="en-GB" sz="115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D6CE796B-5B50-14D3-306E-2B0B08669F3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7361889"/>
              </p:ext>
            </p:extLst>
          </p:nvPr>
        </p:nvGraphicFramePr>
        <p:xfrm>
          <a:off x="665018" y="1620838"/>
          <a:ext cx="10834255" cy="4679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113652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176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П</a:t>
            </a:r>
            <a:r>
              <a:rPr lang="en-GB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одходи</a:t>
            </a:r>
            <a:r>
              <a:rPr lang="en-GB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за</a:t>
            </a:r>
            <a:r>
              <a:rPr lang="en-GB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защита</a:t>
            </a:r>
            <a:r>
              <a:rPr lang="en-GB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на</a:t>
            </a:r>
            <a:r>
              <a:rPr lang="en-GB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околната</a:t>
            </a:r>
            <a:r>
              <a:rPr lang="en-GB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среда</a:t>
            </a:r>
            <a:r>
              <a:rPr lang="en-GB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lang="en-GB" sz="115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57167B15-4BD7-6A8A-09FD-8E0220701F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2216031"/>
              </p:ext>
            </p:extLst>
          </p:nvPr>
        </p:nvGraphicFramePr>
        <p:xfrm>
          <a:off x="665018" y="1620838"/>
          <a:ext cx="10834255" cy="4679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401369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176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П</a:t>
            </a:r>
            <a:r>
              <a:rPr lang="en-GB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одходи</a:t>
            </a:r>
            <a:r>
              <a:rPr lang="en-GB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за</a:t>
            </a:r>
            <a:r>
              <a:rPr lang="en-GB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защита</a:t>
            </a:r>
            <a:r>
              <a:rPr lang="en-GB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на</a:t>
            </a:r>
            <a:r>
              <a:rPr lang="en-GB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околната</a:t>
            </a:r>
            <a:r>
              <a:rPr lang="en-GB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среда</a:t>
            </a:r>
            <a:r>
              <a:rPr lang="en-GB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lang="en-GB" sz="115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0A9E6A76-0CF0-8D4A-C65E-6C325DC872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471929"/>
              </p:ext>
            </p:extLst>
          </p:nvPr>
        </p:nvGraphicFramePr>
        <p:xfrm>
          <a:off x="665018" y="1117601"/>
          <a:ext cx="10834255" cy="51831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155667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176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sz="3200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Проблемите, свързани с ресурси, жизнен цикъл, рециклиране и енергийно потребление при използване на дигитални устройства</a:t>
            </a:r>
            <a:endParaRPr lang="en-GB" sz="3200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B20EC61F-4036-9941-8158-37453343530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0987555"/>
              </p:ext>
            </p:extLst>
          </p:nvPr>
        </p:nvGraphicFramePr>
        <p:xfrm>
          <a:off x="665018" y="1620838"/>
          <a:ext cx="10834255" cy="4679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6715454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Calibri-Cambria">
      <a:majorFont>
        <a:latin typeface="Calibri" panose="020F0502020204030204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1397</TotalTime>
  <Words>1790</Words>
  <Application>Microsoft Office PowerPoint</Application>
  <PresentationFormat>Widescreen</PresentationFormat>
  <Paragraphs>99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Cambria</vt:lpstr>
      <vt:lpstr>Times New Roman</vt:lpstr>
      <vt:lpstr>Retrospect</vt:lpstr>
      <vt:lpstr>Нива 5-6, Тема 4.4. Защита на околната среда</vt:lpstr>
      <vt:lpstr>Защита на околната среда</vt:lpstr>
      <vt:lpstr>Подходи за защита на околната среда </vt:lpstr>
      <vt:lpstr>Подходи за защита на околната среда </vt:lpstr>
      <vt:lpstr>Подходи за защита на околната среда </vt:lpstr>
      <vt:lpstr>Подходи за защита на околната среда </vt:lpstr>
      <vt:lpstr>Подходи за защита на околната среда </vt:lpstr>
      <vt:lpstr>Подходи за защита на околната среда </vt:lpstr>
      <vt:lpstr>Проблемите, свързани с ресурси, жизнен цикъл, рециклиране и енергийно потребление при използване на дигитални устройства</vt:lpstr>
      <vt:lpstr>Ефективно използване и поддръжка на дигиталните устройства, съобразно влиянието им върху околната среда</vt:lpstr>
      <vt:lpstr>Ефективно използване и поддръжка на дигиталните устройства, съобразно влиянието им върху околната среда</vt:lpstr>
      <vt:lpstr>Ефективно използване и поддръжка на дигиталните устройства, съобразно влиянието им върху околната среда</vt:lpstr>
      <vt:lpstr>Ефективно използване и поддръжка на дигиталните устройства, съобразно влиянието им върху околната среда</vt:lpstr>
      <vt:lpstr>Благодаря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Irena Avdjieva</dc:creator>
  <cp:lastModifiedBy>Irena Avdjieva</cp:lastModifiedBy>
  <cp:revision>94</cp:revision>
  <dcterms:created xsi:type="dcterms:W3CDTF">2023-01-03T13:46:11Z</dcterms:created>
  <dcterms:modified xsi:type="dcterms:W3CDTF">2023-09-26T02:38:34Z</dcterms:modified>
</cp:coreProperties>
</file>