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1" r:id="rId3"/>
    <p:sldId id="257" r:id="rId4"/>
    <p:sldId id="260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5" r:id="rId18"/>
    <p:sldId id="276" r:id="rId19"/>
    <p:sldId id="274" r:id="rId20"/>
    <p:sldId id="277" r:id="rId21"/>
    <p:sldId id="280" r:id="rId22"/>
    <p:sldId id="278" r:id="rId23"/>
    <p:sldId id="258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6305C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336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20/08/2023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Европейска </a:t>
            </a:r>
            <a:r>
              <a:rPr lang="ru-RU" dirty="0"/>
              <a:t>Рамка на дигиталните компетентности с петте области на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дигитална компетентност</a:t>
            </a:r>
            <a:r>
              <a:rPr lang="en-GB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nedrive.live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1.3 Управление на данни, информация и дигитално съдържаниe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r>
              <a:rPr lang="en-GB" dirty="0"/>
              <a:t/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Алтернативи на интервалите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Долна </a:t>
            </a:r>
            <a:r>
              <a:rPr lang="bg-BG" dirty="0"/>
              <a:t>черта </a:t>
            </a:r>
            <a:r>
              <a:rPr lang="bg-BG" dirty="0" smtClean="0"/>
              <a:t>(</a:t>
            </a:r>
            <a:r>
              <a:rPr lang="bg-BG" b="1" dirty="0" smtClean="0">
                <a:solidFill>
                  <a:schemeClr val="accent1"/>
                </a:solidFill>
              </a:rPr>
              <a:t>_</a:t>
            </a:r>
            <a:r>
              <a:rPr lang="bg-BG" dirty="0" smtClean="0"/>
              <a:t>) – стандартната и препоръчителна алтернатива на интервала</a:t>
            </a:r>
          </a:p>
          <a:p>
            <a:r>
              <a:rPr lang="bg-BG" dirty="0" smtClean="0"/>
              <a:t>Малко </a:t>
            </a:r>
            <a:r>
              <a:rPr lang="bg-BG" dirty="0"/>
              <a:t>тире/дефис </a:t>
            </a:r>
            <a:r>
              <a:rPr lang="bg-BG" dirty="0" smtClean="0"/>
              <a:t>(</a:t>
            </a:r>
            <a:r>
              <a:rPr lang="bg-BG" b="1" dirty="0" smtClean="0">
                <a:solidFill>
                  <a:schemeClr val="accent1"/>
                </a:solidFill>
              </a:rPr>
              <a:t>-</a:t>
            </a:r>
            <a:r>
              <a:rPr lang="bg-BG" dirty="0" smtClean="0"/>
              <a:t>)</a:t>
            </a:r>
            <a:br>
              <a:rPr lang="bg-BG" dirty="0" smtClean="0"/>
            </a:b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bg-BG" dirty="0" smtClean="0">
                <a:solidFill>
                  <a:srgbClr val="00B050"/>
                </a:solidFill>
              </a:rPr>
              <a:t> пише се по-бързо, тъй като не изисква клавишна кобинация</a:t>
            </a:r>
            <a:br>
              <a:rPr lang="bg-BG" dirty="0" smtClean="0">
                <a:solidFill>
                  <a:srgbClr val="00B050"/>
                </a:solidFill>
              </a:rPr>
            </a:br>
            <a:r>
              <a:rPr lang="bg-BG" dirty="0" smtClean="0">
                <a:solidFill>
                  <a:srgbClr val="FF0000"/>
                </a:solidFill>
              </a:rPr>
              <a:t>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g-BG" dirty="0" smtClean="0">
                <a:solidFill>
                  <a:srgbClr val="FF0000"/>
                </a:solidFill>
              </a:rPr>
              <a:t>някои </a:t>
            </a:r>
            <a:r>
              <a:rPr lang="bg-BG" dirty="0">
                <a:solidFill>
                  <a:srgbClr val="FF0000"/>
                </a:solidFill>
              </a:rPr>
              <a:t>сложни думи съдържат малко </a:t>
            </a:r>
            <a:r>
              <a:rPr lang="bg-BG" dirty="0" smtClean="0">
                <a:solidFill>
                  <a:srgbClr val="FF0000"/>
                </a:solidFill>
              </a:rPr>
              <a:t>тире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bg-BG" dirty="0" smtClean="0"/>
              <a:t>При </a:t>
            </a:r>
            <a:r>
              <a:rPr lang="bg-BG" dirty="0"/>
              <a:t>сложни думи или съкращения, напишете главна първата буква на всяка дума, за да улесните четенето на файла</a:t>
            </a:r>
            <a:endParaRPr lang="en-US" sz="2400" dirty="0"/>
          </a:p>
          <a:p>
            <a:pPr marL="200025" lvl="1" indent="0">
              <a:buNone/>
            </a:pPr>
            <a:endParaRPr lang="bg-BG" dirty="0" smtClean="0"/>
          </a:p>
          <a:p>
            <a:pPr marL="200025" lvl="1" indent="0">
              <a:buNone/>
            </a:pPr>
            <a:r>
              <a:rPr lang="bg-BG" dirty="0" smtClean="0"/>
              <a:t>Пример</a:t>
            </a:r>
            <a:r>
              <a:rPr lang="bg-BG" dirty="0"/>
              <a:t>: файлът </a:t>
            </a:r>
            <a:r>
              <a:rPr lang="en-US" b="1" dirty="0">
                <a:solidFill>
                  <a:schemeClr val="accent1"/>
                </a:solidFill>
              </a:rPr>
              <a:t>rawdata.txt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именува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някой</a:t>
            </a:r>
            <a:r>
              <a:rPr lang="en-US" dirty="0"/>
              <a:t> </a:t>
            </a:r>
            <a:r>
              <a:rPr lang="bg-BG" dirty="0"/>
              <a:t>от следните начини: </a:t>
            </a:r>
            <a:r>
              <a:rPr lang="en-US" b="1" dirty="0" err="1">
                <a:solidFill>
                  <a:schemeClr val="accent1"/>
                </a:solidFill>
              </a:rPr>
              <a:t>RawData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raw-data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raw_data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85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Именуване на папки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Важат същите препоръки като при файловете, със следните разлики:</a:t>
            </a:r>
          </a:p>
          <a:p>
            <a:pPr lvl="1"/>
            <a:r>
              <a:rPr lang="bg-BG" dirty="0" smtClean="0"/>
              <a:t>Обикновено започват с главна буква</a:t>
            </a:r>
          </a:p>
          <a:p>
            <a:pPr lvl="1"/>
            <a:r>
              <a:rPr lang="bg-BG" dirty="0" smtClean="0"/>
              <a:t>Допускат се интервали</a:t>
            </a:r>
          </a:p>
          <a:p>
            <a:pPr lvl="1"/>
            <a:r>
              <a:rPr lang="bg-BG" dirty="0" smtClean="0"/>
              <a:t>Име по подразбиране – </a:t>
            </a:r>
            <a:r>
              <a:rPr lang="en-US" dirty="0" smtClean="0"/>
              <a:t>New folder</a:t>
            </a:r>
            <a:r>
              <a:rPr lang="bg-BG" dirty="0" smtClean="0"/>
              <a:t>; добавя се пореден номер в скоби, ако са повече от една на едно ниво в дървото на папките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580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Файлова организация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 dirty="0"/>
          </a:p>
        </p:txBody>
      </p:sp>
      <p:pic>
        <p:nvPicPr>
          <p:cNvPr id="11" name="Picture 10" descr="https://bizinsightspr.wpengine.com/wp-content/uploads/2021/06/Picture1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25" y="2509519"/>
            <a:ext cx="27749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bizinsightspr.wpengine.com/wp-content/uploads/2021/06/Picture10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55" y="2509519"/>
            <a:ext cx="301349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bizinsightspr.wpengine.com/wp-content/uploads/2021/06/Picture12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825" y="2509519"/>
            <a:ext cx="3103907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872225" y="1757680"/>
            <a:ext cx="2774950" cy="629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ХРОНОЛОГИЧНА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89254" y="1757680"/>
            <a:ext cx="7059477" cy="629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ТЕМАТИЧНА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2225" y="4997608"/>
            <a:ext cx="10776506" cy="629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СМЕСЕНА </a:t>
            </a:r>
            <a:r>
              <a:rPr lang="bg-BG" smtClean="0"/>
              <a:t>– комбинира папки с тематична и хронологична организация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6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Облачно съхранение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ОРГАНИЗИРАНЕ </a:t>
            </a:r>
            <a:r>
              <a:rPr lang="ru-RU" dirty="0"/>
              <a:t>НА ФАЙЛОВЕ МЕЖДУ РАЗЛИЧНИ УСТРОЙСТВА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9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Същност на облачното съхранение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Изисква регистрация с потребителски профил</a:t>
            </a:r>
          </a:p>
          <a:p>
            <a:r>
              <a:rPr lang="bg-BG" dirty="0" smtClean="0"/>
              <a:t>Изисква достъп до Интернет</a:t>
            </a:r>
          </a:p>
          <a:p>
            <a:r>
              <a:rPr lang="bg-BG" dirty="0" smtClean="0"/>
              <a:t>Осигурява алтернативно или допълващо хранилище за файлове</a:t>
            </a:r>
          </a:p>
          <a:p>
            <a:r>
              <a:rPr lang="bg-BG" dirty="0" smtClean="0"/>
              <a:t>Позволява синхронизиране на файловете между облачното хранилище и локалния диск</a:t>
            </a:r>
          </a:p>
          <a:p>
            <a:r>
              <a:rPr lang="bg-BG" dirty="0" smtClean="0"/>
              <a:t>Позволява споделяне с други потребители и едновременна съвместна работа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Предимства на облачното съхранение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/>
              <a:t>Достъп до файловете по всяко време от различни </a:t>
            </a:r>
            <a:r>
              <a:rPr lang="bg-BG" dirty="0" smtClean="0"/>
              <a:t>устройства, </a:t>
            </a:r>
            <a:r>
              <a:rPr lang="bg-BG" dirty="0"/>
              <a:t>стига да са свързани с интернет;</a:t>
            </a:r>
            <a:endParaRPr lang="en-US" dirty="0"/>
          </a:p>
          <a:p>
            <a:pPr lvl="0"/>
            <a:r>
              <a:rPr lang="bg-BG" dirty="0"/>
              <a:t>Споделяне на файловете с други потребители, едновременен достъп и съвместна работа с различни права, определяни от собственика на хранилището;</a:t>
            </a:r>
            <a:endParaRPr lang="en-US" dirty="0"/>
          </a:p>
          <a:p>
            <a:pPr lvl="0"/>
            <a:r>
              <a:rPr lang="bg-BG" dirty="0"/>
              <a:t>По-висока степен на защита от загуба на данни в сравнение с локалните хранилища.</a:t>
            </a:r>
            <a:endParaRPr lang="en-US" dirty="0"/>
          </a:p>
          <a:p>
            <a:pPr lvl="0"/>
            <a:r>
              <a:rPr lang="bg-BG" dirty="0"/>
              <a:t>По-висока степен на защита на чувствителни данни, тъй като достъпът се осъществява чрез парола; има възможност и за двуфакторна </a:t>
            </a:r>
            <a:r>
              <a:rPr lang="bg-BG" dirty="0" smtClean="0"/>
              <a:t>автентикация и допълнителни защити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5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Microsoft OneDrive</a:t>
            </a:r>
            <a:r>
              <a:rPr lang="en-US" dirty="0"/>
              <a:t> </a:t>
            </a:r>
            <a:r>
              <a:rPr lang="en-US" dirty="0" smtClean="0"/>
              <a:t> - </a:t>
            </a:r>
            <a:r>
              <a:rPr lang="bg-BG" dirty="0" smtClean="0"/>
              <a:t>достъп с </a:t>
            </a:r>
            <a:r>
              <a:rPr lang="en-US" dirty="0"/>
              <a:t>Microsoft </a:t>
            </a:r>
            <a:r>
              <a:rPr lang="bg-BG" dirty="0"/>
              <a:t>потребителски </a:t>
            </a:r>
            <a:r>
              <a:rPr lang="bg-BG" dirty="0" smtClean="0"/>
              <a:t>профил</a:t>
            </a:r>
            <a:endParaRPr lang="en-US" dirty="0"/>
          </a:p>
          <a:p>
            <a:r>
              <a:rPr lang="bg-BG" dirty="0" smtClean="0"/>
              <a:t>Основни характеристики:</a:t>
            </a:r>
            <a:endParaRPr lang="en-US" dirty="0"/>
          </a:p>
          <a:p>
            <a:pPr lvl="1"/>
            <a:r>
              <a:rPr lang="bg-BG" dirty="0"/>
              <a:t>Място за съхранение –</a:t>
            </a:r>
            <a:r>
              <a:rPr lang="en-US" dirty="0"/>
              <a:t> 5 GB </a:t>
            </a:r>
            <a:r>
              <a:rPr lang="en-US" dirty="0" err="1" smtClean="0"/>
              <a:t>безплатно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П</a:t>
            </a:r>
            <a:r>
              <a:rPr lang="en-US" dirty="0" err="1" smtClean="0"/>
              <a:t>латени</a:t>
            </a:r>
            <a:r>
              <a:rPr lang="en-US" dirty="0" smtClean="0"/>
              <a:t> </a:t>
            </a:r>
            <a:r>
              <a:rPr lang="en-US" dirty="0" err="1"/>
              <a:t>планове</a:t>
            </a:r>
            <a:r>
              <a:rPr lang="en-US" dirty="0"/>
              <a:t> </a:t>
            </a:r>
            <a:r>
              <a:rPr lang="bg-BG" dirty="0" smtClean="0"/>
              <a:t>за </a:t>
            </a:r>
            <a:r>
              <a:rPr lang="en-US" dirty="0" smtClean="0"/>
              <a:t> </a:t>
            </a:r>
            <a:r>
              <a:rPr lang="en-US" dirty="0"/>
              <a:t>100 GB, 1 </a:t>
            </a:r>
            <a:r>
              <a:rPr lang="en-US" dirty="0" err="1"/>
              <a:t>или</a:t>
            </a:r>
            <a:r>
              <a:rPr lang="en-US" dirty="0"/>
              <a:t> 6 </a:t>
            </a:r>
            <a:r>
              <a:rPr lang="en-US" dirty="0" smtClean="0"/>
              <a:t>TB</a:t>
            </a:r>
            <a:endParaRPr lang="en-US" dirty="0"/>
          </a:p>
          <a:p>
            <a:pPr lvl="1"/>
            <a:r>
              <a:rPr lang="en-US" dirty="0"/>
              <a:t>OneDrive </a:t>
            </a:r>
            <a:r>
              <a:rPr lang="bg-BG" dirty="0"/>
              <a:t>по подразбиране </a:t>
            </a:r>
            <a:r>
              <a:rPr lang="en-US" dirty="0"/>
              <a:t>е </a:t>
            </a:r>
            <a:r>
              <a:rPr lang="en-US" dirty="0" err="1"/>
              <a:t>част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операционната</a:t>
            </a:r>
            <a:r>
              <a:rPr lang="en-US" dirty="0"/>
              <a:t> </a:t>
            </a:r>
            <a:r>
              <a:rPr lang="en-US" dirty="0" err="1"/>
              <a:t>система</a:t>
            </a:r>
            <a:r>
              <a:rPr lang="en-US" dirty="0"/>
              <a:t> Microsoft Windows</a:t>
            </a:r>
            <a:r>
              <a:rPr lang="bg-BG" dirty="0"/>
              <a:t> и се отразява във файловата структура на </a:t>
            </a:r>
            <a:r>
              <a:rPr lang="en-US" dirty="0"/>
              <a:t>File Manager.</a:t>
            </a:r>
          </a:p>
          <a:p>
            <a:pPr lvl="1"/>
            <a:r>
              <a:rPr lang="bg-BG" dirty="0"/>
              <a:t>В</a:t>
            </a:r>
            <a:r>
              <a:rPr lang="en-US" dirty="0" err="1"/>
              <a:t>ключен</a:t>
            </a:r>
            <a:r>
              <a:rPr lang="bg-BG" dirty="0"/>
              <a:t>а 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подразбиране</a:t>
            </a:r>
            <a:r>
              <a:rPr lang="en-US" dirty="0"/>
              <a:t> в </a:t>
            </a:r>
            <a:r>
              <a:rPr lang="en-US" dirty="0" err="1"/>
              <a:t>абонаментния</a:t>
            </a:r>
            <a:r>
              <a:rPr lang="en-US" dirty="0"/>
              <a:t> </a:t>
            </a:r>
            <a:r>
              <a:rPr lang="en-US" dirty="0" err="1"/>
              <a:t>офис</a:t>
            </a:r>
            <a:r>
              <a:rPr lang="en-US" dirty="0"/>
              <a:t> </a:t>
            </a:r>
            <a:r>
              <a:rPr lang="en-US" dirty="0" err="1"/>
              <a:t>пакет</a:t>
            </a:r>
            <a:r>
              <a:rPr lang="en-US" dirty="0"/>
              <a:t> Office 365</a:t>
            </a:r>
          </a:p>
          <a:p>
            <a:pPr lvl="1"/>
            <a:r>
              <a:rPr lang="bg-BG" dirty="0"/>
              <a:t>П</a:t>
            </a:r>
            <a:r>
              <a:rPr lang="en-US" dirty="0" err="1"/>
              <a:t>риложенията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Microsoft Office </a:t>
            </a:r>
            <a:r>
              <a:rPr lang="en-US" dirty="0" err="1"/>
              <a:t>имат</a:t>
            </a:r>
            <a:r>
              <a:rPr lang="en-US" dirty="0"/>
              <a:t> </a:t>
            </a:r>
            <a:r>
              <a:rPr lang="en-US" dirty="0" err="1"/>
              <a:t>директна</a:t>
            </a:r>
            <a:r>
              <a:rPr lang="en-US" dirty="0"/>
              <a:t> </a:t>
            </a:r>
            <a:r>
              <a:rPr lang="en-US" dirty="0" err="1"/>
              <a:t>интеграция</a:t>
            </a:r>
            <a:r>
              <a:rPr lang="en-US" dirty="0"/>
              <a:t> с </a:t>
            </a:r>
            <a:r>
              <a:rPr lang="en-US" dirty="0" smtClean="0"/>
              <a:t>OneDrive</a:t>
            </a:r>
            <a:endParaRPr lang="bg-BG" dirty="0" smtClean="0"/>
          </a:p>
          <a:p>
            <a:pPr lvl="1"/>
            <a:r>
              <a:rPr lang="bg-BG" dirty="0"/>
              <a:t>Поддържа и допълнителни </a:t>
            </a:r>
            <a:r>
              <a:rPr lang="bg-BG" dirty="0" smtClean="0"/>
              <a:t>услуги, включително създаване </a:t>
            </a:r>
            <a:r>
              <a:rPr lang="bg-BG" dirty="0"/>
              <a:t>и редактиране на </a:t>
            </a:r>
            <a:r>
              <a:rPr lang="bg-BG" dirty="0" smtClean="0"/>
              <a:t>файлове</a:t>
            </a:r>
          </a:p>
          <a:p>
            <a:pPr lvl="1"/>
            <a:r>
              <a:rPr lang="bg-BG" dirty="0" smtClean="0"/>
              <a:t>Има инсталируемо приложение за работа с локални файлове – </a:t>
            </a:r>
            <a:r>
              <a:rPr lang="en-US" dirty="0" smtClean="0"/>
              <a:t>Drive for Desktop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4068" y="1309854"/>
            <a:ext cx="7578725" cy="4279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Синхронизиране на файлове с </a:t>
            </a:r>
            <a:r>
              <a:rPr lang="en-US" dirty="0" smtClean="0"/>
              <a:t>OneDrive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Място във файловия мениджър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Синхронизирана папка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Статус на папката/документа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13" name="Right Arrow 12"/>
          <p:cNvSpPr/>
          <p:nvPr/>
        </p:nvSpPr>
        <p:spPr>
          <a:xfrm flipH="1">
            <a:off x="7144845" y="1500366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2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 flipH="1">
            <a:off x="5606171" y="2125020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2</a:t>
            </a: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7791157" y="707581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g-BG" dirty="0" smtClean="0"/>
              <a:t>3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177348" y="1781720"/>
            <a:ext cx="426720" cy="12561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604068" y="1781720"/>
            <a:ext cx="1745932" cy="12561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729" y="2410145"/>
            <a:ext cx="5378730" cy="309799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776720" y="2600960"/>
            <a:ext cx="269240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b="1" dirty="0" smtClean="0">
                <a:solidFill>
                  <a:schemeClr val="accent1"/>
                </a:solidFill>
              </a:rPr>
              <a:t>Икона	Значение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25360" y="4937760"/>
            <a:ext cx="442976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bg-BG" sz="1400" dirty="0" smtClean="0">
                <a:solidFill>
                  <a:schemeClr val="tx1"/>
                </a:solidFill>
                <a:latin typeface="+mj-lt"/>
              </a:rPr>
              <a:t>Споделен с други потребители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25360" y="4372459"/>
            <a:ext cx="442976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bg-BG" sz="1400" dirty="0" smtClean="0">
                <a:solidFill>
                  <a:schemeClr val="tx1"/>
                </a:solidFill>
                <a:latin typeface="+mj-lt"/>
              </a:rPr>
              <a:t>Достъпен само офлайн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25360" y="3784600"/>
            <a:ext cx="442976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bg-BG" sz="1400" dirty="0" smtClean="0">
                <a:solidFill>
                  <a:schemeClr val="tx1"/>
                </a:solidFill>
                <a:latin typeface="+mj-lt"/>
              </a:rPr>
              <a:t>Достъпен онлайн и офлайн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5360" y="3171551"/>
            <a:ext cx="4429760" cy="33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bg-BG" sz="1400" dirty="0" smtClean="0">
                <a:solidFill>
                  <a:schemeClr val="tx1"/>
                </a:solidFill>
                <a:latin typeface="+mj-lt"/>
              </a:rPr>
              <a:t>Достъпен само онлайн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7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Drive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Google Drive</a:t>
            </a:r>
            <a:r>
              <a:rPr lang="en-US" dirty="0"/>
              <a:t> </a:t>
            </a:r>
            <a:r>
              <a:rPr lang="bg-BG" dirty="0" smtClean="0"/>
              <a:t>– достъп с </a:t>
            </a:r>
            <a:r>
              <a:rPr lang="en-US" dirty="0" smtClean="0"/>
              <a:t>Google </a:t>
            </a:r>
            <a:r>
              <a:rPr lang="bg-BG" dirty="0"/>
              <a:t>потребителски </a:t>
            </a:r>
            <a:r>
              <a:rPr lang="bg-BG" dirty="0" smtClean="0"/>
              <a:t>профил</a:t>
            </a:r>
          </a:p>
          <a:p>
            <a:r>
              <a:rPr lang="bg-BG" dirty="0" smtClean="0"/>
              <a:t>Основни характеристики:</a:t>
            </a:r>
          </a:p>
          <a:p>
            <a:pPr lvl="1"/>
            <a:r>
              <a:rPr lang="bg-BG" dirty="0"/>
              <a:t>Място за съхранение –</a:t>
            </a:r>
            <a:r>
              <a:rPr lang="en-US" dirty="0"/>
              <a:t> 15 GB </a:t>
            </a:r>
            <a:r>
              <a:rPr lang="en-US" dirty="0" err="1" smtClean="0"/>
              <a:t>безплатно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>П</a:t>
            </a:r>
            <a:r>
              <a:rPr lang="en-US" dirty="0" err="1" smtClean="0"/>
              <a:t>латени</a:t>
            </a:r>
            <a:r>
              <a:rPr lang="en-US" dirty="0" smtClean="0"/>
              <a:t> </a:t>
            </a:r>
            <a:r>
              <a:rPr lang="en-US" dirty="0" err="1" smtClean="0"/>
              <a:t>планове</a:t>
            </a:r>
            <a:r>
              <a:rPr lang="bg-BG" dirty="0" smtClean="0"/>
              <a:t> </a:t>
            </a:r>
            <a:r>
              <a:rPr lang="bg-BG" dirty="0"/>
              <a:t>за</a:t>
            </a:r>
            <a:r>
              <a:rPr lang="en-US" dirty="0"/>
              <a:t> 100 GB, 200 GB, 2 TB </a:t>
            </a:r>
            <a:r>
              <a:rPr lang="bg-BG" dirty="0"/>
              <a:t>и 5 </a:t>
            </a:r>
            <a:r>
              <a:rPr lang="en-US" dirty="0" smtClean="0"/>
              <a:t>TB</a:t>
            </a:r>
            <a:endParaRPr lang="en-US" dirty="0"/>
          </a:p>
          <a:p>
            <a:pPr lvl="1"/>
            <a:r>
              <a:rPr lang="en-US" dirty="0"/>
              <a:t>Google Drive </a:t>
            </a:r>
            <a:r>
              <a:rPr lang="bg-BG" dirty="0"/>
              <a:t>по подразбиране </a:t>
            </a:r>
            <a:r>
              <a:rPr lang="en-US" dirty="0"/>
              <a:t>е </a:t>
            </a:r>
            <a:r>
              <a:rPr lang="en-US" dirty="0" err="1"/>
              <a:t>част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операционната</a:t>
            </a:r>
            <a:r>
              <a:rPr lang="en-US" dirty="0"/>
              <a:t> </a:t>
            </a:r>
            <a:r>
              <a:rPr lang="en-US" dirty="0" err="1"/>
              <a:t>система</a:t>
            </a:r>
            <a:r>
              <a:rPr lang="en-US" dirty="0"/>
              <a:t> Android </a:t>
            </a:r>
            <a:r>
              <a:rPr lang="bg-BG" dirty="0"/>
              <a:t>за мобилни устройства</a:t>
            </a:r>
            <a:r>
              <a:rPr lang="en-US" dirty="0"/>
              <a:t>.</a:t>
            </a:r>
          </a:p>
          <a:p>
            <a:pPr lvl="1"/>
            <a:r>
              <a:rPr lang="bg-BG" dirty="0"/>
              <a:t>В</a:t>
            </a:r>
            <a:r>
              <a:rPr lang="en-US" dirty="0" err="1"/>
              <a:t>ключен</a:t>
            </a:r>
            <a:r>
              <a:rPr lang="bg-BG" dirty="0"/>
              <a:t>а 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подразбиране</a:t>
            </a:r>
            <a:r>
              <a:rPr lang="en-US" dirty="0"/>
              <a:t> в Google Workspace – </a:t>
            </a:r>
            <a:r>
              <a:rPr lang="en-US" dirty="0" err="1"/>
              <a:t>месечната</a:t>
            </a:r>
            <a:r>
              <a:rPr lang="en-US" dirty="0"/>
              <a:t> </a:t>
            </a:r>
            <a:r>
              <a:rPr lang="en-US" dirty="0" err="1"/>
              <a:t>абонаментна</a:t>
            </a:r>
            <a:r>
              <a:rPr lang="en-US" dirty="0"/>
              <a:t> </a:t>
            </a:r>
            <a:r>
              <a:rPr lang="en-US" dirty="0" err="1"/>
              <a:t>услуга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Google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бизнеси</a:t>
            </a:r>
            <a:r>
              <a:rPr lang="en-US" dirty="0"/>
              <a:t> и </a:t>
            </a:r>
            <a:r>
              <a:rPr lang="en-US" dirty="0" err="1"/>
              <a:t>организации</a:t>
            </a:r>
            <a:r>
              <a:rPr lang="bg-BG" dirty="0"/>
              <a:t>, аналог на </a:t>
            </a:r>
            <a:r>
              <a:rPr lang="en-US" dirty="0"/>
              <a:t>MS Office 365</a:t>
            </a:r>
          </a:p>
          <a:p>
            <a:pPr lvl="1"/>
            <a:r>
              <a:rPr lang="bg-BG" dirty="0"/>
              <a:t>Поддържа и допълнителни услуги като създаване и редактиране на файлове.</a:t>
            </a:r>
            <a:endParaRPr lang="en-US" dirty="0"/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0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386"/>
          <a:stretch/>
        </p:blipFill>
        <p:spPr>
          <a:xfrm>
            <a:off x="4103687" y="1157038"/>
            <a:ext cx="8048779" cy="464432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</a:t>
            </a:r>
            <a:r>
              <a:rPr lang="en-US" dirty="0" smtClean="0"/>
              <a:t>OneDrive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000" dirty="0"/>
              <a:t>Бутон за създаване и качване на папки и файлове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Връзки за бърза навигация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Оставащо място в хранилището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Файлова структура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Собственик на файла/папката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9" name="Right Arrow 8"/>
          <p:cNvSpPr/>
          <p:nvPr/>
        </p:nvSpPr>
        <p:spPr>
          <a:xfrm rot="5400000">
            <a:off x="7013679" y="2328150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bg-BG" dirty="0" smtClean="0"/>
              <a:t>4</a:t>
            </a:r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flipH="1">
            <a:off x="5366631" y="1787607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 flipH="1">
            <a:off x="5366631" y="3167014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flipH="1">
            <a:off x="5366631" y="4546421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9687962" y="2328150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5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bg-BG" dirty="0" smtClean="0"/>
              <a:t>Файлова структура под </a:t>
            </a:r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029" y="1675095"/>
            <a:ext cx="9622971" cy="46799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Desktop</a:t>
            </a:r>
            <a:r>
              <a:rPr lang="en-US" sz="2400" dirty="0"/>
              <a:t> </a:t>
            </a:r>
            <a:r>
              <a:rPr lang="en-US" sz="2400" dirty="0" smtClean="0"/>
              <a:t>–</a:t>
            </a:r>
            <a:r>
              <a:rPr lang="bg-BG" sz="2400" dirty="0" smtClean="0"/>
              <a:t> работният </a:t>
            </a:r>
            <a:r>
              <a:rPr lang="bg-BG" sz="2400" dirty="0"/>
              <a:t>плот, който се вижда на </a:t>
            </a:r>
            <a:r>
              <a:rPr lang="bg-BG" sz="2400" dirty="0" smtClean="0"/>
              <a:t>монитора. Съдържа връзки към програми, инсталирани </a:t>
            </a:r>
            <a:r>
              <a:rPr lang="bg-BG" sz="2400" dirty="0"/>
              <a:t>на вашия </a:t>
            </a:r>
            <a:r>
              <a:rPr lang="bg-BG" sz="2400" dirty="0" smtClean="0"/>
              <a:t>компютър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  <a:r>
              <a:rPr lang="en-US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g-BG" sz="2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съхраняване </a:t>
            </a:r>
            <a:r>
              <a:rPr lang="bg-BG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всички документи, създавани с офис </a:t>
            </a:r>
            <a:r>
              <a:rPr lang="bg-BG" sz="2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приложения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bg-BG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loads</a:t>
            </a:r>
            <a:r>
              <a:rPr lang="bg-BG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съхранява </a:t>
            </a:r>
            <a:r>
              <a:rPr lang="bg-BG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всички файлове, които сваляте от </a:t>
            </a:r>
            <a:r>
              <a:rPr lang="bg-BG" sz="24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мрежата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24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Папки </a:t>
            </a:r>
            <a:r>
              <a:rPr lang="bg-BG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24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мултимедия:</a:t>
            </a:r>
          </a:p>
          <a:p>
            <a:pPr lvl="1"/>
            <a:r>
              <a:rPr lang="bg-BG" sz="18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800" b="1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usic</a:t>
            </a:r>
            <a:r>
              <a:rPr lang="en-US" sz="18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 аудио </a:t>
            </a:r>
            <a:r>
              <a:rPr lang="bg-BG" sz="18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файлове</a:t>
            </a:r>
            <a:endParaRPr lang="bg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Pictures </a:t>
            </a:r>
            <a:r>
              <a:rPr lang="bg-BG" sz="18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 изображения. </a:t>
            </a:r>
          </a:p>
          <a:p>
            <a:pPr lvl="1"/>
            <a:r>
              <a:rPr lang="en-US" sz="18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Videos </a:t>
            </a:r>
            <a:r>
              <a:rPr lang="bg-BG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 видео </a:t>
            </a:r>
            <a:r>
              <a:rPr lang="bg-BG" sz="18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файлове</a:t>
            </a:r>
          </a:p>
          <a:p>
            <a:pPr lvl="1"/>
            <a:r>
              <a:rPr lang="en-US" sz="18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n-US" sz="18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за триизмерни </a:t>
            </a:r>
            <a:r>
              <a:rPr lang="bg-BG" sz="1800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Windows – </a:t>
            </a:r>
            <a:r>
              <a:rPr lang="bg-BG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всички файлове на диска – програми, шрифтове, системни файлове, драйвери и т.н., </a:t>
            </a:r>
            <a:endParaRPr lang="en-US" sz="22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634843"/>
            <a:ext cx="2569029" cy="464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69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DropBox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>
                <a:hlinkClick r:id="rId2"/>
              </a:rPr>
              <a:t>DropBox</a:t>
            </a:r>
            <a:r>
              <a:rPr lang="en-US" dirty="0"/>
              <a:t> </a:t>
            </a:r>
            <a:r>
              <a:rPr lang="bg-BG" dirty="0" smtClean="0"/>
              <a:t>– достъп с профил в приложението или с </a:t>
            </a:r>
            <a:r>
              <a:rPr lang="en-US" dirty="0"/>
              <a:t>Google </a:t>
            </a:r>
            <a:r>
              <a:rPr lang="bg-BG" dirty="0" smtClean="0"/>
              <a:t>профил</a:t>
            </a:r>
            <a:endParaRPr lang="bg-BG" dirty="0"/>
          </a:p>
          <a:p>
            <a:r>
              <a:rPr lang="bg-BG" dirty="0" smtClean="0"/>
              <a:t>Основни характеристики:</a:t>
            </a:r>
          </a:p>
          <a:p>
            <a:pPr lvl="1"/>
            <a:r>
              <a:rPr lang="bg-BG" dirty="0"/>
              <a:t>Място за съхранение –</a:t>
            </a:r>
            <a:r>
              <a:rPr lang="en-US" dirty="0"/>
              <a:t> 2,5 GB </a:t>
            </a:r>
            <a:r>
              <a:rPr lang="en-US" dirty="0" err="1" smtClean="0"/>
              <a:t>безплатно</a:t>
            </a: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П</a:t>
            </a:r>
            <a:r>
              <a:rPr lang="en-US" dirty="0" err="1" smtClean="0"/>
              <a:t>латени</a:t>
            </a:r>
            <a:r>
              <a:rPr lang="en-US" dirty="0" smtClean="0"/>
              <a:t> </a:t>
            </a:r>
            <a:r>
              <a:rPr lang="en-US" dirty="0" err="1"/>
              <a:t>планове</a:t>
            </a:r>
            <a:r>
              <a:rPr lang="en-US" dirty="0"/>
              <a:t> </a:t>
            </a:r>
            <a:r>
              <a:rPr lang="bg-BG" dirty="0" smtClean="0"/>
              <a:t> </a:t>
            </a:r>
            <a:r>
              <a:rPr lang="bg-BG" dirty="0"/>
              <a:t>за</a:t>
            </a:r>
            <a:r>
              <a:rPr lang="en-US" dirty="0"/>
              <a:t> 2, 3 </a:t>
            </a:r>
            <a:r>
              <a:rPr lang="bg-BG" dirty="0"/>
              <a:t>и 5</a:t>
            </a:r>
            <a:r>
              <a:rPr lang="en-US" dirty="0"/>
              <a:t> TB, </a:t>
            </a:r>
            <a:r>
              <a:rPr lang="en-US" dirty="0" err="1"/>
              <a:t>както</a:t>
            </a:r>
            <a:r>
              <a:rPr lang="en-US" dirty="0"/>
              <a:t> и </a:t>
            </a:r>
            <a:r>
              <a:rPr lang="en-US" dirty="0" err="1"/>
              <a:t>два</a:t>
            </a:r>
            <a:r>
              <a:rPr lang="en-US" dirty="0"/>
              <a:t> </a:t>
            </a:r>
            <a:r>
              <a:rPr lang="bg-BG" dirty="0"/>
              <a:t>неограничени за големи организации и множество потребители.</a:t>
            </a:r>
            <a:endParaRPr lang="en-US" dirty="0"/>
          </a:p>
          <a:p>
            <a:pPr lvl="1"/>
            <a:r>
              <a:rPr lang="bg-BG" dirty="0"/>
              <a:t>Възможност за трансфер на големи </a:t>
            </a:r>
            <a:r>
              <a:rPr lang="bg-BG" dirty="0" smtClean="0"/>
              <a:t>файлове</a:t>
            </a:r>
            <a:endParaRPr lang="en-US" dirty="0"/>
          </a:p>
          <a:p>
            <a:pPr lvl="1"/>
            <a:r>
              <a:rPr lang="bg-BG" dirty="0" smtClean="0"/>
              <a:t>Инсталируеми </a:t>
            </a:r>
            <a:r>
              <a:rPr lang="bg-BG" dirty="0"/>
              <a:t>приложения за синхронизиране на файлове между различни устройства и операционни системи.</a:t>
            </a:r>
            <a:endParaRPr lang="en-US" dirty="0"/>
          </a:p>
          <a:p>
            <a:pPr lvl="1"/>
            <a:r>
              <a:rPr lang="bg-BG" dirty="0"/>
              <a:t>Възможност за създаване на файлове за </a:t>
            </a:r>
            <a:r>
              <a:rPr lang="en-US" dirty="0"/>
              <a:t>MS Office и Google Docs.</a:t>
            </a:r>
          </a:p>
          <a:p>
            <a:pPr lvl="1"/>
            <a:r>
              <a:rPr lang="bg-BG" dirty="0"/>
              <a:t>Възможност за директен трансфер и синхронизация с </a:t>
            </a:r>
            <a:r>
              <a:rPr lang="en-US" dirty="0"/>
              <a:t>Google Drive.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8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523"/>
          <a:stretch/>
        </p:blipFill>
        <p:spPr>
          <a:xfrm>
            <a:off x="4103688" y="1153188"/>
            <a:ext cx="7935911" cy="512411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</a:t>
            </a:r>
            <a:r>
              <a:rPr lang="en-US" dirty="0" err="1" smtClean="0"/>
              <a:t>DropBox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18208" y="2406374"/>
            <a:ext cx="3805151" cy="389883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g-BG" sz="2000" dirty="0"/>
              <a:t>Връзки за бърза навигация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/>
              <a:t>Оставащо място в хранилището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Бутони за </a:t>
            </a:r>
            <a:r>
              <a:rPr lang="bg-BG" sz="2000" dirty="0"/>
              <a:t>създаване и качване на папки и </a:t>
            </a:r>
            <a:r>
              <a:rPr lang="bg-BG" sz="2000" dirty="0" smtClean="0"/>
              <a:t>файлове</a:t>
            </a:r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Поле за бързо качване</a:t>
            </a:r>
            <a:endParaRPr lang="bg-BG" sz="2000" dirty="0"/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Бутон за трансфер от </a:t>
            </a:r>
            <a:r>
              <a:rPr lang="en-US" sz="2000" dirty="0" smtClean="0"/>
              <a:t>Google Drive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bg-BG" sz="2000" dirty="0" smtClean="0"/>
              <a:t>Файлова структура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10" name="Right Arrow 9"/>
          <p:cNvSpPr/>
          <p:nvPr/>
        </p:nvSpPr>
        <p:spPr>
          <a:xfrm flipH="1">
            <a:off x="4941669" y="1810973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 flipH="1">
            <a:off x="5384508" y="5488006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 flipH="1">
            <a:off x="9471271" y="1585873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GB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11313562" y="2299906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4</a:t>
            </a:r>
            <a:endParaRPr lang="en-GB" dirty="0"/>
          </a:p>
        </p:txBody>
      </p:sp>
      <p:sp>
        <p:nvSpPr>
          <p:cNvPr id="13" name="Right Arrow 12"/>
          <p:cNvSpPr/>
          <p:nvPr/>
        </p:nvSpPr>
        <p:spPr>
          <a:xfrm flipH="1">
            <a:off x="9471271" y="4233869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8567031" y="3248349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58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Други облачни хранилища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 smtClean="0">
                <a:solidFill>
                  <a:schemeClr val="accent1"/>
                </a:solidFill>
              </a:rPr>
              <a:t>pCloud</a:t>
            </a:r>
            <a:r>
              <a:rPr lang="en-US" dirty="0" smtClean="0"/>
              <a:t> – </a:t>
            </a:r>
            <a:r>
              <a:rPr lang="bg-BG" dirty="0" smtClean="0"/>
              <a:t>предлага </a:t>
            </a:r>
            <a:r>
              <a:rPr lang="bg-BG" dirty="0"/>
              <a:t>5 </a:t>
            </a:r>
            <a:r>
              <a:rPr lang="en-US" dirty="0"/>
              <a:t>GB </a:t>
            </a:r>
            <a:r>
              <a:rPr lang="bg-BG" dirty="0"/>
              <a:t>безплатно хранилище и има инсталируемо приложение за синхронизация с </a:t>
            </a:r>
            <a:r>
              <a:rPr lang="en-US" dirty="0" err="1"/>
              <a:t>всички</a:t>
            </a:r>
            <a:r>
              <a:rPr lang="en-US" dirty="0"/>
              <a:t> </a:t>
            </a:r>
            <a:r>
              <a:rPr lang="en-US" dirty="0" err="1"/>
              <a:t>популярни</a:t>
            </a:r>
            <a:r>
              <a:rPr lang="en-US" dirty="0"/>
              <a:t> </a:t>
            </a:r>
            <a:r>
              <a:rPr lang="en-US" dirty="0" err="1"/>
              <a:t>операционни</a:t>
            </a:r>
            <a:r>
              <a:rPr lang="en-US" dirty="0"/>
              <a:t> </a:t>
            </a:r>
            <a:r>
              <a:rPr lang="en-US" dirty="0" err="1"/>
              <a:t>системи</a:t>
            </a:r>
            <a:r>
              <a:rPr lang="en-US" dirty="0"/>
              <a:t>;</a:t>
            </a:r>
          </a:p>
          <a:p>
            <a:pPr lvl="0"/>
            <a:r>
              <a:rPr lang="en-US" b="1" dirty="0" smtClean="0">
                <a:solidFill>
                  <a:schemeClr val="accent1"/>
                </a:solidFill>
              </a:rPr>
              <a:t>Apple </a:t>
            </a:r>
            <a:r>
              <a:rPr lang="en-US" b="1" dirty="0">
                <a:solidFill>
                  <a:schemeClr val="accent1"/>
                </a:solidFill>
              </a:rPr>
              <a:t>iCloud</a:t>
            </a:r>
            <a:r>
              <a:rPr lang="bg-BG" b="1" dirty="0">
                <a:solidFill>
                  <a:schemeClr val="accent1"/>
                </a:solidFill>
              </a:rPr>
              <a:t> </a:t>
            </a:r>
            <a:r>
              <a:rPr lang="bg-BG" dirty="0"/>
              <a:t>- предлага 5 </a:t>
            </a:r>
            <a:r>
              <a:rPr lang="en-US" dirty="0"/>
              <a:t>GB </a:t>
            </a:r>
            <a:r>
              <a:rPr lang="bg-BG" dirty="0"/>
              <a:t>безплатно хранилище и е интегриран по подразбиране с</a:t>
            </a:r>
            <a:r>
              <a:rPr lang="en-US" dirty="0"/>
              <a:t>Apple </a:t>
            </a:r>
            <a:r>
              <a:rPr lang="bg-BG" dirty="0"/>
              <a:t>устройствата и </a:t>
            </a:r>
            <a:r>
              <a:rPr lang="en-US" dirty="0"/>
              <a:t>iOS]</a:t>
            </a:r>
          </a:p>
          <a:p>
            <a:pPr lvl="0"/>
            <a:r>
              <a:rPr lang="en-US" b="1" dirty="0">
                <a:solidFill>
                  <a:schemeClr val="accent1"/>
                </a:solidFill>
              </a:rPr>
              <a:t>Amazon Drive </a:t>
            </a:r>
            <a:r>
              <a:rPr lang="en-US" dirty="0"/>
              <a:t>– </a:t>
            </a:r>
            <a:r>
              <a:rPr lang="bg-BG" dirty="0"/>
              <a:t>предлага 5 </a:t>
            </a:r>
            <a:r>
              <a:rPr lang="en-US" dirty="0"/>
              <a:t>GB </a:t>
            </a:r>
            <a:r>
              <a:rPr lang="bg-BG" dirty="0"/>
              <a:t>безплатно хранилище, но се поддържа предимно за САЩ и Канада и има някои ограничения в други държави;</a:t>
            </a:r>
            <a:endParaRPr lang="en-US" dirty="0"/>
          </a:p>
          <a:p>
            <a:pPr lvl="0"/>
            <a:r>
              <a:rPr lang="bg-BG" b="1" dirty="0">
                <a:solidFill>
                  <a:schemeClr val="accent1"/>
                </a:solidFill>
              </a:rPr>
              <a:t>Яндекс.Диск</a:t>
            </a:r>
            <a:r>
              <a:rPr lang="bg-BG" dirty="0"/>
              <a:t> – предлага 10 </a:t>
            </a:r>
            <a:r>
              <a:rPr lang="en-US" dirty="0"/>
              <a:t>GB </a:t>
            </a:r>
            <a:r>
              <a:rPr lang="bg-BG" dirty="0"/>
              <a:t>безплатно хранилище, което може да бъде увеличено. Има десктоп и мобилни приложения за устройства и операционни системи.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 smtClean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</a:t>
            </a:r>
            <a:r>
              <a:rPr lang="en-GB" smtClean="0"/>
              <a:t/>
            </a:r>
            <a:br>
              <a:rPr lang="en-GB" smtClean="0"/>
            </a:br>
            <a:r>
              <a:rPr lang="ru-RU" smtClean="0"/>
              <a:t>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Подреждане на файлове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При всяко записване на файл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Save As…</a:t>
            </a:r>
            <a:r>
              <a:rPr lang="bg-BG" dirty="0"/>
              <a:t> </a:t>
            </a:r>
            <a:r>
              <a:rPr lang="bg-BG" dirty="0" smtClean="0"/>
              <a:t>- определяте къде и с какво име да съхраните файла при всяко записване като нов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dirty="0" smtClean="0"/>
              <a:t>Предпочитаният </a:t>
            </a:r>
            <a:r>
              <a:rPr lang="bg-BG" dirty="0"/>
              <a:t>начин, когато работите с много файлове с различно предназначение в една </a:t>
            </a:r>
            <a:r>
              <a:rPr lang="bg-BG" dirty="0" smtClean="0"/>
              <a:t>програма</a:t>
            </a:r>
            <a:endParaRPr lang="bg-BG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dirty="0" smtClean="0"/>
              <a:t>Работи и за Интернет браузъри, но трябва </a:t>
            </a:r>
            <a:r>
              <a:rPr lang="bg-BG" dirty="0"/>
              <a:t>изрично да бъде </a:t>
            </a:r>
            <a:r>
              <a:rPr lang="bg-BG" dirty="0" smtClean="0"/>
              <a:t>разрешено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g-BG" dirty="0" smtClean="0"/>
              <a:t>За конкретна програма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bg-BG" dirty="0" smtClean="0"/>
              <a:t>Задайте конкретна </a:t>
            </a:r>
            <a:r>
              <a:rPr lang="bg-BG" dirty="0"/>
              <a:t>папка по подразбиране, в която да се запазват </a:t>
            </a:r>
            <a:r>
              <a:rPr lang="bg-BG" dirty="0" smtClean="0"/>
              <a:t>файловете</a:t>
            </a:r>
          </a:p>
          <a:p>
            <a:r>
              <a:rPr lang="bg-BG" dirty="0" smtClean="0"/>
              <a:t>Прилага се </a:t>
            </a:r>
            <a:r>
              <a:rPr lang="bg-BG" dirty="0"/>
              <a:t>ръчно за всяка отделна </a:t>
            </a:r>
            <a:r>
              <a:rPr lang="bg-BG" dirty="0" smtClean="0"/>
              <a:t>програма</a:t>
            </a:r>
          </a:p>
          <a:p>
            <a:r>
              <a:rPr lang="bg-BG" dirty="0" smtClean="0"/>
              <a:t>Удобен за програми, които запазват файлове в собствени папки в </a:t>
            </a:r>
            <a:r>
              <a:rPr lang="en-US" dirty="0" smtClean="0"/>
              <a:t>Program Files</a:t>
            </a:r>
            <a:endParaRPr lang="bg-BG" dirty="0" smtClean="0"/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17"/>
            <a:ext cx="12192000" cy="1450975"/>
          </a:xfrm>
        </p:spPr>
        <p:txBody>
          <a:bodyPr/>
          <a:lstStyle/>
          <a:p>
            <a:r>
              <a:rPr lang="bg-BG" dirty="0" smtClean="0"/>
              <a:t>Промяна на </a:t>
            </a:r>
            <a:r>
              <a:rPr lang="bg-BG" dirty="0" smtClean="0"/>
              <a:t>настройки </a:t>
            </a:r>
            <a:r>
              <a:rPr lang="bg-BG" dirty="0" smtClean="0"/>
              <a:t>за запазване в </a:t>
            </a:r>
            <a:r>
              <a:rPr lang="en-US" dirty="0" smtClean="0"/>
              <a:t>Office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765" y="2016141"/>
            <a:ext cx="11023989" cy="42960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292658" y="5166998"/>
            <a:ext cx="3509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chemeClr val="accent1"/>
                </a:solidFill>
              </a:rPr>
              <a:t>Избор на папка за запазване на </a:t>
            </a:r>
            <a:br>
              <a:rPr lang="bg-BG" dirty="0" smtClean="0">
                <a:solidFill>
                  <a:schemeClr val="accent1"/>
                </a:solidFill>
              </a:rPr>
            </a:br>
            <a:r>
              <a:rPr lang="bg-BG" dirty="0" smtClean="0">
                <a:solidFill>
                  <a:schemeClr val="accent1"/>
                </a:solidFill>
              </a:rPr>
              <a:t>файловете по подразбиране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Left-Up Arrow 13"/>
          <p:cNvSpPr/>
          <p:nvPr/>
        </p:nvSpPr>
        <p:spPr>
          <a:xfrm flipH="1">
            <a:off x="1941243" y="3231494"/>
            <a:ext cx="627529" cy="2581835"/>
          </a:xfrm>
          <a:prstGeom prst="leftUpArrow">
            <a:avLst>
              <a:gd name="adj1" fmla="val 13571"/>
              <a:gd name="adj2" fmla="val 24286"/>
              <a:gd name="adj3" fmla="val 3928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1844" y="1689455"/>
            <a:ext cx="1078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File/Options/Save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80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Промяна на настройки за запазване в браузър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8255"/>
            <a:ext cx="12192000" cy="4679950"/>
          </a:xfrm>
        </p:spPr>
        <p:txBody>
          <a:bodyPr/>
          <a:lstStyle/>
          <a:p>
            <a:r>
              <a:rPr lang="en-US" dirty="0" smtClean="0"/>
              <a:t>MS Edge – Settings/Downloads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Mozilla Firefox – Settings/General/Files and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3" y="2134144"/>
            <a:ext cx="9934575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03" y="4927555"/>
            <a:ext cx="8172450" cy="13906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641268" y="3511321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ight Arrow 7"/>
          <p:cNvSpPr/>
          <p:nvPr/>
        </p:nvSpPr>
        <p:spPr>
          <a:xfrm flipH="1">
            <a:off x="3320328" y="5790333"/>
            <a:ext cx="641838" cy="56270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21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Автоматизирано именуване на файлове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bg-BG" dirty="0" smtClean="0"/>
              <a:t>Автоматични имена от програми</a:t>
            </a:r>
            <a:r>
              <a:rPr lang="bg-BG" dirty="0"/>
              <a:t>, които създават </a:t>
            </a:r>
            <a:r>
              <a:rPr lang="bg-BG" dirty="0" smtClean="0"/>
              <a:t>файлове: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dirty="0" smtClean="0"/>
              <a:t>При повечето програми такова име е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Untitled</a:t>
            </a:r>
            <a:endParaRPr lang="bg-BG" b="1" dirty="0" smtClean="0">
              <a:solidFill>
                <a:schemeClr val="accent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dirty="0" smtClean="0"/>
              <a:t>При </a:t>
            </a:r>
            <a:r>
              <a:rPr lang="bg-BG" dirty="0"/>
              <a:t>програмите от офис пакета на </a:t>
            </a:r>
            <a:r>
              <a:rPr lang="en-US" dirty="0" smtClean="0"/>
              <a:t>Microsoft</a:t>
            </a:r>
            <a:r>
              <a:rPr lang="bg-BG" dirty="0" smtClean="0"/>
              <a:t>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Doc1.docx</a:t>
            </a:r>
            <a:r>
              <a:rPr lang="en-US" dirty="0" smtClean="0"/>
              <a:t> </a:t>
            </a:r>
            <a:r>
              <a:rPr lang="bg-BG" dirty="0"/>
              <a:t>за </a:t>
            </a:r>
            <a:r>
              <a:rPr lang="en-US" dirty="0" smtClean="0"/>
              <a:t>Word</a:t>
            </a:r>
            <a:r>
              <a:rPr lang="bg-BG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Book1.xlsx</a:t>
            </a:r>
            <a:r>
              <a:rPr lang="bg-BG" dirty="0" smtClean="0"/>
              <a:t> </a:t>
            </a:r>
            <a:r>
              <a:rPr lang="bg-BG" dirty="0"/>
              <a:t>– за </a:t>
            </a:r>
            <a:r>
              <a:rPr lang="en-US" dirty="0" smtClean="0"/>
              <a:t>Excel</a:t>
            </a:r>
            <a:r>
              <a:rPr lang="bg-BG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Presentation1.pptx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bg-BG" dirty="0"/>
              <a:t>за </a:t>
            </a:r>
            <a:r>
              <a:rPr lang="en-US" dirty="0"/>
              <a:t>PowerPoint</a:t>
            </a:r>
            <a:r>
              <a:rPr lang="bg-BG" dirty="0"/>
              <a:t> и </a:t>
            </a:r>
            <a:r>
              <a:rPr lang="bg-BG" dirty="0" smtClean="0"/>
              <a:t>т.н.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bg-BG" dirty="0" smtClean="0"/>
              <a:t>номерът </a:t>
            </a:r>
            <a:r>
              <a:rPr lang="bg-BG" dirty="0"/>
              <a:t>може да е пореден, когато отваряте едновременно няколко неименувани файла. </a:t>
            </a:r>
            <a:endParaRPr lang="bg-BG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bg-BG" dirty="0" smtClean="0"/>
              <a:t>При </a:t>
            </a:r>
            <a:r>
              <a:rPr lang="en-US" dirty="0"/>
              <a:t>Word </a:t>
            </a:r>
            <a:r>
              <a:rPr lang="bg-BG" dirty="0"/>
              <a:t>и </a:t>
            </a:r>
            <a:r>
              <a:rPr lang="en-US" dirty="0" smtClean="0"/>
              <a:t>PowerPoint</a:t>
            </a:r>
            <a:r>
              <a:rPr lang="bg-BG" dirty="0" smtClean="0"/>
              <a:t> по </a:t>
            </a:r>
            <a:r>
              <a:rPr lang="bg-BG" dirty="0"/>
              <a:t>подразбиране програмата предлага за име първия ред от текста</a:t>
            </a:r>
            <a:r>
              <a:rPr lang="bg-BG" dirty="0" smtClean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bg-BG" dirty="0" smtClean="0"/>
              <a:t>Автоматични </a:t>
            </a:r>
            <a:r>
              <a:rPr lang="bg-BG" dirty="0"/>
              <a:t>имена </a:t>
            </a:r>
            <a:r>
              <a:rPr lang="bg-BG" dirty="0" smtClean="0"/>
              <a:t>от файловия мениджър: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bg-BG" dirty="0" smtClean="0"/>
              <a:t>При копиране в същата папка копието</a:t>
            </a:r>
            <a:br>
              <a:rPr lang="bg-BG" dirty="0" smtClean="0"/>
            </a:br>
            <a:r>
              <a:rPr lang="bg-BG" dirty="0" smtClean="0"/>
              <a:t> </a:t>
            </a:r>
            <a:r>
              <a:rPr lang="bg-BG" dirty="0"/>
              <a:t>получава </a:t>
            </a:r>
            <a:r>
              <a:rPr lang="bg-BG" dirty="0" smtClean="0"/>
              <a:t>добавка </a:t>
            </a:r>
            <a:r>
              <a:rPr lang="en-US" b="1" dirty="0">
                <a:solidFill>
                  <a:schemeClr val="accent1"/>
                </a:solidFill>
              </a:rPr>
              <a:t>Copy/Copy </a:t>
            </a:r>
            <a:r>
              <a:rPr lang="en-US" b="1" dirty="0" smtClean="0">
                <a:solidFill>
                  <a:schemeClr val="accent1"/>
                </a:solidFill>
              </a:rPr>
              <a:t>of</a:t>
            </a:r>
            <a:endParaRPr lang="bg-BG" b="1" dirty="0" smtClean="0">
              <a:solidFill>
                <a:schemeClr val="accent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bg-BG" dirty="0" smtClean="0"/>
              <a:t>При </a:t>
            </a:r>
            <a:r>
              <a:rPr lang="bg-BG" dirty="0"/>
              <a:t>сваляне от Интернет на файлове с 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едно </a:t>
            </a:r>
            <a:r>
              <a:rPr lang="bg-BG" dirty="0"/>
              <a:t>и също име на едно и също </a:t>
            </a:r>
            <a:r>
              <a:rPr lang="bg-BG" dirty="0" smtClean="0"/>
              <a:t>място, </a:t>
            </a:r>
            <a:br>
              <a:rPr lang="bg-BG" dirty="0" smtClean="0"/>
            </a:br>
            <a:r>
              <a:rPr lang="bg-BG" dirty="0" smtClean="0"/>
              <a:t>копията получават </a:t>
            </a:r>
            <a:r>
              <a:rPr lang="bg-BG" b="1" dirty="0" smtClean="0">
                <a:solidFill>
                  <a:schemeClr val="accent1"/>
                </a:solidFill>
              </a:rPr>
              <a:t>пореден номер</a:t>
            </a:r>
            <a:endParaRPr lang="en-US" b="1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bg-BG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9" y="3991179"/>
            <a:ext cx="1393825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9" y="4691267"/>
            <a:ext cx="182086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577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5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Препоръки за именуване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838" indent="-514350">
              <a:buFont typeface="+mj-lt"/>
              <a:buAutoNum type="arabicPeriod"/>
            </a:pPr>
            <a:r>
              <a:rPr lang="bg-BG" dirty="0"/>
              <a:t>Именувайте файла и го запишете на мястото, определено за </a:t>
            </a:r>
            <a:r>
              <a:rPr lang="bg-BG" dirty="0" smtClean="0"/>
              <a:t>него, веднага </a:t>
            </a:r>
            <a:r>
              <a:rPr lang="bg-BG" dirty="0"/>
              <a:t>щом го създадете, преди да започнете да го </a:t>
            </a:r>
            <a:r>
              <a:rPr lang="bg-BG" dirty="0" smtClean="0"/>
              <a:t>редактирате</a:t>
            </a:r>
          </a:p>
          <a:p>
            <a:pPr marL="460838" indent="-514350">
              <a:buFont typeface="+mj-lt"/>
              <a:buAutoNum type="arabicPeriod"/>
            </a:pPr>
            <a:r>
              <a:rPr lang="bg-BG" dirty="0"/>
              <a:t>Избирайте </a:t>
            </a:r>
            <a:r>
              <a:rPr lang="bg-BG" dirty="0" smtClean="0"/>
              <a:t>кратки</a:t>
            </a:r>
            <a:r>
              <a:rPr lang="bg-BG" dirty="0"/>
              <a:t>, конкретни и описателни </a:t>
            </a:r>
            <a:r>
              <a:rPr lang="bg-BG" dirty="0" smtClean="0"/>
              <a:t>имена: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Ключови думи</a:t>
            </a:r>
          </a:p>
          <a:p>
            <a:pPr marL="752938" lvl="1" indent="-514350">
              <a:buFont typeface="+mj-lt"/>
              <a:buAutoNum type="arabicPeriod"/>
            </a:pPr>
            <a:r>
              <a:rPr lang="bg-BG" dirty="0" smtClean="0"/>
              <a:t>Поредни номера</a:t>
            </a:r>
            <a:endParaRPr lang="en-US" dirty="0" smtClean="0"/>
          </a:p>
          <a:p>
            <a:pPr marL="460838" indent="-514350">
              <a:buFont typeface="+mj-lt"/>
              <a:buAutoNum type="arabicPeriod"/>
            </a:pPr>
            <a:r>
              <a:rPr lang="bg-BG" dirty="0" smtClean="0"/>
              <a:t>Оптимизирайте имената за автоматично сортиране (по азбучен ред и по реда на нарастване на числата)</a:t>
            </a:r>
            <a:endParaRPr lang="bg-BG" dirty="0"/>
          </a:p>
          <a:p>
            <a:pPr marL="460838" indent="-514350">
              <a:buFont typeface="+mj-lt"/>
              <a:buAutoNum type="arabicPeriod"/>
            </a:pPr>
            <a:r>
              <a:rPr lang="bg-BG" dirty="0"/>
              <a:t>Изчистете името на файла от специални </a:t>
            </a:r>
            <a:r>
              <a:rPr lang="bg-BG" dirty="0" smtClean="0"/>
              <a:t>символи</a:t>
            </a:r>
            <a:r>
              <a:rPr lang="en-US" dirty="0" smtClean="0"/>
              <a:t> – </a:t>
            </a:r>
            <a:r>
              <a:rPr lang="bg-BG" dirty="0" smtClean="0"/>
              <a:t>в идеалния случай има </a:t>
            </a:r>
            <a:r>
              <a:rPr lang="bg-BG" b="1" dirty="0" smtClean="0"/>
              <a:t>само главни и малки букви на латиница, цифри и долни черти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Система за именуване с поредни номера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 smtClean="0"/>
              <a:t>Добавете водещи нули (улеснява автоматичното сортиране)</a:t>
            </a:r>
          </a:p>
          <a:p>
            <a:pPr lvl="1"/>
            <a:r>
              <a:rPr lang="bg-BG" dirty="0" smtClean="0"/>
              <a:t>При файлове с еднакво име – след името</a:t>
            </a:r>
            <a:br>
              <a:rPr lang="bg-BG" dirty="0" smtClean="0"/>
            </a:br>
            <a:r>
              <a:rPr lang="bg-BG" dirty="0" smtClean="0"/>
              <a:t>Пример: </a:t>
            </a:r>
            <a:r>
              <a:rPr lang="en-US" dirty="0" smtClean="0">
                <a:solidFill>
                  <a:schemeClr val="accent1"/>
                </a:solidFill>
              </a:rPr>
              <a:t>Invoice01.pdf, Invoice02.pdf</a:t>
            </a:r>
            <a:r>
              <a:rPr lang="bg-BG" dirty="0" smtClean="0">
                <a:solidFill>
                  <a:schemeClr val="accent1"/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Invoice03.pdf </a:t>
            </a:r>
            <a:endParaRPr lang="bg-BG" dirty="0" smtClean="0">
              <a:solidFill>
                <a:schemeClr val="accent1"/>
              </a:solidFill>
            </a:endParaRPr>
          </a:p>
          <a:p>
            <a:pPr lvl="1"/>
            <a:r>
              <a:rPr lang="bg-BG" dirty="0" smtClean="0"/>
              <a:t>При файлове с различни имена – пред името</a:t>
            </a:r>
            <a:br>
              <a:rPr lang="bg-BG" dirty="0" smtClean="0"/>
            </a:br>
            <a:r>
              <a:rPr lang="bg-BG" dirty="0" smtClean="0"/>
              <a:t>Пример: </a:t>
            </a:r>
            <a:r>
              <a:rPr lang="bg-BG" dirty="0" smtClean="0">
                <a:solidFill>
                  <a:schemeClr val="accent1"/>
                </a:solidFill>
              </a:rPr>
              <a:t>01-</a:t>
            </a:r>
            <a:r>
              <a:rPr lang="en-US" dirty="0" err="1" smtClean="0">
                <a:solidFill>
                  <a:schemeClr val="accent1"/>
                </a:solidFill>
              </a:rPr>
              <a:t>jan</a:t>
            </a:r>
            <a:r>
              <a:rPr lang="en-US" dirty="0" smtClean="0">
                <a:solidFill>
                  <a:schemeClr val="accent1"/>
                </a:solidFill>
              </a:rPr>
              <a:t>, 02-feb, 03-march, 11-nov</a:t>
            </a:r>
            <a:endParaRPr lang="bg-BG" dirty="0" smtClean="0">
              <a:solidFill>
                <a:schemeClr val="accent1"/>
              </a:solidFill>
            </a:endParaRPr>
          </a:p>
          <a:p>
            <a:r>
              <a:rPr lang="bg-BG" dirty="0" smtClean="0"/>
              <a:t>Пореден номер на версия (улеснява разпознаването на най-новите редакции)</a:t>
            </a:r>
          </a:p>
          <a:p>
            <a:pPr lvl="1"/>
            <a:r>
              <a:rPr lang="bg-BG" dirty="0" smtClean="0"/>
              <a:t>След името на файла</a:t>
            </a:r>
          </a:p>
          <a:p>
            <a:pPr lvl="1"/>
            <a:r>
              <a:rPr lang="bg-BG" dirty="0" smtClean="0"/>
              <a:t>Уточнение, че става въпрос за версия</a:t>
            </a:r>
            <a:r>
              <a:rPr lang="en-US" dirty="0" smtClean="0"/>
              <a:t> (</a:t>
            </a:r>
            <a:r>
              <a:rPr lang="bg-BG" dirty="0" smtClean="0"/>
              <a:t>например с ключова дума </a:t>
            </a:r>
            <a:r>
              <a:rPr lang="en-US" dirty="0" smtClean="0"/>
              <a:t>version/</a:t>
            </a:r>
            <a:r>
              <a:rPr lang="en-US" dirty="0" err="1" smtClean="0"/>
              <a:t>ver</a:t>
            </a:r>
            <a:r>
              <a:rPr lang="en-US" dirty="0" smtClean="0"/>
              <a:t>/edition/v </a:t>
            </a:r>
            <a:r>
              <a:rPr lang="bg-BG" dirty="0" smtClean="0"/>
              <a:t>и др.</a:t>
            </a:r>
            <a:r>
              <a:rPr lang="en-US" dirty="0" smtClean="0"/>
              <a:t>)</a:t>
            </a:r>
          </a:p>
          <a:p>
            <a:pPr lvl="1"/>
            <a:r>
              <a:rPr lang="bg-BG" dirty="0" smtClean="0"/>
              <a:t>Пример: </a:t>
            </a:r>
            <a:r>
              <a:rPr lang="en-US" dirty="0" err="1" smtClean="0">
                <a:solidFill>
                  <a:schemeClr val="accent1"/>
                </a:solidFill>
              </a:rPr>
              <a:t>event_poster</a:t>
            </a:r>
            <a:r>
              <a:rPr lang="bg-BG" dirty="0" smtClean="0">
                <a:solidFill>
                  <a:schemeClr val="accent1"/>
                </a:solidFill>
              </a:rPr>
              <a:t>-</a:t>
            </a:r>
            <a:r>
              <a:rPr lang="en-US" dirty="0" smtClean="0">
                <a:solidFill>
                  <a:schemeClr val="accent1"/>
                </a:solidFill>
              </a:rPr>
              <a:t>v1.pdf, </a:t>
            </a:r>
            <a:r>
              <a:rPr lang="en-US" dirty="0" err="1">
                <a:solidFill>
                  <a:schemeClr val="accent1"/>
                </a:solidFill>
              </a:rPr>
              <a:t>event_poster</a:t>
            </a:r>
            <a:r>
              <a:rPr lang="bg-BG" dirty="0">
                <a:solidFill>
                  <a:schemeClr val="accent1"/>
                </a:solidFill>
              </a:rPr>
              <a:t>-</a:t>
            </a:r>
            <a:r>
              <a:rPr lang="en-US" dirty="0" smtClean="0">
                <a:solidFill>
                  <a:schemeClr val="accent1"/>
                </a:solidFill>
              </a:rPr>
              <a:t>v2.pdf, </a:t>
            </a:r>
            <a:r>
              <a:rPr lang="en-US" dirty="0" err="1">
                <a:solidFill>
                  <a:schemeClr val="accent1"/>
                </a:solidFill>
              </a:rPr>
              <a:t>event_poster</a:t>
            </a:r>
            <a:r>
              <a:rPr lang="bg-BG" dirty="0">
                <a:solidFill>
                  <a:schemeClr val="accent1"/>
                </a:solidFill>
              </a:rPr>
              <a:t>-</a:t>
            </a:r>
            <a:r>
              <a:rPr lang="en-US" dirty="0" smtClean="0">
                <a:solidFill>
                  <a:schemeClr val="accent1"/>
                </a:solidFill>
              </a:rPr>
              <a:t>v3.pdf</a:t>
            </a:r>
            <a:endParaRPr lang="bg-BG" dirty="0" smtClean="0">
              <a:solidFill>
                <a:schemeClr val="accent1"/>
              </a:solidFill>
            </a:endParaRPr>
          </a:p>
          <a:p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3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Система за именуване с включена дата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Сложете </a:t>
            </a:r>
            <a:r>
              <a:rPr lang="bg-BG" dirty="0"/>
              <a:t>датата в началото на </a:t>
            </a:r>
            <a:r>
              <a:rPr lang="bg-BG" dirty="0" smtClean="0"/>
              <a:t>името</a:t>
            </a:r>
          </a:p>
          <a:p>
            <a:pPr>
              <a:spcBef>
                <a:spcPts val="0"/>
              </a:spcBef>
            </a:pPr>
            <a:r>
              <a:rPr lang="bg-BG" dirty="0" smtClean="0"/>
              <a:t>Използвайте </a:t>
            </a:r>
            <a:r>
              <a:rPr lang="bg-BG" dirty="0"/>
              <a:t>формат година (2 или 4 цифри), месец, </a:t>
            </a:r>
            <a:r>
              <a:rPr lang="bg-BG" dirty="0" smtClean="0"/>
              <a:t>ден, следвани от ключовите думи на файла</a:t>
            </a:r>
          </a:p>
          <a:p>
            <a:pPr>
              <a:spcBef>
                <a:spcPts val="0"/>
              </a:spcBef>
            </a:pPr>
            <a:r>
              <a:rPr lang="bg-BG" dirty="0" smtClean="0"/>
              <a:t>Варианти за именуване: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YY</a:t>
            </a:r>
            <a:r>
              <a:rPr lang="bg-BG" dirty="0" smtClean="0">
                <a:solidFill>
                  <a:srgbClr val="00B050"/>
                </a:solidFill>
              </a:rPr>
              <a:t>-</a:t>
            </a:r>
            <a:r>
              <a:rPr lang="en-US" dirty="0" smtClean="0">
                <a:solidFill>
                  <a:srgbClr val="00B050"/>
                </a:solidFill>
              </a:rPr>
              <a:t>MM-DD </a:t>
            </a:r>
            <a:r>
              <a:rPr lang="bg-BG" dirty="0" smtClean="0">
                <a:solidFill>
                  <a:srgbClr val="00B050"/>
                </a:solidFill>
              </a:rPr>
              <a:t>или </a:t>
            </a:r>
            <a:r>
              <a:rPr lang="en-US" dirty="0" smtClean="0">
                <a:solidFill>
                  <a:srgbClr val="00B050"/>
                </a:solidFill>
              </a:rPr>
              <a:t>YYYY</a:t>
            </a:r>
            <a:r>
              <a:rPr lang="bg-BG" dirty="0">
                <a:solidFill>
                  <a:srgbClr val="00B050"/>
                </a:solidFill>
              </a:rPr>
              <a:t>-</a:t>
            </a:r>
            <a:r>
              <a:rPr lang="en-US" dirty="0">
                <a:solidFill>
                  <a:srgbClr val="00B050"/>
                </a:solidFill>
              </a:rPr>
              <a:t>MM-DD</a:t>
            </a:r>
            <a:endParaRPr lang="bg-BG" dirty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YY_MM_DD</a:t>
            </a:r>
            <a:r>
              <a:rPr lang="bg-BG" dirty="0" smtClean="0">
                <a:solidFill>
                  <a:srgbClr val="00B050"/>
                </a:solidFill>
              </a:rPr>
              <a:t> или </a:t>
            </a:r>
            <a:r>
              <a:rPr lang="en-US" dirty="0" smtClean="0">
                <a:solidFill>
                  <a:srgbClr val="00B050"/>
                </a:solidFill>
              </a:rPr>
              <a:t>YYYY_MM_DD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YY MM DD</a:t>
            </a:r>
            <a:r>
              <a:rPr lang="bg-BG" dirty="0" smtClean="0">
                <a:solidFill>
                  <a:schemeClr val="accent1"/>
                </a:solidFill>
              </a:rPr>
              <a:t> </a:t>
            </a:r>
            <a:r>
              <a:rPr lang="bg-BG" dirty="0">
                <a:solidFill>
                  <a:schemeClr val="accent1"/>
                </a:solidFill>
              </a:rPr>
              <a:t>или </a:t>
            </a:r>
            <a:r>
              <a:rPr lang="en-US" dirty="0" smtClean="0">
                <a:solidFill>
                  <a:schemeClr val="accent1"/>
                </a:solidFill>
              </a:rPr>
              <a:t>YYYY MM DD</a:t>
            </a:r>
            <a:r>
              <a:rPr lang="bg-BG" dirty="0" smtClean="0">
                <a:solidFill>
                  <a:schemeClr val="accent1"/>
                </a:solidFill>
              </a:rPr>
              <a:t> – избягвайте интервали; макар че са допустими, не могат да се използват в </a:t>
            </a:r>
            <a:r>
              <a:rPr lang="en-US" dirty="0" smtClean="0">
                <a:solidFill>
                  <a:schemeClr val="accent1"/>
                </a:solidFill>
              </a:rPr>
              <a:t>URL </a:t>
            </a:r>
            <a:r>
              <a:rPr lang="bg-BG" dirty="0" smtClean="0">
                <a:solidFill>
                  <a:schemeClr val="accent1"/>
                </a:solidFill>
              </a:rPr>
              <a:t>адреси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YY.MM.DD</a:t>
            </a:r>
            <a:r>
              <a:rPr lang="bg-BG" dirty="0" smtClean="0">
                <a:solidFill>
                  <a:schemeClr val="accent1"/>
                </a:solidFill>
              </a:rPr>
              <a:t> </a:t>
            </a:r>
            <a:r>
              <a:rPr lang="bg-BG" dirty="0">
                <a:solidFill>
                  <a:schemeClr val="accent1"/>
                </a:solidFill>
              </a:rPr>
              <a:t>или </a:t>
            </a:r>
            <a:r>
              <a:rPr lang="en-US" dirty="0" smtClean="0">
                <a:solidFill>
                  <a:schemeClr val="accent1"/>
                </a:solidFill>
              </a:rPr>
              <a:t>YYYY.MM.DD – </a:t>
            </a:r>
            <a:r>
              <a:rPr lang="bg-BG" dirty="0" smtClean="0">
                <a:solidFill>
                  <a:schemeClr val="accent1"/>
                </a:solidFill>
              </a:rPr>
              <a:t>избягвайте точки; макар че са допустими, могат да бъдат объркани с точката пред разширението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YY/MM/DD</a:t>
            </a:r>
            <a:r>
              <a:rPr lang="bg-BG" dirty="0" smtClean="0">
                <a:solidFill>
                  <a:srgbClr val="FF0000"/>
                </a:solidFill>
              </a:rPr>
              <a:t> </a:t>
            </a:r>
            <a:r>
              <a:rPr lang="bg-BG" dirty="0">
                <a:solidFill>
                  <a:srgbClr val="FF0000"/>
                </a:solidFill>
              </a:rPr>
              <a:t>или </a:t>
            </a:r>
            <a:r>
              <a:rPr lang="en-US" dirty="0" smtClean="0">
                <a:solidFill>
                  <a:srgbClr val="FF0000"/>
                </a:solidFill>
              </a:rPr>
              <a:t>YYYY/MM/DD</a:t>
            </a:r>
            <a:r>
              <a:rPr lang="bg-BG" dirty="0" smtClean="0">
                <a:solidFill>
                  <a:srgbClr val="FF0000"/>
                </a:solidFill>
              </a:rPr>
              <a:t> – не използвайте наклонени черти – те са недопустим симмвол в именуването на файлове</a:t>
            </a:r>
            <a:endParaRPr lang="bg-BG" dirty="0">
              <a:solidFill>
                <a:srgbClr val="FF0000"/>
              </a:solidFill>
            </a:endParaRPr>
          </a:p>
          <a:p>
            <a:pPr lvl="1"/>
            <a:endParaRPr lang="bg-BG" dirty="0"/>
          </a:p>
          <a:p>
            <a:pPr lvl="1"/>
            <a:endParaRPr lang="bg-BG" dirty="0"/>
          </a:p>
          <a:p>
            <a:pPr lvl="1"/>
            <a:endParaRPr lang="bg-BG" dirty="0"/>
          </a:p>
          <a:p>
            <a:pPr lvl="1"/>
            <a:endParaRPr lang="bg-BG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793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3058</TotalTime>
  <Words>1456</Words>
  <Application>Microsoft Office PowerPoint</Application>
  <PresentationFormat>Widescreen</PresentationFormat>
  <Paragraphs>188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Retrospect</vt:lpstr>
      <vt:lpstr>1.3 Управление на данни, информация и дигитално съдържаниe</vt:lpstr>
      <vt:lpstr> Файлова структура под Windows</vt:lpstr>
      <vt:lpstr>Подреждане на файлове</vt:lpstr>
      <vt:lpstr>Промяна на настройки за запазване в Office</vt:lpstr>
      <vt:lpstr>Промяна на настройки за запазване в браузър</vt:lpstr>
      <vt:lpstr>Автоматизирано именуване на файлове</vt:lpstr>
      <vt:lpstr>Препоръки за именуване</vt:lpstr>
      <vt:lpstr>Система за именуване с поредни номера</vt:lpstr>
      <vt:lpstr>Система за именуване с включена дата</vt:lpstr>
      <vt:lpstr>Алтернативи на интервалите</vt:lpstr>
      <vt:lpstr>Именуване на папки</vt:lpstr>
      <vt:lpstr>Файлова организация</vt:lpstr>
      <vt:lpstr>Облачно съхранение</vt:lpstr>
      <vt:lpstr>Същност на облачното съхранение</vt:lpstr>
      <vt:lpstr>Предимства на облачното съхранение</vt:lpstr>
      <vt:lpstr>OneDrive</vt:lpstr>
      <vt:lpstr>Синхронизиране на файлове с OneDrive</vt:lpstr>
      <vt:lpstr>Google Drive</vt:lpstr>
      <vt:lpstr>Структура на OneDrive</vt:lpstr>
      <vt:lpstr>DropBox</vt:lpstr>
      <vt:lpstr>Структура на DropBox</vt:lpstr>
      <vt:lpstr>Други облачни хранилища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Irena Avdjieva</cp:lastModifiedBy>
  <cp:revision>130</cp:revision>
  <dcterms:created xsi:type="dcterms:W3CDTF">2023-01-03T13:46:11Z</dcterms:created>
  <dcterms:modified xsi:type="dcterms:W3CDTF">2023-08-20T06:16:33Z</dcterms:modified>
</cp:coreProperties>
</file>