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61" r:id="rId3"/>
    <p:sldId id="257" r:id="rId4"/>
    <p:sldId id="260" r:id="rId5"/>
    <p:sldId id="272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3" r:id="rId16"/>
    <p:sldId id="271" r:id="rId17"/>
    <p:sldId id="275" r:id="rId18"/>
    <p:sldId id="276" r:id="rId19"/>
    <p:sldId id="274" r:id="rId20"/>
    <p:sldId id="277" r:id="rId21"/>
    <p:sldId id="280" r:id="rId22"/>
    <p:sldId id="278" r:id="rId23"/>
    <p:sldId id="258" r:id="rId24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5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76305C"/>
    <a:srgbClr val="E85781"/>
    <a:srgbClr val="256C8D"/>
    <a:srgbClr val="F08262"/>
    <a:srgbClr val="CAA873"/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3" autoAdjust="0"/>
    <p:restoredTop sz="94660"/>
  </p:normalViewPr>
  <p:slideViewPr>
    <p:cSldViewPr snapToGrid="0">
      <p:cViewPr varScale="1">
        <p:scale>
          <a:sx n="75" d="100"/>
          <a:sy n="75" d="100"/>
        </p:scale>
        <p:origin x="62" y="336"/>
      </p:cViewPr>
      <p:guideLst>
        <p:guide orient="horz" pos="2160"/>
        <p:guide pos="35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C5E30DE-4172-48E2-B3C3-BE9DA6CA7229}" type="datetimeFigureOut">
              <a:rPr lang="en-GB"/>
              <a:pPr>
                <a:defRPr/>
              </a:pPr>
              <a:t>20/08/2023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FCCE80C-BC5F-4246-BF8B-2A3F9A3BA1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3109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4A5DE2C-CB0C-49AF-BB9A-E6691F717CA8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436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3524929"/>
          </a:xfrm>
          <a:noFill/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5294506"/>
            <a:ext cx="8363516" cy="532715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BA972B-9114-4DFD-A101-1E7C3900122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Европейска </a:t>
            </a:r>
            <a:r>
              <a:rPr lang="ru-RU" dirty="0"/>
              <a:t>Рамка на дигиталните компетентности с петте области на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ru-RU" dirty="0" smtClean="0"/>
              <a:t>дигитална компетентност</a:t>
            </a:r>
            <a:r>
              <a:rPr lang="en-GB" dirty="0" smtClean="0"/>
              <a:t> </a:t>
            </a:r>
            <a:r>
              <a:rPr lang="ru-RU" dirty="0" smtClean="0"/>
              <a:t>и </a:t>
            </a:r>
            <a:r>
              <a:rPr lang="ru-RU" dirty="0"/>
              <a:t>21 дигитални умения/ компетентности (DigComp 2.1)</a:t>
            </a:r>
          </a:p>
        </p:txBody>
      </p:sp>
      <p:pic>
        <p:nvPicPr>
          <p:cNvPr id="9" name="table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" y="114300"/>
            <a:ext cx="4728676" cy="7128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"/>
            <a:ext cx="2321632" cy="51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/>
          <p:cNvCxnSpPr/>
          <p:nvPr userDrawn="1"/>
        </p:nvCxnSpPr>
        <p:spPr>
          <a:xfrm>
            <a:off x="2479784" y="225614"/>
            <a:ext cx="0" cy="274320"/>
          </a:xfrm>
          <a:prstGeom prst="line">
            <a:avLst/>
          </a:prstGeom>
          <a:ln w="19050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15099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2" userDrawn="1">
          <p15:clr>
            <a:srgbClr val="FBAE40"/>
          </p15:clr>
        </p15:guide>
        <p15:guide id="2" pos="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B6D5A-FD99-45B9-8F92-AA3556DC841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1726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0505851-F816-4066-9C2F-C484256778D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3341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D0D6E-C96A-4D0D-B632-A3E513AD158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11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58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614963E-56B1-4CF9-A4B2-C3D1F4E4573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1172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89175F5-876B-4C76-886E-FC91E159C58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3674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A1CA5-5825-49F4-BE01-F37C492DFB0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583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C77A9-B014-4641-96CC-178D8B23B2B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990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E24A3BB-6B2B-4F1D-987A-25B3D744AAF3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8516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B4C072F-CBA2-45F6-95CB-89F7CA44F4B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ru-RU" dirty="0" smtClean="0"/>
              <a:t>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2209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E4BD8AB-2F22-4CB9-94B9-3B725188821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8606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9BE8E2A1-9E2A-44C8-B01C-B7C500DBAB3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3" r:id="rId2"/>
    <p:sldLayoutId id="2147483738" r:id="rId3"/>
    <p:sldLayoutId id="2147483739" r:id="rId4"/>
    <p:sldLayoutId id="2147483734" r:id="rId5"/>
    <p:sldLayoutId id="2147483735" r:id="rId6"/>
    <p:sldLayoutId id="2147483740" r:id="rId7"/>
    <p:sldLayoutId id="2147483741" r:id="rId8"/>
    <p:sldLayoutId id="2147483742" r:id="rId9"/>
    <p:sldLayoutId id="2147483736" r:id="rId10"/>
    <p:sldLayoutId id="2147483743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144000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onedrive.live.com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ropbox.com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1.3 Управление на данни, информация и дигитално съдържаниe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 dirty="0" smtClean="0"/>
              <a:t>МУЛТИМЕДИЙНА ПРЕЗЕНТАЦИЯ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</a:t>
            </a:r>
            <a:r>
              <a:rPr lang="en-GB" dirty="0"/>
              <a:t/>
            </a:r>
            <a:br>
              <a:rPr lang="en-GB" dirty="0"/>
            </a:br>
            <a:r>
              <a:rPr lang="ru-RU" dirty="0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Алтернативи на интервалите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Долна </a:t>
            </a:r>
            <a:r>
              <a:rPr lang="bg-BG" dirty="0"/>
              <a:t>черта </a:t>
            </a:r>
            <a:r>
              <a:rPr lang="bg-BG" dirty="0" smtClean="0"/>
              <a:t>(</a:t>
            </a:r>
            <a:r>
              <a:rPr lang="bg-BG" b="1" dirty="0" smtClean="0">
                <a:solidFill>
                  <a:schemeClr val="accent1"/>
                </a:solidFill>
              </a:rPr>
              <a:t>_</a:t>
            </a:r>
            <a:r>
              <a:rPr lang="bg-BG" dirty="0" smtClean="0"/>
              <a:t>) – стандартната и препоръчителна алтернатива на интервала</a:t>
            </a:r>
          </a:p>
          <a:p>
            <a:r>
              <a:rPr lang="bg-BG" dirty="0" smtClean="0"/>
              <a:t>Малко </a:t>
            </a:r>
            <a:r>
              <a:rPr lang="bg-BG" dirty="0"/>
              <a:t>тире/дефис </a:t>
            </a:r>
            <a:r>
              <a:rPr lang="bg-BG" dirty="0" smtClean="0"/>
              <a:t>(</a:t>
            </a:r>
            <a:r>
              <a:rPr lang="bg-BG" b="1" dirty="0" smtClean="0">
                <a:solidFill>
                  <a:schemeClr val="accent1"/>
                </a:solidFill>
              </a:rPr>
              <a:t>-</a:t>
            </a:r>
            <a:r>
              <a:rPr lang="bg-BG" dirty="0" smtClean="0"/>
              <a:t>)</a:t>
            </a:r>
            <a:br>
              <a:rPr lang="bg-BG" dirty="0" smtClean="0"/>
            </a:br>
            <a:r>
              <a:rPr lang="en-US" dirty="0" smtClean="0">
                <a:solidFill>
                  <a:srgbClr val="00B050"/>
                </a:solidFill>
              </a:rPr>
              <a:t>+</a:t>
            </a:r>
            <a:r>
              <a:rPr lang="bg-BG" dirty="0" smtClean="0">
                <a:solidFill>
                  <a:srgbClr val="00B050"/>
                </a:solidFill>
              </a:rPr>
              <a:t> пише се по-бързо, тъй като не изисква клавишна кобинация</a:t>
            </a:r>
            <a:br>
              <a:rPr lang="bg-BG" dirty="0" smtClean="0">
                <a:solidFill>
                  <a:srgbClr val="00B050"/>
                </a:solidFill>
              </a:rPr>
            </a:br>
            <a:r>
              <a:rPr lang="bg-BG" dirty="0" smtClean="0">
                <a:solidFill>
                  <a:srgbClr val="FF0000"/>
                </a:solidFill>
              </a:rPr>
              <a:t>–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bg-BG" dirty="0" smtClean="0">
                <a:solidFill>
                  <a:srgbClr val="FF0000"/>
                </a:solidFill>
              </a:rPr>
              <a:t>някои </a:t>
            </a:r>
            <a:r>
              <a:rPr lang="bg-BG" dirty="0">
                <a:solidFill>
                  <a:srgbClr val="FF0000"/>
                </a:solidFill>
              </a:rPr>
              <a:t>сложни думи съдържат малко </a:t>
            </a:r>
            <a:r>
              <a:rPr lang="bg-BG" dirty="0" smtClean="0">
                <a:solidFill>
                  <a:srgbClr val="FF0000"/>
                </a:solidFill>
              </a:rPr>
              <a:t>тире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bg-BG" dirty="0" smtClean="0"/>
              <a:t>При </a:t>
            </a:r>
            <a:r>
              <a:rPr lang="bg-BG" dirty="0"/>
              <a:t>сложни думи или съкращения, напишете главна първата буква на всяка дума, за да улесните четенето на файла</a:t>
            </a:r>
            <a:endParaRPr lang="en-US" sz="2400" dirty="0"/>
          </a:p>
          <a:p>
            <a:pPr marL="200025" lvl="1" indent="0">
              <a:buNone/>
            </a:pPr>
            <a:endParaRPr lang="bg-BG" dirty="0" smtClean="0"/>
          </a:p>
          <a:p>
            <a:pPr marL="200025" lvl="1" indent="0">
              <a:buNone/>
            </a:pPr>
            <a:r>
              <a:rPr lang="bg-BG" dirty="0" smtClean="0"/>
              <a:t>Пример</a:t>
            </a:r>
            <a:r>
              <a:rPr lang="bg-BG" dirty="0"/>
              <a:t>: файлът </a:t>
            </a:r>
            <a:r>
              <a:rPr lang="en-US" b="1" dirty="0">
                <a:solidFill>
                  <a:schemeClr val="accent1"/>
                </a:solidFill>
              </a:rPr>
              <a:t>rawdata.txt</a:t>
            </a:r>
            <a:r>
              <a:rPr lang="en-US" dirty="0"/>
              <a:t> </a:t>
            </a:r>
            <a:r>
              <a:rPr lang="en-US" dirty="0" err="1"/>
              <a:t>може</a:t>
            </a:r>
            <a:r>
              <a:rPr lang="en-US" dirty="0"/>
              <a:t> </a:t>
            </a:r>
            <a:r>
              <a:rPr lang="en-US" dirty="0" err="1"/>
              <a:t>да</a:t>
            </a:r>
            <a:r>
              <a:rPr lang="en-US" dirty="0"/>
              <a:t> </a:t>
            </a:r>
            <a:r>
              <a:rPr lang="en-US" dirty="0" err="1"/>
              <a:t>се</a:t>
            </a:r>
            <a:r>
              <a:rPr lang="en-US" dirty="0"/>
              <a:t> </a:t>
            </a:r>
            <a:r>
              <a:rPr lang="en-US" dirty="0" err="1"/>
              <a:t>именува</a:t>
            </a:r>
            <a:r>
              <a:rPr lang="en-US" dirty="0"/>
              <a:t> </a:t>
            </a:r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/>
              <a:t>някой</a:t>
            </a:r>
            <a:r>
              <a:rPr lang="en-US" dirty="0"/>
              <a:t> </a:t>
            </a:r>
            <a:r>
              <a:rPr lang="bg-BG" dirty="0"/>
              <a:t>от следните начини: </a:t>
            </a:r>
            <a:r>
              <a:rPr lang="en-US" b="1" dirty="0" err="1">
                <a:solidFill>
                  <a:schemeClr val="accent1"/>
                </a:solidFill>
              </a:rPr>
              <a:t>RawData</a:t>
            </a:r>
            <a:r>
              <a:rPr lang="en-US" dirty="0"/>
              <a:t>, </a:t>
            </a:r>
            <a:r>
              <a:rPr lang="en-US" b="1" dirty="0">
                <a:solidFill>
                  <a:schemeClr val="accent1"/>
                </a:solidFill>
              </a:rPr>
              <a:t>raw-data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b="1" dirty="0" err="1">
                <a:solidFill>
                  <a:schemeClr val="accent1"/>
                </a:solidFill>
              </a:rPr>
              <a:t>raw_data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28563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Именуване на папки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Важат същите препоръки като при файловете, със следните разлики:</a:t>
            </a:r>
          </a:p>
          <a:p>
            <a:pPr lvl="1"/>
            <a:r>
              <a:rPr lang="bg-BG" dirty="0" smtClean="0"/>
              <a:t>Обикновено започват с главна буква</a:t>
            </a:r>
          </a:p>
          <a:p>
            <a:pPr lvl="1"/>
            <a:r>
              <a:rPr lang="bg-BG" dirty="0" smtClean="0"/>
              <a:t>Допускат се интервали</a:t>
            </a:r>
          </a:p>
          <a:p>
            <a:pPr lvl="1"/>
            <a:r>
              <a:rPr lang="bg-BG" dirty="0" smtClean="0"/>
              <a:t>Име по подразбиране – </a:t>
            </a:r>
            <a:r>
              <a:rPr lang="en-US" dirty="0" smtClean="0"/>
              <a:t>New folder</a:t>
            </a:r>
            <a:r>
              <a:rPr lang="bg-BG" dirty="0" smtClean="0"/>
              <a:t>; добавя се пореден номер в скоби, ако са повече от една на едно ниво в дървото на папките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7580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Файлова организация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pic>
        <p:nvPicPr>
          <p:cNvPr id="11" name="Picture 10" descr="https://bizinsightspr.wpengine.com/wp-content/uploads/2021/06/Picture11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225" y="2509519"/>
            <a:ext cx="277495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https://bizinsightspr.wpengine.com/wp-content/uploads/2021/06/Picture10.pn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255" y="2509519"/>
            <a:ext cx="301349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 descr="https://bizinsightspr.wpengine.com/wp-content/uploads/2021/06/Picture12.png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4825" y="2509519"/>
            <a:ext cx="3103907" cy="228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ectangle 13"/>
          <p:cNvSpPr/>
          <p:nvPr/>
        </p:nvSpPr>
        <p:spPr>
          <a:xfrm>
            <a:off x="872225" y="1757680"/>
            <a:ext cx="2774950" cy="6299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ХРОНОЛОГИЧНА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4589254" y="1757680"/>
            <a:ext cx="7059477" cy="6299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ТЕМАТИЧНА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872225" y="4997608"/>
            <a:ext cx="10776506" cy="6299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СМЕСЕНА </a:t>
            </a:r>
            <a:r>
              <a:rPr lang="bg-BG" smtClean="0"/>
              <a:t>– комбинира папки с тематична и хронологична организация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3604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Облачно съхранение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ОРГАНИЗИРАНЕ </a:t>
            </a:r>
            <a:r>
              <a:rPr lang="ru-RU" dirty="0"/>
              <a:t>НА ФАЙЛОВЕ МЕЖДУ РАЗЛИЧНИ УСТРОЙСТВА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591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Същност на облачното съхранение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Изисква регистрация с потребителски профил</a:t>
            </a:r>
          </a:p>
          <a:p>
            <a:r>
              <a:rPr lang="bg-BG" dirty="0" smtClean="0"/>
              <a:t>Изисква достъп до Интернет</a:t>
            </a:r>
          </a:p>
          <a:p>
            <a:r>
              <a:rPr lang="bg-BG" dirty="0" smtClean="0"/>
              <a:t>Осигурява алтернативно или допълващо хранилище за файлове</a:t>
            </a:r>
          </a:p>
          <a:p>
            <a:r>
              <a:rPr lang="bg-BG" dirty="0" smtClean="0"/>
              <a:t>Позволява синхронизиране на файловете между облачното хранилище и локалния диск</a:t>
            </a:r>
          </a:p>
          <a:p>
            <a:r>
              <a:rPr lang="bg-BG" dirty="0" smtClean="0"/>
              <a:t>Позволява споделяне с други потребители и едновременна съвместна работа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157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Предимства на облачното съхранение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dirty="0"/>
              <a:t>Достъп до файловете по всяко време от различни </a:t>
            </a:r>
            <a:r>
              <a:rPr lang="bg-BG" dirty="0" smtClean="0"/>
              <a:t>устройства, </a:t>
            </a:r>
            <a:r>
              <a:rPr lang="bg-BG" dirty="0"/>
              <a:t>стига да са свързани с интернет;</a:t>
            </a:r>
            <a:endParaRPr lang="en-US" dirty="0"/>
          </a:p>
          <a:p>
            <a:pPr lvl="0"/>
            <a:r>
              <a:rPr lang="bg-BG" dirty="0"/>
              <a:t>Споделяне на файловете с други потребители, едновременен достъп и съвместна работа с различни права, определяни от собственика на хранилището;</a:t>
            </a:r>
            <a:endParaRPr lang="en-US" dirty="0"/>
          </a:p>
          <a:p>
            <a:pPr lvl="0"/>
            <a:r>
              <a:rPr lang="bg-BG" dirty="0"/>
              <a:t>По-висока степен на защита от загуба на данни в сравнение с локалните хранилища.</a:t>
            </a:r>
            <a:endParaRPr lang="en-US" dirty="0"/>
          </a:p>
          <a:p>
            <a:pPr lvl="0"/>
            <a:r>
              <a:rPr lang="bg-BG" dirty="0"/>
              <a:t>По-висока степен на защита на чувствителни данни, тъй като достъпът се осъществява чрез парола; има възможност и за двуфакторна </a:t>
            </a:r>
            <a:r>
              <a:rPr lang="bg-BG" dirty="0" smtClean="0"/>
              <a:t>автентикация и допълнителни защити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6588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OneDrive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>
                <a:hlinkClick r:id="rId2"/>
              </a:rPr>
              <a:t>Microsoft OneDrive</a:t>
            </a:r>
            <a:r>
              <a:rPr lang="en-US" dirty="0"/>
              <a:t> </a:t>
            </a:r>
            <a:r>
              <a:rPr lang="en-US" dirty="0" smtClean="0"/>
              <a:t> - </a:t>
            </a:r>
            <a:r>
              <a:rPr lang="bg-BG" dirty="0" smtClean="0"/>
              <a:t>достъп с </a:t>
            </a:r>
            <a:r>
              <a:rPr lang="en-US" dirty="0"/>
              <a:t>Microsoft </a:t>
            </a:r>
            <a:r>
              <a:rPr lang="bg-BG" dirty="0"/>
              <a:t>потребителски </a:t>
            </a:r>
            <a:r>
              <a:rPr lang="bg-BG" dirty="0" smtClean="0"/>
              <a:t>профил</a:t>
            </a:r>
            <a:endParaRPr lang="en-US" dirty="0"/>
          </a:p>
          <a:p>
            <a:r>
              <a:rPr lang="bg-BG" dirty="0" smtClean="0"/>
              <a:t>Основни характеристики:</a:t>
            </a:r>
            <a:endParaRPr lang="en-US" dirty="0"/>
          </a:p>
          <a:p>
            <a:pPr lvl="1"/>
            <a:r>
              <a:rPr lang="bg-BG" dirty="0"/>
              <a:t>Място за съхранение –</a:t>
            </a:r>
            <a:r>
              <a:rPr lang="en-US" dirty="0"/>
              <a:t> 5 GB </a:t>
            </a:r>
            <a:r>
              <a:rPr lang="en-US" dirty="0" err="1" smtClean="0"/>
              <a:t>безплатно</a:t>
            </a:r>
            <a:r>
              <a:rPr lang="bg-BG" dirty="0" smtClean="0"/>
              <a:t/>
            </a:r>
            <a:br>
              <a:rPr lang="bg-BG" dirty="0" smtClean="0"/>
            </a:br>
            <a:r>
              <a:rPr lang="bg-BG" dirty="0" smtClean="0"/>
              <a:t>П</a:t>
            </a:r>
            <a:r>
              <a:rPr lang="en-US" dirty="0" err="1" smtClean="0"/>
              <a:t>латени</a:t>
            </a:r>
            <a:r>
              <a:rPr lang="en-US" dirty="0" smtClean="0"/>
              <a:t> </a:t>
            </a:r>
            <a:r>
              <a:rPr lang="en-US" dirty="0" err="1"/>
              <a:t>планове</a:t>
            </a:r>
            <a:r>
              <a:rPr lang="en-US" dirty="0"/>
              <a:t> </a:t>
            </a:r>
            <a:r>
              <a:rPr lang="bg-BG" dirty="0" smtClean="0"/>
              <a:t>за </a:t>
            </a:r>
            <a:r>
              <a:rPr lang="en-US" dirty="0" smtClean="0"/>
              <a:t> </a:t>
            </a:r>
            <a:r>
              <a:rPr lang="en-US" dirty="0"/>
              <a:t>100 GB, 1 </a:t>
            </a:r>
            <a:r>
              <a:rPr lang="en-US" dirty="0" err="1"/>
              <a:t>или</a:t>
            </a:r>
            <a:r>
              <a:rPr lang="en-US" dirty="0"/>
              <a:t> 6 </a:t>
            </a:r>
            <a:r>
              <a:rPr lang="en-US" dirty="0" smtClean="0"/>
              <a:t>TB</a:t>
            </a:r>
            <a:endParaRPr lang="en-US" dirty="0"/>
          </a:p>
          <a:p>
            <a:pPr lvl="1"/>
            <a:r>
              <a:rPr lang="en-US" dirty="0"/>
              <a:t>OneDrive </a:t>
            </a:r>
            <a:r>
              <a:rPr lang="bg-BG" dirty="0"/>
              <a:t>по подразбиране </a:t>
            </a:r>
            <a:r>
              <a:rPr lang="en-US" dirty="0"/>
              <a:t>е </a:t>
            </a:r>
            <a:r>
              <a:rPr lang="en-US" dirty="0" err="1"/>
              <a:t>част</a:t>
            </a:r>
            <a:r>
              <a:rPr lang="en-US" dirty="0"/>
              <a:t> </a:t>
            </a:r>
            <a:r>
              <a:rPr lang="en-US" dirty="0" err="1"/>
              <a:t>от</a:t>
            </a:r>
            <a:r>
              <a:rPr lang="en-US" dirty="0"/>
              <a:t> </a:t>
            </a:r>
            <a:r>
              <a:rPr lang="en-US" dirty="0" err="1"/>
              <a:t>операционната</a:t>
            </a:r>
            <a:r>
              <a:rPr lang="en-US" dirty="0"/>
              <a:t> </a:t>
            </a:r>
            <a:r>
              <a:rPr lang="en-US" dirty="0" err="1"/>
              <a:t>система</a:t>
            </a:r>
            <a:r>
              <a:rPr lang="en-US" dirty="0"/>
              <a:t> Microsoft Windows</a:t>
            </a:r>
            <a:r>
              <a:rPr lang="bg-BG" dirty="0"/>
              <a:t> и се отразява във файловата структура на </a:t>
            </a:r>
            <a:r>
              <a:rPr lang="en-US" dirty="0"/>
              <a:t>File Manager.</a:t>
            </a:r>
          </a:p>
          <a:p>
            <a:pPr lvl="1"/>
            <a:r>
              <a:rPr lang="bg-BG" dirty="0"/>
              <a:t>В</a:t>
            </a:r>
            <a:r>
              <a:rPr lang="en-US" dirty="0" err="1"/>
              <a:t>ключен</a:t>
            </a:r>
            <a:r>
              <a:rPr lang="bg-BG" dirty="0"/>
              <a:t>а е</a:t>
            </a:r>
            <a:r>
              <a:rPr lang="en-US" dirty="0"/>
              <a:t> </a:t>
            </a:r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/>
              <a:t>подразбиране</a:t>
            </a:r>
            <a:r>
              <a:rPr lang="en-US" dirty="0"/>
              <a:t> в </a:t>
            </a:r>
            <a:r>
              <a:rPr lang="en-US" dirty="0" err="1"/>
              <a:t>абонаментния</a:t>
            </a:r>
            <a:r>
              <a:rPr lang="en-US" dirty="0"/>
              <a:t> </a:t>
            </a:r>
            <a:r>
              <a:rPr lang="en-US" dirty="0" err="1"/>
              <a:t>офис</a:t>
            </a:r>
            <a:r>
              <a:rPr lang="en-US" dirty="0"/>
              <a:t> </a:t>
            </a:r>
            <a:r>
              <a:rPr lang="en-US" dirty="0" err="1"/>
              <a:t>пакет</a:t>
            </a:r>
            <a:r>
              <a:rPr lang="en-US" dirty="0"/>
              <a:t> Office 365</a:t>
            </a:r>
          </a:p>
          <a:p>
            <a:pPr lvl="1"/>
            <a:r>
              <a:rPr lang="bg-BG" dirty="0"/>
              <a:t>П</a:t>
            </a:r>
            <a:r>
              <a:rPr lang="en-US" dirty="0" err="1"/>
              <a:t>риложенията</a:t>
            </a:r>
            <a:r>
              <a:rPr lang="en-US" dirty="0"/>
              <a:t> </a:t>
            </a:r>
            <a:r>
              <a:rPr lang="en-US" dirty="0" err="1"/>
              <a:t>от</a:t>
            </a:r>
            <a:r>
              <a:rPr lang="en-US" dirty="0"/>
              <a:t> Microsoft Office </a:t>
            </a:r>
            <a:r>
              <a:rPr lang="en-US" dirty="0" err="1"/>
              <a:t>имат</a:t>
            </a:r>
            <a:r>
              <a:rPr lang="en-US" dirty="0"/>
              <a:t> </a:t>
            </a:r>
            <a:r>
              <a:rPr lang="en-US" dirty="0" err="1"/>
              <a:t>директна</a:t>
            </a:r>
            <a:r>
              <a:rPr lang="en-US" dirty="0"/>
              <a:t> </a:t>
            </a:r>
            <a:r>
              <a:rPr lang="en-US" dirty="0" err="1"/>
              <a:t>интеграция</a:t>
            </a:r>
            <a:r>
              <a:rPr lang="en-US" dirty="0"/>
              <a:t> с </a:t>
            </a:r>
            <a:r>
              <a:rPr lang="en-US" dirty="0" smtClean="0"/>
              <a:t>OneDrive</a:t>
            </a:r>
            <a:endParaRPr lang="bg-BG" dirty="0" smtClean="0"/>
          </a:p>
          <a:p>
            <a:pPr lvl="1"/>
            <a:r>
              <a:rPr lang="bg-BG" dirty="0"/>
              <a:t>Поддържа и допълнителни </a:t>
            </a:r>
            <a:r>
              <a:rPr lang="bg-BG" dirty="0" smtClean="0"/>
              <a:t>услуги, включително създаване </a:t>
            </a:r>
            <a:r>
              <a:rPr lang="bg-BG" dirty="0"/>
              <a:t>и редактиране на </a:t>
            </a:r>
            <a:r>
              <a:rPr lang="bg-BG" dirty="0" smtClean="0"/>
              <a:t>файлове</a:t>
            </a:r>
          </a:p>
          <a:p>
            <a:pPr lvl="1"/>
            <a:r>
              <a:rPr lang="bg-BG" dirty="0" smtClean="0"/>
              <a:t>Има инсталируемо приложение за работа с локални файлове – </a:t>
            </a:r>
            <a:r>
              <a:rPr lang="en-US" dirty="0" smtClean="0"/>
              <a:t>Drive for Desktop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98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04068" y="1309854"/>
            <a:ext cx="7578725" cy="42795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Синхронизиране на файлове с </a:t>
            </a:r>
            <a:r>
              <a:rPr lang="en-US" dirty="0" smtClean="0"/>
              <a:t>OneDrive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Място във файловия мениджър</a:t>
            </a:r>
          </a:p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Синхронизирана папка</a:t>
            </a:r>
          </a:p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Статус на папката/документа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sp>
        <p:nvSpPr>
          <p:cNvPr id="13" name="Right Arrow 12"/>
          <p:cNvSpPr/>
          <p:nvPr/>
        </p:nvSpPr>
        <p:spPr>
          <a:xfrm flipH="1">
            <a:off x="7144845" y="1500366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/>
              <a:t>2</a:t>
            </a:r>
            <a:endParaRPr lang="en-GB" dirty="0"/>
          </a:p>
        </p:txBody>
      </p:sp>
      <p:sp>
        <p:nvSpPr>
          <p:cNvPr id="14" name="Right Arrow 13"/>
          <p:cNvSpPr/>
          <p:nvPr/>
        </p:nvSpPr>
        <p:spPr>
          <a:xfrm flipH="1">
            <a:off x="5606171" y="2125020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/>
              <a:t>2</a:t>
            </a:r>
            <a:endParaRPr lang="en-GB" dirty="0"/>
          </a:p>
        </p:txBody>
      </p:sp>
      <p:sp>
        <p:nvSpPr>
          <p:cNvPr id="17" name="Right Arrow 16"/>
          <p:cNvSpPr/>
          <p:nvPr/>
        </p:nvSpPr>
        <p:spPr>
          <a:xfrm rot="5400000">
            <a:off x="7791157" y="707581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bg-BG" dirty="0" smtClean="0"/>
              <a:t>3</a:t>
            </a:r>
            <a:endParaRPr lang="en-GB" dirty="0"/>
          </a:p>
        </p:txBody>
      </p:sp>
      <p:sp>
        <p:nvSpPr>
          <p:cNvPr id="16" name="Rectangle 15"/>
          <p:cNvSpPr/>
          <p:nvPr/>
        </p:nvSpPr>
        <p:spPr>
          <a:xfrm>
            <a:off x="4177348" y="1781720"/>
            <a:ext cx="426720" cy="12561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1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4604068" y="1781720"/>
            <a:ext cx="1745932" cy="12561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4729" y="2410145"/>
            <a:ext cx="5378730" cy="3097996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6776720" y="2600960"/>
            <a:ext cx="2692400" cy="335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g-BG" b="1" dirty="0" smtClean="0">
                <a:solidFill>
                  <a:schemeClr val="accent1"/>
                </a:solidFill>
              </a:rPr>
              <a:t>Икона	Значение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325360" y="4937760"/>
            <a:ext cx="4429760" cy="335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0" rtlCol="0" anchor="ctr"/>
          <a:lstStyle/>
          <a:p>
            <a:r>
              <a:rPr lang="bg-BG" sz="1400" dirty="0" smtClean="0">
                <a:solidFill>
                  <a:schemeClr val="tx1"/>
                </a:solidFill>
                <a:latin typeface="+mj-lt"/>
              </a:rPr>
              <a:t>Споделен с други потребители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7325360" y="4372459"/>
            <a:ext cx="4429760" cy="335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0" rtlCol="0" anchor="ctr"/>
          <a:lstStyle/>
          <a:p>
            <a:r>
              <a:rPr lang="bg-BG" sz="1400" dirty="0" smtClean="0">
                <a:solidFill>
                  <a:schemeClr val="tx1"/>
                </a:solidFill>
                <a:latin typeface="+mj-lt"/>
              </a:rPr>
              <a:t>Достъпен само офлайн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325360" y="3784600"/>
            <a:ext cx="4429760" cy="335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0" rtlCol="0" anchor="ctr"/>
          <a:lstStyle/>
          <a:p>
            <a:r>
              <a:rPr lang="bg-BG" sz="1400" dirty="0" smtClean="0">
                <a:solidFill>
                  <a:schemeClr val="tx1"/>
                </a:solidFill>
                <a:latin typeface="+mj-lt"/>
              </a:rPr>
              <a:t>Достъпен онлайн и офлайн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7325360" y="3171551"/>
            <a:ext cx="4429760" cy="335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0" rtlCol="0" anchor="ctr"/>
          <a:lstStyle/>
          <a:p>
            <a:r>
              <a:rPr lang="bg-BG" sz="1400" dirty="0" smtClean="0">
                <a:solidFill>
                  <a:schemeClr val="tx1"/>
                </a:solidFill>
                <a:latin typeface="+mj-lt"/>
              </a:rPr>
              <a:t>Достъпен само онлайн</a:t>
            </a:r>
            <a:endParaRPr 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7799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Google Drive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>
                <a:hlinkClick r:id="rId2"/>
              </a:rPr>
              <a:t>Google Drive</a:t>
            </a:r>
            <a:r>
              <a:rPr lang="en-US" dirty="0"/>
              <a:t> </a:t>
            </a:r>
            <a:r>
              <a:rPr lang="bg-BG" dirty="0" smtClean="0"/>
              <a:t>– достъп с </a:t>
            </a:r>
            <a:r>
              <a:rPr lang="en-US" dirty="0" smtClean="0"/>
              <a:t>Google </a:t>
            </a:r>
            <a:r>
              <a:rPr lang="bg-BG" dirty="0"/>
              <a:t>потребителски </a:t>
            </a:r>
            <a:r>
              <a:rPr lang="bg-BG" dirty="0" smtClean="0"/>
              <a:t>профил</a:t>
            </a:r>
          </a:p>
          <a:p>
            <a:r>
              <a:rPr lang="bg-BG" dirty="0" smtClean="0"/>
              <a:t>Основни характеристики:</a:t>
            </a:r>
          </a:p>
          <a:p>
            <a:pPr lvl="1"/>
            <a:r>
              <a:rPr lang="bg-BG" dirty="0"/>
              <a:t>Място за съхранение –</a:t>
            </a:r>
            <a:r>
              <a:rPr lang="en-US" dirty="0"/>
              <a:t> 15 GB </a:t>
            </a:r>
            <a:r>
              <a:rPr lang="en-US" dirty="0" err="1" smtClean="0"/>
              <a:t>безплатно</a:t>
            </a:r>
            <a:r>
              <a:rPr lang="bg-BG" dirty="0" smtClean="0"/>
              <a:t/>
            </a:r>
            <a:br>
              <a:rPr lang="bg-BG" dirty="0" smtClean="0"/>
            </a:br>
            <a:r>
              <a:rPr lang="bg-BG" dirty="0"/>
              <a:t>П</a:t>
            </a:r>
            <a:r>
              <a:rPr lang="en-US" dirty="0" err="1" smtClean="0"/>
              <a:t>латени</a:t>
            </a:r>
            <a:r>
              <a:rPr lang="en-US" dirty="0" smtClean="0"/>
              <a:t> </a:t>
            </a:r>
            <a:r>
              <a:rPr lang="en-US" dirty="0" err="1" smtClean="0"/>
              <a:t>планове</a:t>
            </a:r>
            <a:r>
              <a:rPr lang="bg-BG" dirty="0" smtClean="0"/>
              <a:t> </a:t>
            </a:r>
            <a:r>
              <a:rPr lang="bg-BG" dirty="0"/>
              <a:t>за</a:t>
            </a:r>
            <a:r>
              <a:rPr lang="en-US" dirty="0"/>
              <a:t> 100 GB, 200 GB, 2 TB </a:t>
            </a:r>
            <a:r>
              <a:rPr lang="bg-BG" dirty="0"/>
              <a:t>и 5 </a:t>
            </a:r>
            <a:r>
              <a:rPr lang="en-US" dirty="0" smtClean="0"/>
              <a:t>TB</a:t>
            </a:r>
            <a:endParaRPr lang="en-US" dirty="0"/>
          </a:p>
          <a:p>
            <a:pPr lvl="1"/>
            <a:r>
              <a:rPr lang="en-US" dirty="0"/>
              <a:t>Google Drive </a:t>
            </a:r>
            <a:r>
              <a:rPr lang="bg-BG" dirty="0"/>
              <a:t>по подразбиране </a:t>
            </a:r>
            <a:r>
              <a:rPr lang="en-US" dirty="0"/>
              <a:t>е </a:t>
            </a:r>
            <a:r>
              <a:rPr lang="en-US" dirty="0" err="1"/>
              <a:t>част</a:t>
            </a:r>
            <a:r>
              <a:rPr lang="en-US" dirty="0"/>
              <a:t> </a:t>
            </a:r>
            <a:r>
              <a:rPr lang="en-US" dirty="0" err="1"/>
              <a:t>от</a:t>
            </a:r>
            <a:r>
              <a:rPr lang="en-US" dirty="0"/>
              <a:t> </a:t>
            </a:r>
            <a:r>
              <a:rPr lang="en-US" dirty="0" err="1"/>
              <a:t>операционната</a:t>
            </a:r>
            <a:r>
              <a:rPr lang="en-US" dirty="0"/>
              <a:t> </a:t>
            </a:r>
            <a:r>
              <a:rPr lang="en-US" dirty="0" err="1"/>
              <a:t>система</a:t>
            </a:r>
            <a:r>
              <a:rPr lang="en-US" dirty="0"/>
              <a:t> Android </a:t>
            </a:r>
            <a:r>
              <a:rPr lang="bg-BG" dirty="0"/>
              <a:t>за мобилни устройства</a:t>
            </a:r>
            <a:r>
              <a:rPr lang="en-US" dirty="0"/>
              <a:t>.</a:t>
            </a:r>
          </a:p>
          <a:p>
            <a:pPr lvl="1"/>
            <a:r>
              <a:rPr lang="bg-BG" dirty="0"/>
              <a:t>В</a:t>
            </a:r>
            <a:r>
              <a:rPr lang="en-US" dirty="0" err="1"/>
              <a:t>ключен</a:t>
            </a:r>
            <a:r>
              <a:rPr lang="bg-BG" dirty="0"/>
              <a:t>а е</a:t>
            </a:r>
            <a:r>
              <a:rPr lang="en-US" dirty="0"/>
              <a:t> </a:t>
            </a:r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/>
              <a:t>подразбиране</a:t>
            </a:r>
            <a:r>
              <a:rPr lang="en-US" dirty="0"/>
              <a:t> в Google Workspace – </a:t>
            </a:r>
            <a:r>
              <a:rPr lang="en-US" dirty="0" err="1"/>
              <a:t>месечната</a:t>
            </a:r>
            <a:r>
              <a:rPr lang="en-US" dirty="0"/>
              <a:t> </a:t>
            </a:r>
            <a:r>
              <a:rPr lang="en-US" dirty="0" err="1"/>
              <a:t>абонаментна</a:t>
            </a:r>
            <a:r>
              <a:rPr lang="en-US" dirty="0"/>
              <a:t> </a:t>
            </a:r>
            <a:r>
              <a:rPr lang="en-US" dirty="0" err="1"/>
              <a:t>услуга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Google </a:t>
            </a:r>
            <a:r>
              <a:rPr lang="en-US" dirty="0" err="1"/>
              <a:t>за</a:t>
            </a:r>
            <a:r>
              <a:rPr lang="en-US" dirty="0"/>
              <a:t> </a:t>
            </a:r>
            <a:r>
              <a:rPr lang="en-US" dirty="0" err="1"/>
              <a:t>бизнеси</a:t>
            </a:r>
            <a:r>
              <a:rPr lang="en-US" dirty="0"/>
              <a:t> и </a:t>
            </a:r>
            <a:r>
              <a:rPr lang="en-US" dirty="0" err="1"/>
              <a:t>организации</a:t>
            </a:r>
            <a:r>
              <a:rPr lang="bg-BG" dirty="0"/>
              <a:t>, аналог на </a:t>
            </a:r>
            <a:r>
              <a:rPr lang="en-US" dirty="0"/>
              <a:t>MS Office 365</a:t>
            </a:r>
          </a:p>
          <a:p>
            <a:pPr lvl="1"/>
            <a:r>
              <a:rPr lang="bg-BG" dirty="0"/>
              <a:t>Поддържа и допълнителни услуги като създаване и редактиране на файлове.</a:t>
            </a:r>
            <a:endParaRPr lang="en-US" dirty="0"/>
          </a:p>
          <a:p>
            <a:endParaRPr lang="bg-BG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05088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1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8386"/>
          <a:stretch/>
        </p:blipFill>
        <p:spPr>
          <a:xfrm>
            <a:off x="4103687" y="1157038"/>
            <a:ext cx="8048779" cy="4644322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Структура на </a:t>
            </a:r>
            <a:r>
              <a:rPr lang="en-US" dirty="0" smtClean="0"/>
              <a:t>OneDrive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bg-BG" sz="2000" dirty="0"/>
              <a:t>Бутон за създаване и качване на папки и файлове</a:t>
            </a:r>
          </a:p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Връзки за бърза навигация</a:t>
            </a:r>
          </a:p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Оставащо място в хранилището</a:t>
            </a:r>
          </a:p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Файлова структура</a:t>
            </a:r>
            <a:endParaRPr lang="en-US" sz="2000" dirty="0"/>
          </a:p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Собственик на файла/папката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sp>
        <p:nvSpPr>
          <p:cNvPr id="9" name="Right Arrow 8"/>
          <p:cNvSpPr/>
          <p:nvPr/>
        </p:nvSpPr>
        <p:spPr>
          <a:xfrm rot="5400000">
            <a:off x="7013679" y="2328150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bg-BG" dirty="0" smtClean="0"/>
              <a:t>4</a:t>
            </a:r>
            <a:endParaRPr lang="en-GB" dirty="0"/>
          </a:p>
        </p:txBody>
      </p:sp>
      <p:sp>
        <p:nvSpPr>
          <p:cNvPr id="10" name="Right Arrow 9"/>
          <p:cNvSpPr/>
          <p:nvPr/>
        </p:nvSpPr>
        <p:spPr>
          <a:xfrm flipH="1">
            <a:off x="5366631" y="1787607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GB" dirty="0"/>
          </a:p>
        </p:txBody>
      </p:sp>
      <p:sp>
        <p:nvSpPr>
          <p:cNvPr id="11" name="Right Arrow 10"/>
          <p:cNvSpPr/>
          <p:nvPr/>
        </p:nvSpPr>
        <p:spPr>
          <a:xfrm flipH="1">
            <a:off x="5366631" y="3167014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GB" dirty="0"/>
          </a:p>
        </p:txBody>
      </p:sp>
      <p:sp>
        <p:nvSpPr>
          <p:cNvPr id="12" name="Right Arrow 11"/>
          <p:cNvSpPr/>
          <p:nvPr/>
        </p:nvSpPr>
        <p:spPr>
          <a:xfrm flipH="1">
            <a:off x="5366631" y="4546421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GB" dirty="0"/>
          </a:p>
        </p:txBody>
      </p:sp>
      <p:sp>
        <p:nvSpPr>
          <p:cNvPr id="16" name="Right Arrow 15"/>
          <p:cNvSpPr/>
          <p:nvPr/>
        </p:nvSpPr>
        <p:spPr>
          <a:xfrm rot="5400000">
            <a:off x="9687962" y="2328150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dirty="0" smtClean="0"/>
              <a:t>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752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bg-BG" dirty="0" smtClean="0"/>
              <a:t>Файлова структура под </a:t>
            </a:r>
            <a:r>
              <a:rPr lang="en-US" dirty="0" smtClean="0"/>
              <a:t>Windows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69029" y="1675095"/>
            <a:ext cx="9622971" cy="467995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b="1" dirty="0"/>
              <a:t>Desktop</a:t>
            </a:r>
            <a:r>
              <a:rPr lang="en-US" sz="2400" dirty="0"/>
              <a:t> </a:t>
            </a:r>
            <a:r>
              <a:rPr lang="en-US" sz="2400" dirty="0" smtClean="0"/>
              <a:t>–</a:t>
            </a:r>
            <a:r>
              <a:rPr lang="bg-BG" sz="2400" dirty="0" smtClean="0"/>
              <a:t> работният </a:t>
            </a:r>
            <a:r>
              <a:rPr lang="bg-BG" sz="2400" dirty="0"/>
              <a:t>плот, който се вижда на </a:t>
            </a:r>
            <a:r>
              <a:rPr lang="bg-BG" sz="2400" dirty="0" smtClean="0"/>
              <a:t>монитора. Съдържа връзки към програми, инсталирани </a:t>
            </a:r>
            <a:r>
              <a:rPr lang="bg-BG" sz="2400" dirty="0"/>
              <a:t>на вашия </a:t>
            </a:r>
            <a:r>
              <a:rPr lang="bg-BG" sz="2400" dirty="0" smtClean="0"/>
              <a:t>компютър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Documents</a:t>
            </a:r>
            <a:r>
              <a:rPr lang="en-US" sz="24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bg-BG" sz="2400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съхраняване </a:t>
            </a:r>
            <a:r>
              <a:rPr lang="bg-BG" sz="24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всички документи, създавани с офис </a:t>
            </a:r>
            <a:r>
              <a:rPr lang="bg-BG" sz="2400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приложения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Down</a:t>
            </a:r>
            <a:r>
              <a:rPr lang="bg-BG" sz="24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loads</a:t>
            </a:r>
            <a:r>
              <a:rPr lang="bg-BG" sz="24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400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съхранява </a:t>
            </a:r>
            <a:r>
              <a:rPr lang="bg-BG" sz="24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всички файлове, които сваляте от </a:t>
            </a:r>
            <a:r>
              <a:rPr lang="bg-BG" sz="2400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мрежата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bg-BG" sz="2400" b="1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Папки </a:t>
            </a:r>
            <a:r>
              <a:rPr lang="bg-BG" sz="24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bg-BG" sz="2400" b="1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мултимедия:</a:t>
            </a:r>
          </a:p>
          <a:p>
            <a:pPr lvl="1"/>
            <a:r>
              <a:rPr lang="bg-BG" sz="1800" b="1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 sz="1800" b="1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usic</a:t>
            </a:r>
            <a:r>
              <a:rPr lang="en-US" sz="18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за аудио </a:t>
            </a:r>
            <a:r>
              <a:rPr lang="bg-BG" sz="1800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файлове</a:t>
            </a:r>
            <a:endParaRPr lang="bg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1800" b="1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Pictures </a:t>
            </a:r>
            <a:r>
              <a:rPr lang="bg-BG" sz="1800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за изображения. </a:t>
            </a:r>
          </a:p>
          <a:p>
            <a:pPr lvl="1"/>
            <a:r>
              <a:rPr lang="en-US" sz="1800" b="1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Videos </a:t>
            </a:r>
            <a:r>
              <a:rPr lang="bg-BG" sz="18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за видео </a:t>
            </a:r>
            <a:r>
              <a:rPr lang="bg-BG" sz="1800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файлове</a:t>
            </a:r>
          </a:p>
          <a:p>
            <a:pPr lvl="1"/>
            <a:r>
              <a:rPr lang="en-US" sz="1800" b="1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3D </a:t>
            </a:r>
            <a:r>
              <a:rPr lang="en-US" sz="18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Objects</a:t>
            </a:r>
            <a:r>
              <a:rPr lang="en-US" sz="18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за триизмерни </a:t>
            </a:r>
            <a:r>
              <a:rPr lang="bg-BG" sz="1800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модели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Windows – </a:t>
            </a:r>
            <a:r>
              <a:rPr lang="bg-BG" sz="24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всички файлове на диска – програми, шрифтове, системни файлове, драйвери и т.н., </a:t>
            </a:r>
            <a:endParaRPr lang="en-US" sz="22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/>
          </a:p>
        </p:txBody>
      </p:sp>
      <p:pic>
        <p:nvPicPr>
          <p:cNvPr id="6" name="Content Placeholder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1634843"/>
            <a:ext cx="2569029" cy="4640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56982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DropBox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 err="1">
                <a:hlinkClick r:id="rId2"/>
              </a:rPr>
              <a:t>DropBox</a:t>
            </a:r>
            <a:r>
              <a:rPr lang="en-US" dirty="0"/>
              <a:t> </a:t>
            </a:r>
            <a:r>
              <a:rPr lang="bg-BG" dirty="0" smtClean="0"/>
              <a:t>– достъп с профил в приложението или с </a:t>
            </a:r>
            <a:r>
              <a:rPr lang="en-US" dirty="0"/>
              <a:t>Google </a:t>
            </a:r>
            <a:r>
              <a:rPr lang="bg-BG" dirty="0" smtClean="0"/>
              <a:t>профил</a:t>
            </a:r>
            <a:endParaRPr lang="bg-BG" dirty="0"/>
          </a:p>
          <a:p>
            <a:r>
              <a:rPr lang="bg-BG" dirty="0" smtClean="0"/>
              <a:t>Основни характеристики:</a:t>
            </a:r>
          </a:p>
          <a:p>
            <a:pPr lvl="1"/>
            <a:r>
              <a:rPr lang="bg-BG" dirty="0"/>
              <a:t>Място за съхранение –</a:t>
            </a:r>
            <a:r>
              <a:rPr lang="en-US" dirty="0"/>
              <a:t> 2,5 GB </a:t>
            </a:r>
            <a:r>
              <a:rPr lang="en-US" dirty="0" err="1" smtClean="0"/>
              <a:t>безплатно</a:t>
            </a:r>
            <a:r>
              <a:rPr lang="bg-BG" dirty="0"/>
              <a:t/>
            </a:r>
            <a:br>
              <a:rPr lang="bg-BG" dirty="0"/>
            </a:br>
            <a:r>
              <a:rPr lang="bg-BG" dirty="0" smtClean="0"/>
              <a:t>П</a:t>
            </a:r>
            <a:r>
              <a:rPr lang="en-US" dirty="0" err="1" smtClean="0"/>
              <a:t>латени</a:t>
            </a:r>
            <a:r>
              <a:rPr lang="en-US" dirty="0" smtClean="0"/>
              <a:t> </a:t>
            </a:r>
            <a:r>
              <a:rPr lang="en-US" dirty="0" err="1"/>
              <a:t>планове</a:t>
            </a:r>
            <a:r>
              <a:rPr lang="en-US" dirty="0"/>
              <a:t> </a:t>
            </a:r>
            <a:r>
              <a:rPr lang="bg-BG" dirty="0" smtClean="0"/>
              <a:t> </a:t>
            </a:r>
            <a:r>
              <a:rPr lang="bg-BG" dirty="0"/>
              <a:t>за</a:t>
            </a:r>
            <a:r>
              <a:rPr lang="en-US" dirty="0"/>
              <a:t> 2, 3 </a:t>
            </a:r>
            <a:r>
              <a:rPr lang="bg-BG" dirty="0"/>
              <a:t>и 5</a:t>
            </a:r>
            <a:r>
              <a:rPr lang="en-US" dirty="0"/>
              <a:t> TB, </a:t>
            </a:r>
            <a:r>
              <a:rPr lang="en-US" dirty="0" err="1"/>
              <a:t>както</a:t>
            </a:r>
            <a:r>
              <a:rPr lang="en-US" dirty="0"/>
              <a:t> и </a:t>
            </a:r>
            <a:r>
              <a:rPr lang="en-US" dirty="0" err="1"/>
              <a:t>два</a:t>
            </a:r>
            <a:r>
              <a:rPr lang="en-US" dirty="0"/>
              <a:t> </a:t>
            </a:r>
            <a:r>
              <a:rPr lang="bg-BG" dirty="0"/>
              <a:t>неограничени за големи организации и множество потребители.</a:t>
            </a:r>
            <a:endParaRPr lang="en-US" dirty="0"/>
          </a:p>
          <a:p>
            <a:pPr lvl="1"/>
            <a:r>
              <a:rPr lang="bg-BG" dirty="0"/>
              <a:t>Възможност за трансфер на големи </a:t>
            </a:r>
            <a:r>
              <a:rPr lang="bg-BG" dirty="0" smtClean="0"/>
              <a:t>файлове</a:t>
            </a:r>
            <a:endParaRPr lang="en-US" dirty="0"/>
          </a:p>
          <a:p>
            <a:pPr lvl="1"/>
            <a:r>
              <a:rPr lang="bg-BG" dirty="0" smtClean="0"/>
              <a:t>Инсталируеми </a:t>
            </a:r>
            <a:r>
              <a:rPr lang="bg-BG" dirty="0"/>
              <a:t>приложения за синхронизиране на файлове между различни устройства и операционни системи.</a:t>
            </a:r>
            <a:endParaRPr lang="en-US" dirty="0"/>
          </a:p>
          <a:p>
            <a:pPr lvl="1"/>
            <a:r>
              <a:rPr lang="bg-BG" dirty="0"/>
              <a:t>Възможност за създаване на файлове за </a:t>
            </a:r>
            <a:r>
              <a:rPr lang="en-US" dirty="0"/>
              <a:t>MS Office и Google Docs.</a:t>
            </a:r>
          </a:p>
          <a:p>
            <a:pPr lvl="1"/>
            <a:r>
              <a:rPr lang="bg-BG" dirty="0"/>
              <a:t>Възможност за директен трансфер и синхронизация с </a:t>
            </a:r>
            <a:r>
              <a:rPr lang="en-US" dirty="0"/>
              <a:t>Google Drive.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2686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5523"/>
          <a:stretch/>
        </p:blipFill>
        <p:spPr>
          <a:xfrm>
            <a:off x="4103688" y="1153188"/>
            <a:ext cx="7935911" cy="5124118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Структура на </a:t>
            </a:r>
            <a:r>
              <a:rPr lang="en-US" dirty="0" err="1" smtClean="0"/>
              <a:t>DropBox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218208" y="2406374"/>
            <a:ext cx="3805151" cy="3898830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bg-BG" sz="2000" dirty="0"/>
              <a:t>Връзки за бърза навигация</a:t>
            </a:r>
          </a:p>
          <a:p>
            <a:pPr marL="342900" indent="-342900">
              <a:buFont typeface="+mj-lt"/>
              <a:buAutoNum type="arabicPeriod"/>
            </a:pPr>
            <a:r>
              <a:rPr lang="bg-BG" sz="2000" dirty="0"/>
              <a:t>Оставащо място в хранилището</a:t>
            </a:r>
          </a:p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Бутони за </a:t>
            </a:r>
            <a:r>
              <a:rPr lang="bg-BG" sz="2000" dirty="0"/>
              <a:t>създаване и качване на папки и </a:t>
            </a:r>
            <a:r>
              <a:rPr lang="bg-BG" sz="2000" dirty="0" smtClean="0"/>
              <a:t>файлове</a:t>
            </a:r>
          </a:p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Поле за бързо качване</a:t>
            </a:r>
            <a:endParaRPr lang="bg-BG" sz="2000" dirty="0"/>
          </a:p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Бутон за трансфер от </a:t>
            </a:r>
            <a:r>
              <a:rPr lang="en-US" sz="2000" dirty="0" smtClean="0"/>
              <a:t>Google Drive</a:t>
            </a:r>
            <a:endParaRPr lang="en-US" sz="2000" dirty="0"/>
          </a:p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Файлова структура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sp>
        <p:nvSpPr>
          <p:cNvPr id="10" name="Right Arrow 9"/>
          <p:cNvSpPr/>
          <p:nvPr/>
        </p:nvSpPr>
        <p:spPr>
          <a:xfrm flipH="1">
            <a:off x="4941669" y="1810973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GB" dirty="0"/>
          </a:p>
        </p:txBody>
      </p:sp>
      <p:sp>
        <p:nvSpPr>
          <p:cNvPr id="11" name="Right Arrow 10"/>
          <p:cNvSpPr/>
          <p:nvPr/>
        </p:nvSpPr>
        <p:spPr>
          <a:xfrm flipH="1">
            <a:off x="5384508" y="5488006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GB" dirty="0"/>
          </a:p>
        </p:txBody>
      </p:sp>
      <p:sp>
        <p:nvSpPr>
          <p:cNvPr id="12" name="Right Arrow 11"/>
          <p:cNvSpPr/>
          <p:nvPr/>
        </p:nvSpPr>
        <p:spPr>
          <a:xfrm flipH="1">
            <a:off x="9471271" y="1585873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GB" dirty="0"/>
          </a:p>
        </p:txBody>
      </p:sp>
      <p:sp>
        <p:nvSpPr>
          <p:cNvPr id="16" name="Right Arrow 15"/>
          <p:cNvSpPr/>
          <p:nvPr/>
        </p:nvSpPr>
        <p:spPr>
          <a:xfrm rot="5400000">
            <a:off x="11313562" y="2299906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dirty="0"/>
              <a:t>4</a:t>
            </a:r>
            <a:endParaRPr lang="en-GB" dirty="0"/>
          </a:p>
        </p:txBody>
      </p:sp>
      <p:sp>
        <p:nvSpPr>
          <p:cNvPr id="13" name="Right Arrow 12"/>
          <p:cNvSpPr/>
          <p:nvPr/>
        </p:nvSpPr>
        <p:spPr>
          <a:xfrm flipH="1">
            <a:off x="9471271" y="4233869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6</a:t>
            </a:r>
            <a:endParaRPr lang="en-GB" dirty="0"/>
          </a:p>
        </p:txBody>
      </p:sp>
      <p:sp>
        <p:nvSpPr>
          <p:cNvPr id="14" name="Right Arrow 13"/>
          <p:cNvSpPr/>
          <p:nvPr/>
        </p:nvSpPr>
        <p:spPr>
          <a:xfrm>
            <a:off x="8567031" y="3248349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158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Други облачни хранилища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 err="1" smtClean="0">
                <a:solidFill>
                  <a:schemeClr val="accent1"/>
                </a:solidFill>
              </a:rPr>
              <a:t>pCloud</a:t>
            </a:r>
            <a:r>
              <a:rPr lang="en-US" dirty="0" smtClean="0"/>
              <a:t> – </a:t>
            </a:r>
            <a:r>
              <a:rPr lang="bg-BG" dirty="0" smtClean="0"/>
              <a:t>предлага </a:t>
            </a:r>
            <a:r>
              <a:rPr lang="bg-BG" dirty="0"/>
              <a:t>5 </a:t>
            </a:r>
            <a:r>
              <a:rPr lang="en-US" dirty="0"/>
              <a:t>GB </a:t>
            </a:r>
            <a:r>
              <a:rPr lang="bg-BG" dirty="0"/>
              <a:t>безплатно хранилище и има инсталируемо приложение за синхронизация с </a:t>
            </a:r>
            <a:r>
              <a:rPr lang="en-US" dirty="0" err="1"/>
              <a:t>всички</a:t>
            </a:r>
            <a:r>
              <a:rPr lang="en-US" dirty="0"/>
              <a:t> </a:t>
            </a:r>
            <a:r>
              <a:rPr lang="en-US" dirty="0" err="1"/>
              <a:t>популярни</a:t>
            </a:r>
            <a:r>
              <a:rPr lang="en-US" dirty="0"/>
              <a:t> </a:t>
            </a:r>
            <a:r>
              <a:rPr lang="en-US" dirty="0" err="1"/>
              <a:t>операционни</a:t>
            </a:r>
            <a:r>
              <a:rPr lang="en-US" dirty="0"/>
              <a:t> </a:t>
            </a:r>
            <a:r>
              <a:rPr lang="en-US" dirty="0" err="1"/>
              <a:t>системи</a:t>
            </a:r>
            <a:r>
              <a:rPr lang="en-US" dirty="0"/>
              <a:t>;</a:t>
            </a:r>
          </a:p>
          <a:p>
            <a:pPr lvl="0"/>
            <a:r>
              <a:rPr lang="en-US" b="1" dirty="0" smtClean="0">
                <a:solidFill>
                  <a:schemeClr val="accent1"/>
                </a:solidFill>
              </a:rPr>
              <a:t>Apple </a:t>
            </a:r>
            <a:r>
              <a:rPr lang="en-US" b="1" dirty="0">
                <a:solidFill>
                  <a:schemeClr val="accent1"/>
                </a:solidFill>
              </a:rPr>
              <a:t>iCloud</a:t>
            </a:r>
            <a:r>
              <a:rPr lang="bg-BG" b="1" dirty="0">
                <a:solidFill>
                  <a:schemeClr val="accent1"/>
                </a:solidFill>
              </a:rPr>
              <a:t> </a:t>
            </a:r>
            <a:r>
              <a:rPr lang="bg-BG" dirty="0"/>
              <a:t>- предлага 5 </a:t>
            </a:r>
            <a:r>
              <a:rPr lang="en-US" dirty="0"/>
              <a:t>GB </a:t>
            </a:r>
            <a:r>
              <a:rPr lang="bg-BG" dirty="0"/>
              <a:t>безплатно хранилище и е интегриран по подразбиране с</a:t>
            </a:r>
            <a:r>
              <a:rPr lang="en-US" dirty="0"/>
              <a:t>Apple </a:t>
            </a:r>
            <a:r>
              <a:rPr lang="bg-BG" dirty="0"/>
              <a:t>устройствата и </a:t>
            </a:r>
            <a:r>
              <a:rPr lang="en-US" dirty="0"/>
              <a:t>iOS]</a:t>
            </a:r>
          </a:p>
          <a:p>
            <a:pPr lvl="0"/>
            <a:r>
              <a:rPr lang="en-US" b="1" dirty="0">
                <a:solidFill>
                  <a:schemeClr val="accent1"/>
                </a:solidFill>
              </a:rPr>
              <a:t>Amazon Drive </a:t>
            </a:r>
            <a:r>
              <a:rPr lang="en-US" dirty="0"/>
              <a:t>– </a:t>
            </a:r>
            <a:r>
              <a:rPr lang="bg-BG" dirty="0"/>
              <a:t>предлага 5 </a:t>
            </a:r>
            <a:r>
              <a:rPr lang="en-US" dirty="0"/>
              <a:t>GB </a:t>
            </a:r>
            <a:r>
              <a:rPr lang="bg-BG" dirty="0"/>
              <a:t>безплатно хранилище, но се поддържа предимно за САЩ и Канада и има някои ограничения в други държави;</a:t>
            </a:r>
            <a:endParaRPr lang="en-US" dirty="0"/>
          </a:p>
          <a:p>
            <a:pPr lvl="0"/>
            <a:r>
              <a:rPr lang="bg-BG" b="1" dirty="0">
                <a:solidFill>
                  <a:schemeClr val="accent1"/>
                </a:solidFill>
              </a:rPr>
              <a:t>Яндекс.Диск</a:t>
            </a:r>
            <a:r>
              <a:rPr lang="bg-BG" dirty="0"/>
              <a:t> – предлага 10 </a:t>
            </a:r>
            <a:r>
              <a:rPr lang="en-US" dirty="0"/>
              <a:t>GB </a:t>
            </a:r>
            <a:r>
              <a:rPr lang="bg-BG" dirty="0"/>
              <a:t>безплатно хранилище, което може да бъде увеличено. Има десктоп и мобилни приложения за устройства и операционни системи.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71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Благодаря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 smtClean="0"/>
              <a:t>За вашето внимание!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76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Подреждане на файлове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 smtClean="0"/>
              <a:t>При всяко записване на файл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 smtClean="0"/>
              <a:t>Save As…</a:t>
            </a:r>
            <a:r>
              <a:rPr lang="bg-BG" dirty="0"/>
              <a:t> </a:t>
            </a:r>
            <a:r>
              <a:rPr lang="bg-BG" dirty="0" smtClean="0"/>
              <a:t>- определяте къде и с какво име да съхраните файла при всяко записване като нов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bg-BG" dirty="0" smtClean="0"/>
              <a:t>Предпочитаният </a:t>
            </a:r>
            <a:r>
              <a:rPr lang="bg-BG" dirty="0"/>
              <a:t>начин, когато работите с много файлове с различно предназначение в една </a:t>
            </a:r>
            <a:r>
              <a:rPr lang="bg-BG" dirty="0" smtClean="0"/>
              <a:t>програма</a:t>
            </a:r>
            <a:endParaRPr lang="bg-BG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bg-BG" dirty="0" smtClean="0"/>
              <a:t>Работи и за Интернет браузъри, но трябва </a:t>
            </a:r>
            <a:r>
              <a:rPr lang="bg-BG" dirty="0"/>
              <a:t>изрично да бъде </a:t>
            </a:r>
            <a:r>
              <a:rPr lang="bg-BG" dirty="0" smtClean="0"/>
              <a:t>разрешено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bg-BG" dirty="0" smtClean="0"/>
              <a:t>За конкретна програма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bg-BG" dirty="0" smtClean="0"/>
              <a:t>Задайте конкретна </a:t>
            </a:r>
            <a:r>
              <a:rPr lang="bg-BG" dirty="0"/>
              <a:t>папка по подразбиране, в която да се запазват </a:t>
            </a:r>
            <a:r>
              <a:rPr lang="bg-BG" dirty="0" smtClean="0"/>
              <a:t>файловете</a:t>
            </a:r>
          </a:p>
          <a:p>
            <a:r>
              <a:rPr lang="bg-BG" dirty="0" smtClean="0"/>
              <a:t>Прилага се </a:t>
            </a:r>
            <a:r>
              <a:rPr lang="bg-BG" dirty="0"/>
              <a:t>ръчно за всяка отделна </a:t>
            </a:r>
            <a:r>
              <a:rPr lang="bg-BG" dirty="0" smtClean="0"/>
              <a:t>програма</a:t>
            </a:r>
          </a:p>
          <a:p>
            <a:r>
              <a:rPr lang="bg-BG" dirty="0" smtClean="0"/>
              <a:t>Удобен за програми, които запазват файлове в собствени папки в </a:t>
            </a:r>
            <a:r>
              <a:rPr lang="en-US" dirty="0" smtClean="0"/>
              <a:t>Program Files</a:t>
            </a:r>
            <a:endParaRPr lang="bg-BG" dirty="0" smtClean="0"/>
          </a:p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7417"/>
            <a:ext cx="12192000" cy="1450975"/>
          </a:xfrm>
        </p:spPr>
        <p:txBody>
          <a:bodyPr/>
          <a:lstStyle/>
          <a:p>
            <a:r>
              <a:rPr lang="bg-BG" dirty="0" smtClean="0"/>
              <a:t>Промяна на </a:t>
            </a:r>
            <a:r>
              <a:rPr lang="bg-BG" dirty="0" smtClean="0"/>
              <a:t>настройки </a:t>
            </a:r>
            <a:r>
              <a:rPr lang="bg-BG" dirty="0" smtClean="0"/>
              <a:t>за запазване в </a:t>
            </a:r>
            <a:r>
              <a:rPr lang="en-US" dirty="0" smtClean="0"/>
              <a:t>Office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4765" y="2016141"/>
            <a:ext cx="11023989" cy="4296034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7292658" y="5166998"/>
            <a:ext cx="35092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 smtClean="0">
                <a:solidFill>
                  <a:schemeClr val="accent1"/>
                </a:solidFill>
              </a:rPr>
              <a:t>Избор на папка за запазване на </a:t>
            </a:r>
            <a:br>
              <a:rPr lang="bg-BG" dirty="0" smtClean="0">
                <a:solidFill>
                  <a:schemeClr val="accent1"/>
                </a:solidFill>
              </a:rPr>
            </a:br>
            <a:r>
              <a:rPr lang="bg-BG" dirty="0" smtClean="0">
                <a:solidFill>
                  <a:schemeClr val="accent1"/>
                </a:solidFill>
              </a:rPr>
              <a:t>файловете по подразбиране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4" name="Left-Up Arrow 13"/>
          <p:cNvSpPr/>
          <p:nvPr/>
        </p:nvSpPr>
        <p:spPr>
          <a:xfrm flipH="1">
            <a:off x="1941243" y="3231494"/>
            <a:ext cx="627529" cy="2581835"/>
          </a:xfrm>
          <a:prstGeom prst="leftUpArrow">
            <a:avLst>
              <a:gd name="adj1" fmla="val 13571"/>
              <a:gd name="adj2" fmla="val 24286"/>
              <a:gd name="adj3" fmla="val 39286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61844" y="1689455"/>
            <a:ext cx="10780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1"/>
                </a:solidFill>
              </a:rPr>
              <a:t>File/Options/Save</a:t>
            </a:r>
            <a:endParaRPr 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280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Промяна на настройки за запазване в браузър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38255"/>
            <a:ext cx="12192000" cy="4679950"/>
          </a:xfrm>
        </p:spPr>
        <p:txBody>
          <a:bodyPr/>
          <a:lstStyle/>
          <a:p>
            <a:r>
              <a:rPr lang="en-US" dirty="0" smtClean="0"/>
              <a:t>MS Edge – Settings/Downloads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Mozilla Firefox – Settings/General/Files and Applications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03" y="2134144"/>
            <a:ext cx="9934575" cy="21717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03" y="4927555"/>
            <a:ext cx="8172450" cy="1390650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8641268" y="3511321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ight Arrow 7"/>
          <p:cNvSpPr/>
          <p:nvPr/>
        </p:nvSpPr>
        <p:spPr>
          <a:xfrm flipH="1">
            <a:off x="3320328" y="5790333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5211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Автоматизирано именуване на файлове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bg-BG" dirty="0" smtClean="0"/>
              <a:t>Автоматични имена от програми</a:t>
            </a:r>
            <a:r>
              <a:rPr lang="bg-BG" dirty="0"/>
              <a:t>, които създават </a:t>
            </a:r>
            <a:r>
              <a:rPr lang="bg-BG" dirty="0" smtClean="0"/>
              <a:t>файлове: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bg-BG" dirty="0" smtClean="0"/>
              <a:t>При повечето програми такова име е 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chemeClr val="accent1"/>
                </a:solidFill>
              </a:rPr>
              <a:t>Untitled</a:t>
            </a:r>
            <a:endParaRPr lang="bg-BG" b="1" dirty="0" smtClean="0">
              <a:solidFill>
                <a:schemeClr val="accent1"/>
              </a:solidFill>
            </a:endParaRP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bg-BG" dirty="0" smtClean="0"/>
              <a:t>При </a:t>
            </a:r>
            <a:r>
              <a:rPr lang="bg-BG" dirty="0"/>
              <a:t>програмите от офис пакета на </a:t>
            </a:r>
            <a:r>
              <a:rPr lang="en-US" dirty="0" smtClean="0"/>
              <a:t>Microsoft</a:t>
            </a:r>
            <a:r>
              <a:rPr lang="bg-BG" dirty="0" smtClean="0"/>
              <a:t>: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en-US" b="1" dirty="0" smtClean="0">
                <a:solidFill>
                  <a:schemeClr val="accent1"/>
                </a:solidFill>
              </a:rPr>
              <a:t>Doc1.docx</a:t>
            </a:r>
            <a:r>
              <a:rPr lang="en-US" dirty="0" smtClean="0"/>
              <a:t> </a:t>
            </a:r>
            <a:r>
              <a:rPr lang="bg-BG" dirty="0"/>
              <a:t>за </a:t>
            </a:r>
            <a:r>
              <a:rPr lang="en-US" dirty="0" smtClean="0"/>
              <a:t>Word</a:t>
            </a:r>
            <a:r>
              <a:rPr lang="bg-BG" dirty="0" smtClean="0"/>
              <a:t>, </a:t>
            </a:r>
            <a:r>
              <a:rPr lang="en-US" b="1" dirty="0" smtClean="0">
                <a:solidFill>
                  <a:schemeClr val="accent1"/>
                </a:solidFill>
              </a:rPr>
              <a:t>Book1.xlsx</a:t>
            </a:r>
            <a:r>
              <a:rPr lang="bg-BG" dirty="0" smtClean="0"/>
              <a:t> </a:t>
            </a:r>
            <a:r>
              <a:rPr lang="bg-BG" dirty="0"/>
              <a:t>– за </a:t>
            </a:r>
            <a:r>
              <a:rPr lang="en-US" dirty="0" smtClean="0"/>
              <a:t>Excel</a:t>
            </a:r>
            <a:r>
              <a:rPr lang="bg-BG" dirty="0" smtClean="0"/>
              <a:t>, </a:t>
            </a:r>
            <a:r>
              <a:rPr lang="en-US" b="1" dirty="0" smtClean="0">
                <a:solidFill>
                  <a:schemeClr val="accent1"/>
                </a:solidFill>
              </a:rPr>
              <a:t>Presentation1.pptx</a:t>
            </a:r>
            <a:r>
              <a:rPr lang="en-US" dirty="0" smtClean="0"/>
              <a:t> </a:t>
            </a:r>
            <a:r>
              <a:rPr lang="en-US" dirty="0"/>
              <a:t>– </a:t>
            </a:r>
            <a:r>
              <a:rPr lang="bg-BG" dirty="0"/>
              <a:t>за </a:t>
            </a:r>
            <a:r>
              <a:rPr lang="en-US" dirty="0"/>
              <a:t>PowerPoint</a:t>
            </a:r>
            <a:r>
              <a:rPr lang="bg-BG" dirty="0"/>
              <a:t> и </a:t>
            </a:r>
            <a:r>
              <a:rPr lang="bg-BG" dirty="0" smtClean="0"/>
              <a:t>т.н.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bg-BG" dirty="0" smtClean="0"/>
              <a:t>номерът </a:t>
            </a:r>
            <a:r>
              <a:rPr lang="bg-BG" dirty="0"/>
              <a:t>може да е пореден, когато отваряте едновременно няколко неименувани файла. </a:t>
            </a:r>
            <a:endParaRPr lang="bg-BG" dirty="0" smtClean="0"/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bg-BG" dirty="0" smtClean="0"/>
              <a:t>При </a:t>
            </a:r>
            <a:r>
              <a:rPr lang="en-US" dirty="0"/>
              <a:t>Word </a:t>
            </a:r>
            <a:r>
              <a:rPr lang="bg-BG" dirty="0"/>
              <a:t>и </a:t>
            </a:r>
            <a:r>
              <a:rPr lang="en-US" dirty="0" smtClean="0"/>
              <a:t>PowerPoint</a:t>
            </a:r>
            <a:r>
              <a:rPr lang="bg-BG" dirty="0" smtClean="0"/>
              <a:t> по </a:t>
            </a:r>
            <a:r>
              <a:rPr lang="bg-BG" dirty="0"/>
              <a:t>подразбиране програмата предлага за име първия ред от текста</a:t>
            </a:r>
            <a:r>
              <a:rPr lang="bg-BG" dirty="0" smtClean="0"/>
              <a:t>.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bg-BG" dirty="0" smtClean="0"/>
              <a:t>Автоматични </a:t>
            </a:r>
            <a:r>
              <a:rPr lang="bg-BG" dirty="0"/>
              <a:t>имена </a:t>
            </a:r>
            <a:r>
              <a:rPr lang="bg-BG" dirty="0" smtClean="0"/>
              <a:t>от файловия мениджър: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bg-BG" dirty="0" smtClean="0"/>
              <a:t>При копиране в същата папка копието</a:t>
            </a:r>
            <a:br>
              <a:rPr lang="bg-BG" dirty="0" smtClean="0"/>
            </a:br>
            <a:r>
              <a:rPr lang="bg-BG" dirty="0" smtClean="0"/>
              <a:t> </a:t>
            </a:r>
            <a:r>
              <a:rPr lang="bg-BG" dirty="0"/>
              <a:t>получава </a:t>
            </a:r>
            <a:r>
              <a:rPr lang="bg-BG" dirty="0" smtClean="0"/>
              <a:t>добавка </a:t>
            </a:r>
            <a:r>
              <a:rPr lang="en-US" b="1" dirty="0">
                <a:solidFill>
                  <a:schemeClr val="accent1"/>
                </a:solidFill>
              </a:rPr>
              <a:t>Copy/Copy </a:t>
            </a:r>
            <a:r>
              <a:rPr lang="en-US" b="1" dirty="0" smtClean="0">
                <a:solidFill>
                  <a:schemeClr val="accent1"/>
                </a:solidFill>
              </a:rPr>
              <a:t>of</a:t>
            </a:r>
            <a:endParaRPr lang="bg-BG" b="1" dirty="0" smtClean="0">
              <a:solidFill>
                <a:schemeClr val="accent1"/>
              </a:solidFill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bg-BG" dirty="0" smtClean="0"/>
              <a:t>При </a:t>
            </a:r>
            <a:r>
              <a:rPr lang="bg-BG" dirty="0"/>
              <a:t>сваляне от Интернет на файлове с </a:t>
            </a:r>
            <a:r>
              <a:rPr lang="bg-BG" dirty="0" smtClean="0"/>
              <a:t/>
            </a:r>
            <a:br>
              <a:rPr lang="bg-BG" dirty="0" smtClean="0"/>
            </a:br>
            <a:r>
              <a:rPr lang="bg-BG" dirty="0" smtClean="0"/>
              <a:t>едно </a:t>
            </a:r>
            <a:r>
              <a:rPr lang="bg-BG" dirty="0"/>
              <a:t>и също име на едно и също </a:t>
            </a:r>
            <a:r>
              <a:rPr lang="bg-BG" dirty="0" smtClean="0"/>
              <a:t>място, </a:t>
            </a:r>
            <a:br>
              <a:rPr lang="bg-BG" dirty="0" smtClean="0"/>
            </a:br>
            <a:r>
              <a:rPr lang="bg-BG" dirty="0" smtClean="0"/>
              <a:t>копията получават </a:t>
            </a:r>
            <a:r>
              <a:rPr lang="bg-BG" b="1" dirty="0" smtClean="0">
                <a:solidFill>
                  <a:schemeClr val="accent1"/>
                </a:solidFill>
              </a:rPr>
              <a:t>пореден номер</a:t>
            </a:r>
            <a:endParaRPr lang="en-US" b="1" dirty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bg-BG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102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2789" y="3991179"/>
            <a:ext cx="1393825" cy="54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2789" y="4691267"/>
            <a:ext cx="1820863" cy="57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15779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355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Препоръки за именуване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0838" indent="-514350">
              <a:buFont typeface="+mj-lt"/>
              <a:buAutoNum type="arabicPeriod"/>
            </a:pPr>
            <a:r>
              <a:rPr lang="bg-BG" dirty="0"/>
              <a:t>Именувайте файла и го запишете на мястото, определено за </a:t>
            </a:r>
            <a:r>
              <a:rPr lang="bg-BG" dirty="0" smtClean="0"/>
              <a:t>него, веднага </a:t>
            </a:r>
            <a:r>
              <a:rPr lang="bg-BG" dirty="0"/>
              <a:t>щом го създадете, преди да започнете да го </a:t>
            </a:r>
            <a:r>
              <a:rPr lang="bg-BG" dirty="0" smtClean="0"/>
              <a:t>редактирате</a:t>
            </a:r>
          </a:p>
          <a:p>
            <a:pPr marL="460838" indent="-514350">
              <a:buFont typeface="+mj-lt"/>
              <a:buAutoNum type="arabicPeriod"/>
            </a:pPr>
            <a:r>
              <a:rPr lang="bg-BG" dirty="0"/>
              <a:t>Избирайте </a:t>
            </a:r>
            <a:r>
              <a:rPr lang="bg-BG" dirty="0" smtClean="0"/>
              <a:t>кратки</a:t>
            </a:r>
            <a:r>
              <a:rPr lang="bg-BG" dirty="0"/>
              <a:t>, конкретни и описателни </a:t>
            </a:r>
            <a:r>
              <a:rPr lang="bg-BG" dirty="0" smtClean="0"/>
              <a:t>имена:</a:t>
            </a:r>
          </a:p>
          <a:p>
            <a:pPr marL="752938" lvl="1" indent="-514350">
              <a:buFont typeface="+mj-lt"/>
              <a:buAutoNum type="arabicPeriod"/>
            </a:pPr>
            <a:r>
              <a:rPr lang="bg-BG" dirty="0" smtClean="0"/>
              <a:t>Ключови думи</a:t>
            </a:r>
          </a:p>
          <a:p>
            <a:pPr marL="752938" lvl="1" indent="-514350">
              <a:buFont typeface="+mj-lt"/>
              <a:buAutoNum type="arabicPeriod"/>
            </a:pPr>
            <a:r>
              <a:rPr lang="bg-BG" dirty="0" smtClean="0"/>
              <a:t>Поредни номера</a:t>
            </a:r>
            <a:endParaRPr lang="en-US" dirty="0" smtClean="0"/>
          </a:p>
          <a:p>
            <a:pPr marL="460838" indent="-514350">
              <a:buFont typeface="+mj-lt"/>
              <a:buAutoNum type="arabicPeriod"/>
            </a:pPr>
            <a:r>
              <a:rPr lang="bg-BG" dirty="0" smtClean="0"/>
              <a:t>Оптимизирайте имената за автоматично сортиране (по азбучен ред и по реда на нарастване на числата)</a:t>
            </a:r>
            <a:endParaRPr lang="bg-BG" dirty="0"/>
          </a:p>
          <a:p>
            <a:pPr marL="460838" indent="-514350">
              <a:buFont typeface="+mj-lt"/>
              <a:buAutoNum type="arabicPeriod"/>
            </a:pPr>
            <a:r>
              <a:rPr lang="bg-BG" dirty="0"/>
              <a:t>Изчистете името на файла от специални </a:t>
            </a:r>
            <a:r>
              <a:rPr lang="bg-BG" dirty="0" smtClean="0"/>
              <a:t>символи</a:t>
            </a:r>
            <a:r>
              <a:rPr lang="en-US" dirty="0" smtClean="0"/>
              <a:t> – </a:t>
            </a:r>
            <a:r>
              <a:rPr lang="bg-BG" dirty="0" smtClean="0"/>
              <a:t>в идеалния случай има </a:t>
            </a:r>
            <a:r>
              <a:rPr lang="bg-BG" b="1" dirty="0" smtClean="0"/>
              <a:t>само главни и малки букви на латиница, цифри и долни черти</a:t>
            </a:r>
            <a:endParaRPr lang="en-US" b="1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10339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Система за именуване с поредни номера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dirty="0" smtClean="0"/>
              <a:t>Добавете водещи нули (улеснява автоматичното сортиране)</a:t>
            </a:r>
          </a:p>
          <a:p>
            <a:pPr lvl="1"/>
            <a:r>
              <a:rPr lang="bg-BG" dirty="0" smtClean="0"/>
              <a:t>При файлове с еднакво име – след името</a:t>
            </a:r>
            <a:br>
              <a:rPr lang="bg-BG" dirty="0" smtClean="0"/>
            </a:br>
            <a:r>
              <a:rPr lang="bg-BG" dirty="0" smtClean="0"/>
              <a:t>Пример: </a:t>
            </a:r>
            <a:r>
              <a:rPr lang="en-US" dirty="0" smtClean="0">
                <a:solidFill>
                  <a:schemeClr val="accent1"/>
                </a:solidFill>
              </a:rPr>
              <a:t>Invoice01.pdf, Invoice02.pdf</a:t>
            </a:r>
            <a:r>
              <a:rPr lang="bg-BG" dirty="0" smtClean="0">
                <a:solidFill>
                  <a:schemeClr val="accent1"/>
                </a:solidFill>
              </a:rPr>
              <a:t>, </a:t>
            </a:r>
            <a:r>
              <a:rPr lang="en-US" dirty="0" smtClean="0">
                <a:solidFill>
                  <a:schemeClr val="accent1"/>
                </a:solidFill>
              </a:rPr>
              <a:t>Invoice03.pdf </a:t>
            </a:r>
            <a:endParaRPr lang="bg-BG" dirty="0" smtClean="0">
              <a:solidFill>
                <a:schemeClr val="accent1"/>
              </a:solidFill>
            </a:endParaRPr>
          </a:p>
          <a:p>
            <a:pPr lvl="1"/>
            <a:r>
              <a:rPr lang="bg-BG" dirty="0" smtClean="0"/>
              <a:t>При файлове с различни имена – пред името</a:t>
            </a:r>
            <a:br>
              <a:rPr lang="bg-BG" dirty="0" smtClean="0"/>
            </a:br>
            <a:r>
              <a:rPr lang="bg-BG" dirty="0" smtClean="0"/>
              <a:t>Пример: </a:t>
            </a:r>
            <a:r>
              <a:rPr lang="bg-BG" dirty="0" smtClean="0">
                <a:solidFill>
                  <a:schemeClr val="accent1"/>
                </a:solidFill>
              </a:rPr>
              <a:t>01-</a:t>
            </a:r>
            <a:r>
              <a:rPr lang="en-US" dirty="0" err="1" smtClean="0">
                <a:solidFill>
                  <a:schemeClr val="accent1"/>
                </a:solidFill>
              </a:rPr>
              <a:t>jan</a:t>
            </a:r>
            <a:r>
              <a:rPr lang="en-US" dirty="0" smtClean="0">
                <a:solidFill>
                  <a:schemeClr val="accent1"/>
                </a:solidFill>
              </a:rPr>
              <a:t>, 02-feb, 03-march, 11-nov</a:t>
            </a:r>
            <a:endParaRPr lang="bg-BG" dirty="0" smtClean="0">
              <a:solidFill>
                <a:schemeClr val="accent1"/>
              </a:solidFill>
            </a:endParaRPr>
          </a:p>
          <a:p>
            <a:r>
              <a:rPr lang="bg-BG" dirty="0" smtClean="0"/>
              <a:t>Пореден номер на версия (улеснява разпознаването на най-новите редакции)</a:t>
            </a:r>
          </a:p>
          <a:p>
            <a:pPr lvl="1"/>
            <a:r>
              <a:rPr lang="bg-BG" dirty="0" smtClean="0"/>
              <a:t>След името на файла</a:t>
            </a:r>
          </a:p>
          <a:p>
            <a:pPr lvl="1"/>
            <a:r>
              <a:rPr lang="bg-BG" dirty="0" smtClean="0"/>
              <a:t>Уточнение, че става въпрос за версия</a:t>
            </a:r>
            <a:r>
              <a:rPr lang="en-US" dirty="0" smtClean="0"/>
              <a:t> (</a:t>
            </a:r>
            <a:r>
              <a:rPr lang="bg-BG" dirty="0" smtClean="0"/>
              <a:t>например с ключова дума </a:t>
            </a:r>
            <a:r>
              <a:rPr lang="en-US" dirty="0" smtClean="0"/>
              <a:t>version/</a:t>
            </a:r>
            <a:r>
              <a:rPr lang="en-US" dirty="0" err="1" smtClean="0"/>
              <a:t>ver</a:t>
            </a:r>
            <a:r>
              <a:rPr lang="en-US" dirty="0" smtClean="0"/>
              <a:t>/edition/v </a:t>
            </a:r>
            <a:r>
              <a:rPr lang="bg-BG" dirty="0" smtClean="0"/>
              <a:t>и др.</a:t>
            </a:r>
            <a:r>
              <a:rPr lang="en-US" dirty="0" smtClean="0"/>
              <a:t>)</a:t>
            </a:r>
          </a:p>
          <a:p>
            <a:pPr lvl="1"/>
            <a:r>
              <a:rPr lang="bg-BG" dirty="0" smtClean="0"/>
              <a:t>Пример: </a:t>
            </a:r>
            <a:r>
              <a:rPr lang="en-US" dirty="0" err="1" smtClean="0">
                <a:solidFill>
                  <a:schemeClr val="accent1"/>
                </a:solidFill>
              </a:rPr>
              <a:t>event_poster</a:t>
            </a:r>
            <a:r>
              <a:rPr lang="bg-BG" dirty="0" smtClean="0">
                <a:solidFill>
                  <a:schemeClr val="accent1"/>
                </a:solidFill>
              </a:rPr>
              <a:t>-</a:t>
            </a:r>
            <a:r>
              <a:rPr lang="en-US" dirty="0" smtClean="0">
                <a:solidFill>
                  <a:schemeClr val="accent1"/>
                </a:solidFill>
              </a:rPr>
              <a:t>v1.pdf, </a:t>
            </a:r>
            <a:r>
              <a:rPr lang="en-US" dirty="0" err="1">
                <a:solidFill>
                  <a:schemeClr val="accent1"/>
                </a:solidFill>
              </a:rPr>
              <a:t>event_poster</a:t>
            </a:r>
            <a:r>
              <a:rPr lang="bg-BG" dirty="0">
                <a:solidFill>
                  <a:schemeClr val="accent1"/>
                </a:solidFill>
              </a:rPr>
              <a:t>-</a:t>
            </a:r>
            <a:r>
              <a:rPr lang="en-US" dirty="0" smtClean="0">
                <a:solidFill>
                  <a:schemeClr val="accent1"/>
                </a:solidFill>
              </a:rPr>
              <a:t>v2.pdf, </a:t>
            </a:r>
            <a:r>
              <a:rPr lang="en-US" dirty="0" err="1">
                <a:solidFill>
                  <a:schemeClr val="accent1"/>
                </a:solidFill>
              </a:rPr>
              <a:t>event_poster</a:t>
            </a:r>
            <a:r>
              <a:rPr lang="bg-BG" dirty="0">
                <a:solidFill>
                  <a:schemeClr val="accent1"/>
                </a:solidFill>
              </a:rPr>
              <a:t>-</a:t>
            </a:r>
            <a:r>
              <a:rPr lang="en-US" dirty="0" smtClean="0">
                <a:solidFill>
                  <a:schemeClr val="accent1"/>
                </a:solidFill>
              </a:rPr>
              <a:t>v3.pdf</a:t>
            </a:r>
            <a:endParaRPr lang="bg-BG" dirty="0" smtClean="0">
              <a:solidFill>
                <a:schemeClr val="accent1"/>
              </a:solidFill>
            </a:endParaRPr>
          </a:p>
          <a:p>
            <a:endParaRPr lang="en-US" i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131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Система за именуване с включена дата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Сложете </a:t>
            </a:r>
            <a:r>
              <a:rPr lang="bg-BG" dirty="0"/>
              <a:t>датата в началото на </a:t>
            </a:r>
            <a:r>
              <a:rPr lang="bg-BG" dirty="0" smtClean="0"/>
              <a:t>името</a:t>
            </a:r>
          </a:p>
          <a:p>
            <a:pPr>
              <a:spcBef>
                <a:spcPts val="0"/>
              </a:spcBef>
            </a:pPr>
            <a:r>
              <a:rPr lang="bg-BG" dirty="0" smtClean="0"/>
              <a:t>Използвайте </a:t>
            </a:r>
            <a:r>
              <a:rPr lang="bg-BG" dirty="0"/>
              <a:t>формат година (2 или 4 цифри), месец, </a:t>
            </a:r>
            <a:r>
              <a:rPr lang="bg-BG" dirty="0" smtClean="0"/>
              <a:t>ден, следвани от ключовите думи на файла</a:t>
            </a:r>
          </a:p>
          <a:p>
            <a:pPr>
              <a:spcBef>
                <a:spcPts val="0"/>
              </a:spcBef>
            </a:pPr>
            <a:r>
              <a:rPr lang="bg-BG" dirty="0" smtClean="0"/>
              <a:t>Варианти за именуване:</a:t>
            </a:r>
          </a:p>
          <a:p>
            <a:pPr lvl="1"/>
            <a:r>
              <a:rPr lang="en-US" dirty="0" smtClean="0">
                <a:solidFill>
                  <a:srgbClr val="00B050"/>
                </a:solidFill>
              </a:rPr>
              <a:t>YY</a:t>
            </a:r>
            <a:r>
              <a:rPr lang="bg-BG" dirty="0" smtClean="0">
                <a:solidFill>
                  <a:srgbClr val="00B050"/>
                </a:solidFill>
              </a:rPr>
              <a:t>-</a:t>
            </a:r>
            <a:r>
              <a:rPr lang="en-US" dirty="0" smtClean="0">
                <a:solidFill>
                  <a:srgbClr val="00B050"/>
                </a:solidFill>
              </a:rPr>
              <a:t>MM-DD </a:t>
            </a:r>
            <a:r>
              <a:rPr lang="bg-BG" dirty="0" smtClean="0">
                <a:solidFill>
                  <a:srgbClr val="00B050"/>
                </a:solidFill>
              </a:rPr>
              <a:t>или </a:t>
            </a:r>
            <a:r>
              <a:rPr lang="en-US" dirty="0" smtClean="0">
                <a:solidFill>
                  <a:srgbClr val="00B050"/>
                </a:solidFill>
              </a:rPr>
              <a:t>YYYY</a:t>
            </a:r>
            <a:r>
              <a:rPr lang="bg-BG" dirty="0">
                <a:solidFill>
                  <a:srgbClr val="00B050"/>
                </a:solidFill>
              </a:rPr>
              <a:t>-</a:t>
            </a:r>
            <a:r>
              <a:rPr lang="en-US" dirty="0">
                <a:solidFill>
                  <a:srgbClr val="00B050"/>
                </a:solidFill>
              </a:rPr>
              <a:t>MM-DD</a:t>
            </a:r>
            <a:endParaRPr lang="bg-BG" dirty="0">
              <a:solidFill>
                <a:srgbClr val="00B050"/>
              </a:solidFill>
            </a:endParaRPr>
          </a:p>
          <a:p>
            <a:pPr lvl="1"/>
            <a:r>
              <a:rPr lang="en-US" dirty="0" smtClean="0">
                <a:solidFill>
                  <a:srgbClr val="00B050"/>
                </a:solidFill>
              </a:rPr>
              <a:t>YY_MM_DD</a:t>
            </a:r>
            <a:r>
              <a:rPr lang="bg-BG" dirty="0" smtClean="0">
                <a:solidFill>
                  <a:srgbClr val="00B050"/>
                </a:solidFill>
              </a:rPr>
              <a:t> или </a:t>
            </a:r>
            <a:r>
              <a:rPr lang="en-US" dirty="0" smtClean="0">
                <a:solidFill>
                  <a:srgbClr val="00B050"/>
                </a:solidFill>
              </a:rPr>
              <a:t>YYYY_MM_DD</a:t>
            </a:r>
          </a:p>
          <a:p>
            <a:pPr lvl="1"/>
            <a:r>
              <a:rPr lang="en-US" dirty="0" smtClean="0">
                <a:solidFill>
                  <a:schemeClr val="accent1"/>
                </a:solidFill>
              </a:rPr>
              <a:t>YY MM DD</a:t>
            </a:r>
            <a:r>
              <a:rPr lang="bg-BG" dirty="0" smtClean="0">
                <a:solidFill>
                  <a:schemeClr val="accent1"/>
                </a:solidFill>
              </a:rPr>
              <a:t> </a:t>
            </a:r>
            <a:r>
              <a:rPr lang="bg-BG" dirty="0">
                <a:solidFill>
                  <a:schemeClr val="accent1"/>
                </a:solidFill>
              </a:rPr>
              <a:t>или </a:t>
            </a:r>
            <a:r>
              <a:rPr lang="en-US" dirty="0" smtClean="0">
                <a:solidFill>
                  <a:schemeClr val="accent1"/>
                </a:solidFill>
              </a:rPr>
              <a:t>YYYY MM DD</a:t>
            </a:r>
            <a:r>
              <a:rPr lang="bg-BG" dirty="0" smtClean="0">
                <a:solidFill>
                  <a:schemeClr val="accent1"/>
                </a:solidFill>
              </a:rPr>
              <a:t> – избягвайте интервали; макар че са допустими, не могат да се използват в </a:t>
            </a:r>
            <a:r>
              <a:rPr lang="en-US" dirty="0" smtClean="0">
                <a:solidFill>
                  <a:schemeClr val="accent1"/>
                </a:solidFill>
              </a:rPr>
              <a:t>URL </a:t>
            </a:r>
            <a:r>
              <a:rPr lang="bg-BG" dirty="0" smtClean="0">
                <a:solidFill>
                  <a:schemeClr val="accent1"/>
                </a:solidFill>
              </a:rPr>
              <a:t>адреси</a:t>
            </a:r>
            <a:endParaRPr lang="en-US" dirty="0" smtClean="0">
              <a:solidFill>
                <a:schemeClr val="accent1"/>
              </a:solidFill>
            </a:endParaRPr>
          </a:p>
          <a:p>
            <a:pPr lvl="1"/>
            <a:r>
              <a:rPr lang="en-US" dirty="0" smtClean="0">
                <a:solidFill>
                  <a:schemeClr val="accent1"/>
                </a:solidFill>
              </a:rPr>
              <a:t>YY.MM.DD</a:t>
            </a:r>
            <a:r>
              <a:rPr lang="bg-BG" dirty="0" smtClean="0">
                <a:solidFill>
                  <a:schemeClr val="accent1"/>
                </a:solidFill>
              </a:rPr>
              <a:t> </a:t>
            </a:r>
            <a:r>
              <a:rPr lang="bg-BG" dirty="0">
                <a:solidFill>
                  <a:schemeClr val="accent1"/>
                </a:solidFill>
              </a:rPr>
              <a:t>или </a:t>
            </a:r>
            <a:r>
              <a:rPr lang="en-US" dirty="0" smtClean="0">
                <a:solidFill>
                  <a:schemeClr val="accent1"/>
                </a:solidFill>
              </a:rPr>
              <a:t>YYYY.MM.DD – </a:t>
            </a:r>
            <a:r>
              <a:rPr lang="bg-BG" dirty="0" smtClean="0">
                <a:solidFill>
                  <a:schemeClr val="accent1"/>
                </a:solidFill>
              </a:rPr>
              <a:t>избягвайте точки; макар че са допустими, могат да бъдат объркани с точката пред разширението</a:t>
            </a:r>
            <a:endParaRPr lang="en-US" dirty="0" smtClean="0">
              <a:solidFill>
                <a:schemeClr val="accent1"/>
              </a:solidFill>
            </a:endParaRP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YY/MM/DD</a:t>
            </a:r>
            <a:r>
              <a:rPr lang="bg-BG" dirty="0" smtClean="0">
                <a:solidFill>
                  <a:srgbClr val="FF0000"/>
                </a:solidFill>
              </a:rPr>
              <a:t> </a:t>
            </a:r>
            <a:r>
              <a:rPr lang="bg-BG" dirty="0">
                <a:solidFill>
                  <a:srgbClr val="FF0000"/>
                </a:solidFill>
              </a:rPr>
              <a:t>или </a:t>
            </a:r>
            <a:r>
              <a:rPr lang="en-US" dirty="0" smtClean="0">
                <a:solidFill>
                  <a:srgbClr val="FF0000"/>
                </a:solidFill>
              </a:rPr>
              <a:t>YYYY/MM/DD</a:t>
            </a:r>
            <a:r>
              <a:rPr lang="bg-BG" dirty="0" smtClean="0">
                <a:solidFill>
                  <a:srgbClr val="FF0000"/>
                </a:solidFill>
              </a:rPr>
              <a:t> – не използвайте наклонени черти – те са недопустим симмвол в именуването на файлове</a:t>
            </a:r>
            <a:endParaRPr lang="bg-BG" dirty="0">
              <a:solidFill>
                <a:srgbClr val="FF0000"/>
              </a:solidFill>
            </a:endParaRPr>
          </a:p>
          <a:p>
            <a:pPr lvl="1"/>
            <a:endParaRPr lang="bg-BG" dirty="0"/>
          </a:p>
          <a:p>
            <a:pPr lvl="1"/>
            <a:endParaRPr lang="bg-BG" dirty="0"/>
          </a:p>
          <a:p>
            <a:pPr lvl="1"/>
            <a:endParaRPr lang="bg-BG" dirty="0"/>
          </a:p>
          <a:p>
            <a:pPr lvl="1"/>
            <a:endParaRPr lang="bg-BG" dirty="0" smtClean="0"/>
          </a:p>
          <a:p>
            <a:pPr lvl="1"/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617931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3058</TotalTime>
  <Words>1456</Words>
  <Application>Microsoft Office PowerPoint</Application>
  <PresentationFormat>Widescreen</PresentationFormat>
  <Paragraphs>188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Cambria</vt:lpstr>
      <vt:lpstr>Times New Roman</vt:lpstr>
      <vt:lpstr>Retrospect</vt:lpstr>
      <vt:lpstr>1.3 Управление на данни, информация и дигитално съдържаниe</vt:lpstr>
      <vt:lpstr> Файлова структура под Windows</vt:lpstr>
      <vt:lpstr>Подреждане на файлове</vt:lpstr>
      <vt:lpstr>Промяна на настройки за запазване в Office</vt:lpstr>
      <vt:lpstr>Промяна на настройки за запазване в браузър</vt:lpstr>
      <vt:lpstr>Автоматизирано именуване на файлове</vt:lpstr>
      <vt:lpstr>Препоръки за именуване</vt:lpstr>
      <vt:lpstr>Система за именуване с поредни номера</vt:lpstr>
      <vt:lpstr>Система за именуване с включена дата</vt:lpstr>
      <vt:lpstr>Алтернативи на интервалите</vt:lpstr>
      <vt:lpstr>Именуване на папки</vt:lpstr>
      <vt:lpstr>Файлова организация</vt:lpstr>
      <vt:lpstr>Облачно съхранение</vt:lpstr>
      <vt:lpstr>Същност на облачното съхранение</vt:lpstr>
      <vt:lpstr>Предимства на облачното съхранение</vt:lpstr>
      <vt:lpstr>OneDrive</vt:lpstr>
      <vt:lpstr>Синхронизиране на файлове с OneDrive</vt:lpstr>
      <vt:lpstr>Google Drive</vt:lpstr>
      <vt:lpstr>Структура на OneDrive</vt:lpstr>
      <vt:lpstr>DropBox</vt:lpstr>
      <vt:lpstr>Структура на DropBox</vt:lpstr>
      <vt:lpstr>Други облачни хранилища</vt:lpstr>
      <vt:lpstr>Благодаря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Irena Avdjieva</cp:lastModifiedBy>
  <cp:revision>130</cp:revision>
  <dcterms:created xsi:type="dcterms:W3CDTF">2023-01-03T13:46:11Z</dcterms:created>
  <dcterms:modified xsi:type="dcterms:W3CDTF">2023-08-20T06:16:33Z</dcterms:modified>
</cp:coreProperties>
</file>