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76" y="416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choose/?lang=b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3</a:t>
            </a:r>
            <a:r>
              <a:rPr lang="en-US" dirty="0"/>
              <a:t>.</a:t>
            </a:r>
            <a:r>
              <a:rPr lang="bg-BG" dirty="0"/>
              <a:t>3</a:t>
            </a:r>
            <a:r>
              <a:rPr lang="en-US" dirty="0"/>
              <a:t>. </a:t>
            </a:r>
            <a:r>
              <a:rPr lang="bg-BG" dirty="0"/>
              <a:t>Авторско право и лицензи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Интерактивна демонстрАЦИЯ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211A-9635-CA90-8D94-B47DDBFD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Лицензиране на съдържание </a:t>
            </a:r>
            <a:br>
              <a:rPr lang="en-US" dirty="0"/>
            </a:br>
            <a:r>
              <a:rPr lang="bg-BG" dirty="0"/>
              <a:t>под </a:t>
            </a:r>
            <a:r>
              <a:rPr lang="en-US" dirty="0"/>
              <a:t>Creative Commons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C68B3-FA20-4E42-BDFD-65552F1C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620838"/>
            <a:ext cx="11804904" cy="467995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1. Изберете подходящия лиценз: Решете кой лиценз </a:t>
            </a:r>
            <a:r>
              <a:rPr lang="en-GB" dirty="0"/>
              <a:t>Creative Commons </a:t>
            </a:r>
            <a:r>
              <a:rPr lang="bg-BG" dirty="0"/>
              <a:t>отговаря най-добре на вашите предпочитания и намерения. Помислете дали искате да разрешите търговска употреба, да изисквате приписване или да разрешите модификации на вашето съдържание.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DDD65-41D3-3065-672A-915FC9783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5FE27-3653-3451-0479-D6267151E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3311487"/>
            <a:ext cx="4949190" cy="29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F70E-11C2-91B4-0402-87E3AD08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8" y="941833"/>
            <a:ext cx="5093208" cy="1874519"/>
          </a:xfrm>
        </p:spPr>
        <p:txBody>
          <a:bodyPr>
            <a:normAutofit fontScale="90000"/>
          </a:bodyPr>
          <a:lstStyle/>
          <a:p>
            <a:r>
              <a:rPr lang="bg-BG" dirty="0"/>
              <a:t>Разберете лицензионните условия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E9797-7A6D-03C2-BCEE-19BB7BA0C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D7013-14AF-C80A-002C-64A588826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427947"/>
            <a:ext cx="6805627" cy="5354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CEC0-6AF4-FEB4-D9AC-0B934889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8" y="3191256"/>
            <a:ext cx="6470904" cy="4100529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2. Запознайте се със специфичните условия на избрания лиценз </a:t>
            </a:r>
            <a:r>
              <a:rPr lang="en-GB" dirty="0"/>
              <a:t>Creative Commons. </a:t>
            </a:r>
            <a:r>
              <a:rPr lang="bg-BG" dirty="0"/>
              <a:t>Можете да намерите подробни обяснения за всеки лиценз на уебсайта на </a:t>
            </a:r>
            <a:r>
              <a:rPr lang="en-GB" dirty="0"/>
              <a:t>Creative Commons (</a:t>
            </a:r>
            <a:r>
              <a:rPr lang="en-GB" dirty="0">
                <a:hlinkClick r:id="rId3"/>
              </a:rPr>
              <a:t>https://creativecommons.org/licenses/</a:t>
            </a:r>
            <a:r>
              <a:rPr lang="en-GB" dirty="0"/>
              <a:t>)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28604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BF46-0FD6-0025-79DF-7251C81D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28" y="763926"/>
            <a:ext cx="6336792" cy="905256"/>
          </a:xfrm>
        </p:spPr>
        <p:txBody>
          <a:bodyPr/>
          <a:lstStyle/>
          <a:p>
            <a:r>
              <a:rPr lang="bg-BG" dirty="0"/>
              <a:t>Приложете лиценза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0903-856C-6D0D-919E-731319E3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790670"/>
            <a:ext cx="5059680" cy="527666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3. За да приложите лиценза </a:t>
            </a:r>
            <a:r>
              <a:rPr lang="en-GB" dirty="0"/>
              <a:t>Creative Commons </a:t>
            </a:r>
            <a:r>
              <a:rPr lang="bg-BG" dirty="0"/>
              <a:t>към вашето съдържание, трябва да включите съответното изявление за лиценз и символ. Можете да използвате инструмента за избор на лиценз </a:t>
            </a:r>
            <a:r>
              <a:rPr lang="en-GB" dirty="0"/>
              <a:t>Creative Commons (</a:t>
            </a:r>
            <a:r>
              <a:rPr lang="en-GB" dirty="0">
                <a:hlinkClick r:id="rId2"/>
              </a:rPr>
              <a:t>https://creativecommons.org/choose/?lang=bg</a:t>
            </a:r>
            <a:r>
              <a:rPr lang="en-GB" dirty="0"/>
              <a:t>), </a:t>
            </a:r>
            <a:r>
              <a:rPr lang="bg-BG" dirty="0"/>
              <a:t>за да генерирате кода на лиценза и значката, които съответстват на избрания от вас лиценз.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525B1-4CEA-3783-B997-8F35AF8BA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5FF99-8631-7297-1CCF-A80E01CEF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" y="1988413"/>
            <a:ext cx="6193136" cy="38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8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53C9-52C5-75E8-AB51-3AB7DCA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593788"/>
            <a:ext cx="6720840" cy="1450975"/>
          </a:xfrm>
        </p:spPr>
        <p:txBody>
          <a:bodyPr/>
          <a:lstStyle/>
          <a:p>
            <a:r>
              <a:rPr lang="bg-BG" dirty="0"/>
              <a:t>Добавяне на подробности за лиценза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848B-CFC9-BA01-CBBC-7AE88241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670048"/>
            <a:ext cx="6062472" cy="3429572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4. Включете подробностите за лиценза на видно място, където потребителите могат лесно да ги намерят. Често срещаните места включват описанието или надписа на вашето съдържание, долния </a:t>
            </a:r>
            <a:r>
              <a:rPr lang="bg-BG" dirty="0" err="1"/>
              <a:t>колонтитул</a:t>
            </a:r>
            <a:r>
              <a:rPr lang="bg-BG" dirty="0"/>
              <a:t> на уебсайта ви или специална страница „Лиценз“.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59696-8EA9-49EC-DCE4-B57E5C88A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B8CD3-3EDD-BC16-678D-18694483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22" y="384048"/>
            <a:ext cx="3989544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53C9-52C5-75E8-AB51-3AB7DCA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6616" y="203899"/>
            <a:ext cx="9180576" cy="763429"/>
          </a:xfrm>
        </p:spPr>
        <p:txBody>
          <a:bodyPr/>
          <a:lstStyle/>
          <a:p>
            <a:r>
              <a:rPr lang="bg-BG" dirty="0"/>
              <a:t>Бъдете ясни и последователни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848B-CFC9-BA01-CBBC-7AE88241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127736"/>
            <a:ext cx="8412480" cy="4644256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5. Посочете ясно лицензионните условия и всички условия, които потребителите трябва да следват, за да използват вашето съдържание. Бъдете последователни в подхода си и се уверете, че цялото подходящо съдържание е лицензирано при едни и същи условия.</a:t>
            </a:r>
          </a:p>
          <a:p>
            <a:pPr marL="0" indent="0">
              <a:buNone/>
            </a:pPr>
            <a:r>
              <a:rPr lang="bg-BG" dirty="0"/>
              <a:t>6. Признание и цитиране: Ако изисквате признание, посочете как потребителите трябва да ви дават признание за вашата работа. Това може да включва предоставяне на вашето име, заглавие на произведението и връзка към оригиналното съдържание.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59696-8EA9-49EC-DCE4-B57E5C88A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AA3F8-20E3-4C5E-EF25-C402A1513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54" y="0"/>
            <a:ext cx="3284546" cy="62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0468-1A50-2EA3-C992-FBACD482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</p:spPr>
        <p:txBody>
          <a:bodyPr/>
          <a:lstStyle/>
          <a:p>
            <a:r>
              <a:rPr lang="bg-BG" dirty="0"/>
              <a:t>Информирайте ползвателите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990A-B321-624C-0691-83D8AC4C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060705"/>
            <a:ext cx="11503152" cy="5240083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7. Ако споделяте съдържанието си на обществени платформи или уебсайтове, които поддържат лицензиране </a:t>
            </a:r>
            <a:r>
              <a:rPr lang="en-GB" dirty="0"/>
              <a:t>Creative Commons, </a:t>
            </a:r>
            <a:r>
              <a:rPr lang="bg-BG" b="1" dirty="0"/>
              <a:t>включете информация за лиценза </a:t>
            </a:r>
            <a:r>
              <a:rPr lang="bg-BG" dirty="0"/>
              <a:t>в описанието, надписа или бележката за авторски права.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8. Пазете запис: </a:t>
            </a:r>
            <a:r>
              <a:rPr lang="bg-BG" b="1" dirty="0"/>
              <a:t>Съхранявайте запис</a:t>
            </a:r>
            <a:r>
              <a:rPr lang="bg-BG" dirty="0"/>
              <a:t> на информацията за лицензиране и всяко приписване, което получавате от потребители, които използват вашето съдържание. Това може да бъде полезно, ако възникнат спорове в бъдеще.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576D7-45F5-07E9-6E83-F1E8036D5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5092F-A7B0-7572-1E4C-923E4EF51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5" y="2429662"/>
            <a:ext cx="4924693" cy="1858874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25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523E-765E-A2B8-4E50-BF8004CE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3000"/>
          </a:xfrm>
        </p:spPr>
        <p:txBody>
          <a:bodyPr/>
          <a:lstStyle/>
          <a:p>
            <a:r>
              <a:rPr lang="bg-BG" dirty="0"/>
              <a:t>Лицензите </a:t>
            </a:r>
            <a:r>
              <a:rPr lang="en-US" dirty="0"/>
              <a:t>CC </a:t>
            </a:r>
            <a:r>
              <a:rPr lang="bg-BG" dirty="0"/>
              <a:t>са неотменими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67DA-361C-487C-2B12-B8671769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43584"/>
            <a:ext cx="11375136" cy="5057204"/>
          </a:xfrm>
        </p:spPr>
        <p:txBody>
          <a:bodyPr/>
          <a:lstStyle/>
          <a:p>
            <a:r>
              <a:rPr lang="bg-BG" dirty="0"/>
              <a:t>Не забравяйте, че след като лицензирате съдържание под </a:t>
            </a:r>
            <a:r>
              <a:rPr lang="en-GB" dirty="0"/>
              <a:t>Creative Commons, </a:t>
            </a:r>
            <a:r>
              <a:rPr lang="bg-BG" dirty="0"/>
              <a:t>потребителите са свободни да използват работата ви при условията, които сте избрали. </a:t>
            </a:r>
          </a:p>
          <a:p>
            <a:r>
              <a:rPr lang="bg-BG" dirty="0"/>
              <a:t>Уверете се, че се чувствате комфортно с разрешенията, които предоставяте, и имайте предвид, че лицензите </a:t>
            </a:r>
            <a:r>
              <a:rPr lang="en-GB" dirty="0"/>
              <a:t>Creative Commons </a:t>
            </a:r>
            <a:r>
              <a:rPr lang="bg-BG" dirty="0"/>
              <a:t>са неотменими, което означава, че потребителите, които изтеглят съдържанието ви под конкретен лиценз, могат да продължат да го използват, дори ако промените лиценза по-късно.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2E9D3-B87F-242E-E727-729B0CD4F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0CE82-5C2D-7C97-DC18-96F7F01A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62" y="4769473"/>
            <a:ext cx="4067556" cy="15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1472</TotalTime>
  <Words>647</Words>
  <Application>Microsoft Macintosh PowerPoint</Application>
  <PresentationFormat>Widescreen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Retrospect</vt:lpstr>
      <vt:lpstr>3.3. Авторско право и лицензи</vt:lpstr>
      <vt:lpstr>Лицензиране на съдържание  под Creative Commons</vt:lpstr>
      <vt:lpstr>Разберете лицензионните условия</vt:lpstr>
      <vt:lpstr>Приложете лиценза</vt:lpstr>
      <vt:lpstr>Добавяне на подробности за лиценза</vt:lpstr>
      <vt:lpstr>Бъдете ясни и последователни</vt:lpstr>
      <vt:lpstr>Информирайте ползвателите</vt:lpstr>
      <vt:lpstr>Лицензите CC са неотменими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111</cp:revision>
  <dcterms:created xsi:type="dcterms:W3CDTF">2023-01-03T13:46:11Z</dcterms:created>
  <dcterms:modified xsi:type="dcterms:W3CDTF">2023-07-22T04:03:49Z</dcterms:modified>
</cp:coreProperties>
</file>