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58" r:id="rId10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5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76305C"/>
    <a:srgbClr val="E85781"/>
    <a:srgbClr val="256C8D"/>
    <a:srgbClr val="F08262"/>
    <a:srgbClr val="CAA873"/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28" autoAdjust="0"/>
    <p:restoredTop sz="94660"/>
  </p:normalViewPr>
  <p:slideViewPr>
    <p:cSldViewPr snapToGrid="0">
      <p:cViewPr varScale="1">
        <p:scale>
          <a:sx n="139" d="100"/>
          <a:sy n="139" d="100"/>
        </p:scale>
        <p:origin x="176" y="416"/>
      </p:cViewPr>
      <p:guideLst>
        <p:guide orient="horz" pos="2160"/>
        <p:guide pos="35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5E30DE-4172-48E2-B3C3-BE9DA6CA7229}" type="datetimeFigureOut">
              <a:rPr lang="en-GB"/>
              <a:pPr>
                <a:defRPr/>
              </a:pPr>
              <a:t>22/07/2023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FCCE80C-BC5F-4246-BF8B-2A3F9A3BA1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3109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4A5DE2C-CB0C-49AF-BB9A-E6691F717CA8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436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3524929"/>
          </a:xfrm>
          <a:noFill/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5294506"/>
            <a:ext cx="8363516" cy="53271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BA972B-9114-4DFD-A101-1E7C3900122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 </a:t>
            </a:r>
            <a:br>
              <a:rPr lang="en-GB" dirty="0"/>
            </a:br>
            <a:r>
              <a:rPr lang="ru-RU" dirty="0"/>
              <a:t>дигитална 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9" name="tabl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" y="114300"/>
            <a:ext cx="4728676" cy="7128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"/>
            <a:ext cx="2321632" cy="51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/>
          <p:cNvCxnSpPr/>
          <p:nvPr userDrawn="1"/>
        </p:nvCxnSpPr>
        <p:spPr>
          <a:xfrm>
            <a:off x="2479784" y="225614"/>
            <a:ext cx="0" cy="274320"/>
          </a:xfrm>
          <a:prstGeom prst="line">
            <a:avLst/>
          </a:prstGeom>
          <a:ln w="1905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1509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2" userDrawn="1">
          <p15:clr>
            <a:srgbClr val="FBAE40"/>
          </p15:clr>
        </p15:guide>
        <p15:guide id="2" pos="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B6D5A-FD99-45B9-8F92-AA3556DC84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172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0505851-F816-4066-9C2F-C484256778D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3341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D0D6E-C96A-4D0D-B632-A3E513AD158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1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58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614963E-56B1-4CF9-A4B2-C3D1F4E4573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1172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89175F5-876B-4C76-886E-FC91E159C58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367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A1CA5-5825-49F4-BE01-F37C492DFB0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583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C77A9-B014-4641-96CC-178D8B23B2B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990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E24A3BB-6B2B-4F1D-987A-25B3D744AAF3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851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4C072F-CBA2-45F6-95CB-89F7CA44F4B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</a:t>
            </a:r>
            <a:br>
              <a:rPr lang="en-GB" dirty="0"/>
            </a:br>
            <a:r>
              <a:rPr lang="ru-RU" dirty="0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582209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4BD8AB-2F22-4CB9-94B9-3B725188821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860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9BE8E2A1-9E2A-44C8-B01C-B7C500DBAB3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3" r:id="rId2"/>
    <p:sldLayoutId id="2147483738" r:id="rId3"/>
    <p:sldLayoutId id="2147483739" r:id="rId4"/>
    <p:sldLayoutId id="2147483734" r:id="rId5"/>
    <p:sldLayoutId id="2147483735" r:id="rId6"/>
    <p:sldLayoutId id="2147483740" r:id="rId7"/>
    <p:sldLayoutId id="2147483741" r:id="rId8"/>
    <p:sldLayoutId id="2147483742" r:id="rId9"/>
    <p:sldLayoutId id="2147483736" r:id="rId10"/>
    <p:sldLayoutId id="2147483743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144000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creativecommons.org/choose/?lang=b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3</a:t>
            </a:r>
            <a:r>
              <a:rPr lang="en-US" dirty="0"/>
              <a:t>.</a:t>
            </a:r>
            <a:r>
              <a:rPr lang="bg-BG" dirty="0"/>
              <a:t>3</a:t>
            </a:r>
            <a:r>
              <a:rPr lang="en-US" dirty="0"/>
              <a:t>. </a:t>
            </a:r>
            <a:r>
              <a:rPr lang="bg-BG" dirty="0"/>
              <a:t>Авторско право и лицензи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/>
              <a:t>Интерактивна демонстрАЦИЯ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</a:t>
            </a:r>
            <a:br>
              <a:rPr lang="en-GB" dirty="0"/>
            </a:br>
            <a:r>
              <a:rPr lang="ru-RU" dirty="0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D211A-9635-CA90-8D94-B47DDBFDE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Лицензиране на съдържание </a:t>
            </a:r>
            <a:br>
              <a:rPr lang="en-US" dirty="0"/>
            </a:br>
            <a:r>
              <a:rPr lang="bg-BG" dirty="0"/>
              <a:t>под </a:t>
            </a:r>
            <a:r>
              <a:rPr lang="en-US" dirty="0"/>
              <a:t>Creative Commons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C68B3-FA20-4E42-BDFD-65552F1CE5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888" y="1620838"/>
            <a:ext cx="11804904" cy="4679950"/>
          </a:xfrm>
        </p:spPr>
        <p:txBody>
          <a:bodyPr/>
          <a:lstStyle/>
          <a:p>
            <a:pPr marL="0" indent="0">
              <a:buNone/>
            </a:pPr>
            <a:r>
              <a:rPr lang="bg-BG" dirty="0"/>
              <a:t>1. Изберете подходящия лиценз: Решете кой лиценз </a:t>
            </a:r>
            <a:r>
              <a:rPr lang="en-GB" dirty="0"/>
              <a:t>Creative Commons </a:t>
            </a:r>
            <a:r>
              <a:rPr lang="bg-BG" dirty="0"/>
              <a:t>отговаря най-добре на вашите предпочитания и намерения. Помислете дали искате да разрешите търговска употреба, да изисквате приписване или да разрешите модификации на вашето съдържание.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BDDD65-41D3-3065-672A-915FC978305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25FE27-3653-3451-0479-D6267151EC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368" y="3311487"/>
            <a:ext cx="4949190" cy="2921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226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5F70E-11C2-91B4-0402-87E3AD08D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188" y="941833"/>
            <a:ext cx="5093208" cy="1874519"/>
          </a:xfrm>
        </p:spPr>
        <p:txBody>
          <a:bodyPr>
            <a:normAutofit fontScale="90000"/>
          </a:bodyPr>
          <a:lstStyle/>
          <a:p>
            <a:r>
              <a:rPr lang="bg-BG" dirty="0"/>
              <a:t>Разберете лицензионните условия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BE9797-7A6D-03C2-BCEE-19BB7BA0CA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BD7013-14AF-C80A-002C-64A588826E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376" y="427947"/>
            <a:ext cx="6805627" cy="53543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92CEC0-6AF4-FEB4-D9AC-0B934889C6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188" y="3191256"/>
            <a:ext cx="6470904" cy="4100529"/>
          </a:xfrm>
        </p:spPr>
        <p:txBody>
          <a:bodyPr/>
          <a:lstStyle/>
          <a:p>
            <a:pPr marL="0" indent="0">
              <a:buNone/>
            </a:pPr>
            <a:r>
              <a:rPr lang="bg-BG" dirty="0"/>
              <a:t>2. Запознайте се със специфичните условия на избрания лиценз </a:t>
            </a:r>
            <a:r>
              <a:rPr lang="en-GB" dirty="0"/>
              <a:t>Creative Commons. </a:t>
            </a:r>
            <a:r>
              <a:rPr lang="bg-BG" dirty="0"/>
              <a:t>Можете да намерите подробни обяснения за всеки лиценз на уебсайта на </a:t>
            </a:r>
            <a:r>
              <a:rPr lang="en-GB" dirty="0"/>
              <a:t>Creative Commons (</a:t>
            </a:r>
            <a:r>
              <a:rPr lang="en-GB" dirty="0">
                <a:hlinkClick r:id="rId3"/>
              </a:rPr>
              <a:t>https://creativecommons.org/licenses/</a:t>
            </a:r>
            <a:r>
              <a:rPr lang="en-GB" dirty="0"/>
              <a:t>)</a:t>
            </a:r>
            <a:endParaRPr lang="en-BG" dirty="0"/>
          </a:p>
        </p:txBody>
      </p:sp>
    </p:spTree>
    <p:extLst>
      <p:ext uri="{BB962C8B-B14F-4D97-AF65-F5344CB8AC3E}">
        <p14:creationId xmlns:p14="http://schemas.microsoft.com/office/powerpoint/2010/main" val="1286048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FBF46-0FD6-0025-79DF-7251C81DD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428" y="763926"/>
            <a:ext cx="6336792" cy="905256"/>
          </a:xfrm>
        </p:spPr>
        <p:txBody>
          <a:bodyPr/>
          <a:lstStyle/>
          <a:p>
            <a:r>
              <a:rPr lang="bg-BG" dirty="0"/>
              <a:t>Приложете лиценза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0F0903-856C-6D0D-919E-731319E328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5160" y="790670"/>
            <a:ext cx="5059680" cy="5276660"/>
          </a:xfrm>
        </p:spPr>
        <p:txBody>
          <a:bodyPr/>
          <a:lstStyle/>
          <a:p>
            <a:pPr marL="0" indent="0">
              <a:buNone/>
            </a:pPr>
            <a:r>
              <a:rPr lang="bg-BG" dirty="0"/>
              <a:t>3. За да приложите лиценза </a:t>
            </a:r>
            <a:r>
              <a:rPr lang="en-GB" dirty="0"/>
              <a:t>Creative Commons </a:t>
            </a:r>
            <a:r>
              <a:rPr lang="bg-BG" dirty="0"/>
              <a:t>към вашето съдържание, трябва да включите съответното изявление за лиценз и символ. Можете да използвате инструмента за избор на лиценз </a:t>
            </a:r>
            <a:r>
              <a:rPr lang="en-GB" dirty="0"/>
              <a:t>Creative Commons (</a:t>
            </a:r>
            <a:r>
              <a:rPr lang="en-GB" dirty="0">
                <a:hlinkClick r:id="rId2"/>
              </a:rPr>
              <a:t>https://creativecommons.org/choose/?lang=bg</a:t>
            </a:r>
            <a:r>
              <a:rPr lang="en-GB" dirty="0"/>
              <a:t>), </a:t>
            </a:r>
            <a:r>
              <a:rPr lang="bg-BG" dirty="0"/>
              <a:t>за да генерирате кода на лиценза и значката, които съответстват на избрания от вас лиценз.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5525B1-4CEA-3783-B997-8F35AF8BAB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F5FF99-8631-7297-1CCF-A80E01CEF2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56" y="1988413"/>
            <a:ext cx="6193136" cy="383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585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853C9-52C5-75E8-AB51-3AB7DCA34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" y="593788"/>
            <a:ext cx="6720840" cy="1450975"/>
          </a:xfrm>
        </p:spPr>
        <p:txBody>
          <a:bodyPr/>
          <a:lstStyle/>
          <a:p>
            <a:r>
              <a:rPr lang="bg-BG" dirty="0"/>
              <a:t>Добавяне на подробности за лиценза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F2848B-CFC9-BA01-CBBC-7AE882410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670048"/>
            <a:ext cx="6062472" cy="3429572"/>
          </a:xfrm>
        </p:spPr>
        <p:txBody>
          <a:bodyPr/>
          <a:lstStyle/>
          <a:p>
            <a:pPr marL="0" indent="0">
              <a:buNone/>
            </a:pPr>
            <a:r>
              <a:rPr lang="bg-BG" dirty="0"/>
              <a:t>4. Включете подробностите за лиценза на видно място, където потребителите могат лесно да ги намерят. Често срещаните места включват описанието или надписа на вашето съдържание, долния </a:t>
            </a:r>
            <a:r>
              <a:rPr lang="bg-BG" dirty="0" err="1"/>
              <a:t>колонтитул</a:t>
            </a:r>
            <a:r>
              <a:rPr lang="bg-BG" dirty="0"/>
              <a:t> на уебсайта ви или специална страница „Лиценз“.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259696-8EA9-49EC-DCE4-B57E5C88A2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FB8CD3-3EDD-BC16-678D-18694483B6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222" y="384048"/>
            <a:ext cx="3989544" cy="5586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57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853C9-52C5-75E8-AB51-3AB7DCA34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56616" y="203899"/>
            <a:ext cx="9180576" cy="763429"/>
          </a:xfrm>
        </p:spPr>
        <p:txBody>
          <a:bodyPr/>
          <a:lstStyle/>
          <a:p>
            <a:r>
              <a:rPr lang="bg-BG" dirty="0"/>
              <a:t>Бъдете ясни и последователни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F2848B-CFC9-BA01-CBBC-7AE882410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752" y="1127736"/>
            <a:ext cx="8412480" cy="4644256"/>
          </a:xfrm>
        </p:spPr>
        <p:txBody>
          <a:bodyPr/>
          <a:lstStyle/>
          <a:p>
            <a:pPr marL="0" indent="0">
              <a:buNone/>
            </a:pPr>
            <a:r>
              <a:rPr lang="bg-BG" dirty="0"/>
              <a:t>5. Посочете ясно лицензионните условия и всички условия, които потребителите трябва да следват, за да използват вашето съдържание. Бъдете последователни в подхода си и се уверете, че цялото подходящо съдържание е лицензирано при едни и същи условия.</a:t>
            </a:r>
          </a:p>
          <a:p>
            <a:pPr marL="0" indent="0">
              <a:buNone/>
            </a:pPr>
            <a:r>
              <a:rPr lang="bg-BG" dirty="0"/>
              <a:t>6. Признание и цитиране: Ако изисквате признание, посочете как потребителите трябва да ви дават признание за вашата работа. Това може да включва предоставяне на вашето име, заглавие на произведението и връзка към оригиналното съдържание.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259696-8EA9-49EC-DCE4-B57E5C88A2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14AA3F8-20E3-4C5E-EF25-C402A1513C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7454" y="0"/>
            <a:ext cx="3284546" cy="6299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831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F0468-1A50-2EA3-C992-FBACD4828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60704"/>
          </a:xfrm>
        </p:spPr>
        <p:txBody>
          <a:bodyPr/>
          <a:lstStyle/>
          <a:p>
            <a:r>
              <a:rPr lang="bg-BG" dirty="0"/>
              <a:t>Информирайте ползвателите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2990A-B321-624C-0691-83D8AC4CF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1060705"/>
            <a:ext cx="11503152" cy="5240083"/>
          </a:xfrm>
        </p:spPr>
        <p:txBody>
          <a:bodyPr/>
          <a:lstStyle/>
          <a:p>
            <a:pPr marL="0" indent="0">
              <a:buNone/>
            </a:pPr>
            <a:r>
              <a:rPr lang="bg-BG" dirty="0"/>
              <a:t>7. Ако споделяте съдържанието си на обществени платформи или уебсайтове, които поддържат лицензиране </a:t>
            </a:r>
            <a:r>
              <a:rPr lang="en-GB" dirty="0"/>
              <a:t>Creative Commons, </a:t>
            </a:r>
            <a:r>
              <a:rPr lang="bg-BG" b="1" dirty="0"/>
              <a:t>включете информация за лиценза </a:t>
            </a:r>
            <a:r>
              <a:rPr lang="bg-BG" dirty="0"/>
              <a:t>в описанието, надписа или бележката за авторски права.</a:t>
            </a:r>
          </a:p>
          <a:p>
            <a:pPr marL="0" indent="0">
              <a:buNone/>
            </a:pPr>
            <a:endParaRPr lang="bg-BG" dirty="0"/>
          </a:p>
          <a:p>
            <a:pPr marL="0" indent="0">
              <a:buNone/>
            </a:pPr>
            <a:endParaRPr lang="bg-BG" dirty="0"/>
          </a:p>
          <a:p>
            <a:pPr marL="0" indent="0">
              <a:buNone/>
            </a:pPr>
            <a:endParaRPr lang="bg-BG" dirty="0"/>
          </a:p>
          <a:p>
            <a:pPr marL="0" indent="0">
              <a:buNone/>
            </a:pPr>
            <a:r>
              <a:rPr lang="bg-BG" dirty="0"/>
              <a:t>8. Пазете запис: </a:t>
            </a:r>
            <a:r>
              <a:rPr lang="bg-BG" b="1" dirty="0"/>
              <a:t>Съхранявайте запис</a:t>
            </a:r>
            <a:r>
              <a:rPr lang="bg-BG" dirty="0"/>
              <a:t> на информацията за лицензиране и всяко приписване, което получавате от потребители, които използват вашето съдържание. Това може да бъде полезно, ако възникнат спорове в бъдеще.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F576D7-45F5-07E9-6E83-F1E8036D596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55092F-A7B0-7572-1E4C-923E4EF51F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455" y="2429662"/>
            <a:ext cx="4924693" cy="1858874"/>
          </a:xfrm>
          <a:prstGeom prst="rect">
            <a:avLst/>
          </a:prstGeom>
          <a:ln>
            <a:solidFill>
              <a:schemeClr val="accent1">
                <a:alpha val="98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4253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3523E-765E-A2B8-4E50-BF8004CEA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43000"/>
          </a:xfrm>
        </p:spPr>
        <p:txBody>
          <a:bodyPr/>
          <a:lstStyle/>
          <a:p>
            <a:r>
              <a:rPr lang="bg-BG" dirty="0"/>
              <a:t>Лицензите </a:t>
            </a:r>
            <a:r>
              <a:rPr lang="en-US" dirty="0"/>
              <a:t>CC </a:t>
            </a:r>
            <a:r>
              <a:rPr lang="bg-BG" dirty="0"/>
              <a:t>са неотменими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967DA-361C-487C-2B12-B867176912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472" y="1243584"/>
            <a:ext cx="11375136" cy="5057204"/>
          </a:xfrm>
        </p:spPr>
        <p:txBody>
          <a:bodyPr/>
          <a:lstStyle/>
          <a:p>
            <a:r>
              <a:rPr lang="bg-BG" dirty="0"/>
              <a:t>Не забравяйте, че след като лицензирате съдържание под </a:t>
            </a:r>
            <a:r>
              <a:rPr lang="en-GB" dirty="0"/>
              <a:t>Creative Commons, </a:t>
            </a:r>
            <a:r>
              <a:rPr lang="bg-BG" dirty="0"/>
              <a:t>потребителите са свободни да използват работата ви при условията, които сте избрали. </a:t>
            </a:r>
          </a:p>
          <a:p>
            <a:r>
              <a:rPr lang="bg-BG" dirty="0"/>
              <a:t>Уверете се, че се чувствате комфортно с разрешенията, които предоставяте, и имайте предвид, че лицензите </a:t>
            </a:r>
            <a:r>
              <a:rPr lang="en-GB" dirty="0"/>
              <a:t>Creative Commons </a:t>
            </a:r>
            <a:r>
              <a:rPr lang="bg-BG" dirty="0"/>
              <a:t>са неотменими, което означава, че потребителите, които изтеглят съдържанието ви под конкретен лиценз, могат да продължат да го използват, дори ако промените лиценза по-късно.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C2E9D3-B87F-242E-E727-729B0CD4F2D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90CE82-5C2D-7C97-DC18-96F7F01AD6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262" y="4769473"/>
            <a:ext cx="4067556" cy="153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9621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Благодаря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/>
              <a:t>За вашето внимание!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01376254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1472</TotalTime>
  <Words>647</Words>
  <Application>Microsoft Macintosh PowerPoint</Application>
  <PresentationFormat>Widescreen</PresentationFormat>
  <Paragraphs>34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</vt:lpstr>
      <vt:lpstr>Retrospect</vt:lpstr>
      <vt:lpstr>3.3. Авторско право и лицензи</vt:lpstr>
      <vt:lpstr>Лицензиране на съдържание  под Creative Commons</vt:lpstr>
      <vt:lpstr>Разберете лицензионните условия</vt:lpstr>
      <vt:lpstr>Приложете лиценза</vt:lpstr>
      <vt:lpstr>Добавяне на подробности за лиценза</vt:lpstr>
      <vt:lpstr>Бъдете ясни и последователни</vt:lpstr>
      <vt:lpstr>Информирайте ползвателите</vt:lpstr>
      <vt:lpstr>Лицензите CC са неотменими</vt:lpstr>
      <vt:lpstr>Благодаря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Олег Димитров Константинов</cp:lastModifiedBy>
  <cp:revision>111</cp:revision>
  <dcterms:created xsi:type="dcterms:W3CDTF">2023-01-03T13:46:11Z</dcterms:created>
  <dcterms:modified xsi:type="dcterms:W3CDTF">2023-07-22T04:03:49Z</dcterms:modified>
</cp:coreProperties>
</file>