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9" r:id="rId22"/>
  </p:sldIdLst>
  <p:sldSz cx="12192000" cy="6858000"/>
  <p:notesSz cx="12192000" cy="6858000"/>
  <p:defaultTextStyle>
    <a:defPPr>
      <a:defRPr lang="en-US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Cambria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Cambria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Cambria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Cambria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5473" y="1567928"/>
            <a:ext cx="8363516" cy="3536087"/>
          </a:xfrm>
          <a:prstGeom prst="rect">
            <a:avLst/>
          </a:prstGeom>
          <a:noFill/>
        </p:spPr>
        <p:txBody>
          <a:bodyPr/>
          <a:lstStyle>
            <a:lvl1pPr algn="l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5473" y="5294046"/>
            <a:ext cx="8363516" cy="5331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46050" y="6269038"/>
            <a:ext cx="8362950" cy="577849"/>
          </a:xfrm>
        </p:spPr>
        <p:txBody>
          <a:bodyPr/>
          <a:lstStyle>
            <a:lvl1pPr algn="l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Европейска Рамка на дигиталните компетентности с петте области на </a:t>
            </a:r>
            <a:r>
              <a:rPr lang="en-GB"/>
              <a:t/>
            </a:r>
            <a:br>
              <a:rPr lang="en-GB"/>
            </a:br>
            <a:r>
              <a:rPr lang="ru-RU"/>
              <a:t>дигитална компетентност</a:t>
            </a:r>
            <a:r>
              <a:rPr lang="en-GB"/>
              <a:t> </a:t>
            </a:r>
            <a:r>
              <a:rPr lang="ru-RU"/>
              <a:t>и 21 дигитални умения/ компетентности (DigComp 2.1)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52400" y="114300"/>
            <a:ext cx="4724809" cy="713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414778"/>
            <a:ext cx="2628900" cy="575742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marL="0"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3492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 bwMode="auto"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75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1621226"/>
            <a:ext cx="6035039" cy="46800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17920" y="1621226"/>
            <a:ext cx="5974080" cy="468000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75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-19050" y="1638232"/>
            <a:ext cx="6035039" cy="736282"/>
          </a:xfrm>
          <a:prstGeom prst="rect">
            <a:avLst/>
          </a:prstGeo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0" y="2391520"/>
            <a:ext cx="6035039" cy="390970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8870" y="1638232"/>
            <a:ext cx="5974080" cy="736282"/>
          </a:xfrm>
          <a:prstGeom prst="rect">
            <a:avLst/>
          </a:prstGeo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17920" y="2391520"/>
            <a:ext cx="5974080" cy="390970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6350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4051300" cy="6858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18209" y="594358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320295" y="594358"/>
            <a:ext cx="7577296" cy="571084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/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0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>
        <a:lnSpc>
          <a:spcPct val="85000"/>
        </a:lnSpc>
        <a:spcBef>
          <a:spcPts val="0"/>
        </a:spcBef>
        <a:spcAft>
          <a:spcPts val="0"/>
        </a:spcAft>
        <a:defRPr sz="4800" spc="-5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2pPr>
      <a:lvl3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3pPr>
      <a:lvl4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4pPr>
      <a:lvl5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5pPr>
      <a:lvl6pPr marL="4572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6pPr>
      <a:lvl7pPr marL="9144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7pPr>
      <a:lvl8pPr marL="13716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8pPr>
      <a:lvl9pPr marL="18288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9pPr>
    </p:titleStyle>
    <p:bodyStyle>
      <a:lvl1pPr marL="90488" indent="-144000" algn="l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bg-BG" sz="72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5.1. Решаване на технически проблеми</a:t>
            </a:r>
            <a:endParaRPr lang="en-US" sz="69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Мултимедийна презентация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095999" y="1293091"/>
            <a:ext cx="5378739" cy="500769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bg-BG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bg-BG" sz="1800" b="1" dirty="0" smtClean="0">
                <a:solidFill>
                  <a:srgbClr val="000000"/>
                </a:solidFill>
                <a:latin typeface="Times New Roman"/>
                <a:ea typeface="SimSun"/>
              </a:rPr>
              <a:t>Изпълнете </a:t>
            </a:r>
            <a:r>
              <a:rPr lang="bg-BG" sz="1800" b="1" dirty="0">
                <a:solidFill>
                  <a:srgbClr val="000000"/>
                </a:solidFill>
                <a:latin typeface="Times New Roman"/>
                <a:ea typeface="SimSun"/>
              </a:rPr>
              <a:t>следната последователност от действия:</a:t>
            </a:r>
            <a:endParaRPr lang="en-GB" sz="1800" dirty="0"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lang="bg-BG" sz="1800" dirty="0">
                <a:latin typeface="Times New Roman"/>
                <a:ea typeface="Times New Roman"/>
              </a:rPr>
              <a:t>-Включете </a:t>
            </a:r>
            <a:r>
              <a:rPr lang="en-GB" sz="1800" dirty="0">
                <a:latin typeface="Times New Roman"/>
                <a:ea typeface="SimSun"/>
              </a:rPr>
              <a:t>Command Prompt</a:t>
            </a:r>
            <a:r>
              <a:rPr lang="en-GB" sz="1800" dirty="0">
                <a:latin typeface="Times New Roman"/>
                <a:ea typeface="Times New Roman"/>
              </a:rPr>
              <a:t>.</a:t>
            </a:r>
            <a:endParaRPr dirty="0"/>
          </a:p>
          <a:p>
            <a:pPr marL="0" indent="0">
              <a:buNone/>
              <a:defRPr/>
            </a:pPr>
            <a:r>
              <a:rPr lang="bg-BG" sz="1800" b="1" dirty="0">
                <a:solidFill>
                  <a:srgbClr val="000000"/>
                </a:solidFill>
                <a:latin typeface="Times New Roman"/>
                <a:ea typeface="SimSun"/>
              </a:rPr>
              <a:t>-Въведете</a:t>
            </a:r>
            <a:r>
              <a:rPr lang="bg-BG" sz="1800" dirty="0">
                <a:latin typeface="Times New Roman"/>
                <a:ea typeface="Times New Roman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Times New Roman"/>
                <a:ea typeface="SimSun"/>
              </a:rPr>
              <a:t>devmgmt.msc</a:t>
            </a:r>
            <a:r>
              <a:rPr lang="en-GB" sz="1800" dirty="0">
                <a:latin typeface="Times New Roman"/>
                <a:ea typeface="Times New Roman"/>
              </a:rPr>
              <a:t> </a:t>
            </a:r>
            <a:r>
              <a:rPr lang="bg-BG" sz="1800" dirty="0">
                <a:latin typeface="Times New Roman"/>
                <a:ea typeface="Times New Roman"/>
              </a:rPr>
              <a:t>и натиснете клавиш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Enter</a:t>
            </a:r>
            <a:r>
              <a:rPr lang="en-GB" sz="1800" dirty="0">
                <a:latin typeface="Times New Roman"/>
                <a:ea typeface="Times New Roman"/>
              </a:rPr>
              <a:t>.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26728"/>
          <a:stretch/>
        </p:blipFill>
        <p:spPr bwMode="auto">
          <a:xfrm>
            <a:off x="717262" y="1914394"/>
            <a:ext cx="4990811" cy="3119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Отваряне от </a:t>
            </a:r>
            <a:r>
              <a:rPr lang="fr-FR" dirty="0" smtClean="0"/>
              <a:t>Command Prompt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539345" y="1293091"/>
            <a:ext cx="4935394" cy="500769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bg-BG" sz="1800" dirty="0">
              <a:latin typeface="Cambria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bg-BG" sz="1800" b="1" dirty="0" smtClean="0">
                <a:solidFill>
                  <a:srgbClr val="000000"/>
                </a:solidFill>
                <a:latin typeface="Times New Roman"/>
                <a:ea typeface="SimSun"/>
              </a:rPr>
              <a:t>Изберете </a:t>
            </a:r>
            <a:r>
              <a:rPr lang="bg-BG" sz="1800" b="1" dirty="0">
                <a:solidFill>
                  <a:srgbClr val="000000"/>
                </a:solidFill>
                <a:latin typeface="Times New Roman"/>
                <a:ea typeface="SimSun"/>
              </a:rPr>
              <a:t>бутон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Start</a:t>
            </a:r>
            <a:r>
              <a:rPr lang="en-GB" sz="1800" dirty="0">
                <a:latin typeface="Times New Roman"/>
                <a:ea typeface="Times New Roman"/>
              </a:rPr>
              <a:t>, </a:t>
            </a:r>
            <a:r>
              <a:rPr lang="bg-BG" sz="1800" dirty="0">
                <a:latin typeface="Times New Roman"/>
                <a:ea typeface="Times New Roman"/>
              </a:rPr>
              <a:t>напишете </a:t>
            </a:r>
            <a:r>
              <a:rPr lang="en-GB" sz="1800" b="1" dirty="0" err="1">
                <a:solidFill>
                  <a:srgbClr val="000000"/>
                </a:solidFill>
                <a:latin typeface="Times New Roman"/>
                <a:ea typeface="SimSun"/>
              </a:rPr>
              <a:t>powershell</a:t>
            </a:r>
            <a:r>
              <a:rPr lang="en-GB" sz="1800" dirty="0">
                <a:latin typeface="Times New Roman"/>
                <a:ea typeface="Times New Roman"/>
              </a:rPr>
              <a:t> (</a:t>
            </a:r>
            <a:r>
              <a:rPr lang="bg-BG" sz="1800" dirty="0">
                <a:latin typeface="Times New Roman"/>
                <a:ea typeface="Times New Roman"/>
              </a:rPr>
              <a:t>или</a:t>
            </a:r>
            <a:r>
              <a:rPr lang="en-GB" sz="1800" dirty="0">
                <a:latin typeface="Times New Roman"/>
                <a:ea typeface="Times New Roman"/>
              </a:rPr>
              <a:t> power) </a:t>
            </a:r>
            <a:r>
              <a:rPr lang="bg-BG" sz="1800" dirty="0">
                <a:latin typeface="Times New Roman"/>
                <a:ea typeface="Times New Roman"/>
              </a:rPr>
              <a:t>и изберете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Windows PowerShell</a:t>
            </a:r>
            <a:r>
              <a:rPr lang="bg-BG" sz="1800" dirty="0">
                <a:latin typeface="Times New Roman"/>
                <a:ea typeface="Times New Roman"/>
              </a:rPr>
              <a:t>.</a:t>
            </a:r>
            <a:endParaRPr lang="en-GB" sz="1800" dirty="0"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599" y="1471352"/>
            <a:ext cx="4448146" cy="4664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Отваряне чрез </a:t>
            </a:r>
            <a:r>
              <a:rPr lang="en-US" dirty="0"/>
              <a:t>Windows </a:t>
            </a:r>
            <a:r>
              <a:rPr lang="en-US" dirty="0" smtClean="0"/>
              <a:t>PowerShell</a:t>
            </a:r>
            <a:r>
              <a:rPr lang="bg-BG" dirty="0" smtClean="0"/>
              <a:t> (1)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Отваряне чрез </a:t>
            </a:r>
            <a:r>
              <a:rPr lang="en-US" dirty="0"/>
              <a:t>Windows </a:t>
            </a:r>
            <a:r>
              <a:rPr lang="en-US" dirty="0" smtClean="0"/>
              <a:t>PowerShell</a:t>
            </a:r>
            <a:r>
              <a:rPr lang="bg-BG" dirty="0" smtClean="0"/>
              <a:t>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1216964" y="1620838"/>
            <a:ext cx="10975035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SimSun"/>
              </a:rPr>
              <a:t>Въведете devmgmt.msc</a:t>
            </a:r>
            <a:r>
              <a:rPr lang="ru-RU" sz="1800" dirty="0">
                <a:latin typeface="Times New Roman"/>
                <a:ea typeface="Times New Roman"/>
              </a:rPr>
              <a:t> и натиснете клавиш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SimSun"/>
              </a:rPr>
              <a:t>Enter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endParaRPr lang="ru-RU" sz="18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bg-BG" sz="1800" dirty="0">
              <a:latin typeface="Cambria"/>
              <a:ea typeface="Times New Roman"/>
              <a:cs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6965" y="2299479"/>
            <a:ext cx="8237243" cy="2720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0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Разглеждане на устройство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bg-BG" sz="1800" dirty="0">
              <a:latin typeface="Cambria"/>
              <a:ea typeface="Times New Roman"/>
              <a:cs typeface="Times New Roman"/>
            </a:endParaRPr>
          </a:p>
          <a:p>
            <a:pPr marL="115080" indent="0" algn="just">
              <a:lnSpc>
                <a:spcPct val="107000"/>
              </a:lnSpc>
              <a:buNone/>
              <a:defRPr/>
            </a:pPr>
            <a:r>
              <a:rPr lang="en-GB" sz="1800" dirty="0" err="1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разгледате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характеристиките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дадено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изберете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типа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и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след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това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конкретното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Отваря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диалогов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прозорец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в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който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визуализират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</a:t>
            </a:r>
            <a:endParaRPr dirty="0"/>
          </a:p>
          <a:p>
            <a:pPr marL="400830" indent="-28575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 smtClean="0">
                <a:latin typeface="Cambria"/>
                <a:ea typeface="Times New Roman"/>
                <a:cs typeface="Times New Roman"/>
              </a:rPr>
              <a:t>General </a:t>
            </a:r>
            <a:r>
              <a:rPr lang="bg-BG" sz="1800" dirty="0" smtClean="0">
                <a:latin typeface="Cambria"/>
                <a:ea typeface="Times New Roman"/>
                <a:cs typeface="Times New Roman"/>
              </a:rPr>
              <a:t>-</a:t>
            </a:r>
            <a:r>
              <a:rPr lang="en-GB" sz="1800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обща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информация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 smtClean="0">
                <a:latin typeface="Cambria"/>
                <a:ea typeface="Times New Roman"/>
                <a:cs typeface="Times New Roman"/>
              </a:rPr>
              <a:t>устройството</a:t>
            </a:r>
            <a:endParaRPr lang="bg-BG" sz="1800" dirty="0" smtClean="0">
              <a:latin typeface="Cambria"/>
              <a:ea typeface="Times New Roman"/>
              <a:cs typeface="Times New Roman"/>
            </a:endParaRPr>
          </a:p>
          <a:p>
            <a:pPr marL="400830" indent="-28575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 smtClean="0">
                <a:latin typeface="Cambria"/>
                <a:ea typeface="Times New Roman"/>
                <a:cs typeface="Times New Roman"/>
              </a:rPr>
              <a:t>Device 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status </a:t>
            </a:r>
            <a:r>
              <a:rPr lang="bg-BG" sz="1800" dirty="0" smtClean="0">
                <a:latin typeface="Cambria"/>
                <a:ea typeface="Times New Roman"/>
                <a:cs typeface="Times New Roman"/>
              </a:rPr>
              <a:t>-</a:t>
            </a:r>
            <a:r>
              <a:rPr lang="en-GB" sz="1800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описанието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състоянието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даденото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 smtClean="0">
                <a:latin typeface="Cambria"/>
                <a:ea typeface="Times New Roman"/>
                <a:cs typeface="Times New Roman"/>
              </a:rPr>
              <a:t>устройство</a:t>
            </a:r>
            <a:endParaRPr lang="bg-BG" sz="1800" dirty="0" smtClean="0">
              <a:latin typeface="Cambria"/>
              <a:ea typeface="Times New Roman"/>
              <a:cs typeface="Times New Roman"/>
            </a:endParaRPr>
          </a:p>
          <a:p>
            <a:pPr marL="400830" indent="-28575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 err="1" smtClean="0">
                <a:latin typeface="Cambria"/>
                <a:ea typeface="Times New Roman"/>
                <a:cs typeface="Times New Roman"/>
              </a:rPr>
              <a:t>Ако</a:t>
            </a:r>
            <a:r>
              <a:rPr lang="en-GB" sz="1800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има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проблеми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с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в Device status,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изписва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код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грешка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 </a:t>
            </a:r>
            <a:endParaRPr lang="bg-BG" sz="1800" dirty="0" smtClean="0">
              <a:latin typeface="Cambria"/>
              <a:ea typeface="Times New Roman"/>
              <a:cs typeface="Times New Roman"/>
            </a:endParaRPr>
          </a:p>
          <a:p>
            <a:pPr marL="400830" indent="-28575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 err="1" smtClean="0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разрешите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хардуерните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проблеми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с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щракнете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върху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бутона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Troubleshoot.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този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начин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стартирате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съветника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разрешаване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проблеми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(Hardware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Troubleshooter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) и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получавате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нужната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информация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7721599" y="1514220"/>
            <a:ext cx="3753139" cy="4786568"/>
          </a:xfrm>
        </p:spPr>
        <p:txBody>
          <a:bodyPr/>
          <a:lstStyle/>
          <a:p>
            <a:pPr marL="115080" indent="0" algn="just">
              <a:lnSpc>
                <a:spcPct val="107000"/>
              </a:lnSpc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>В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раздела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Driver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намира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информация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драйверите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избраното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Оттук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можете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актуализирате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драйвера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с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нова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версия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(Update Driver),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деактивирате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(Disable)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или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деинсталирате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(Uninstall)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дравейра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</a:t>
            </a:r>
            <a:endParaRPr dirty="0"/>
          </a:p>
          <a:p>
            <a:pPr marL="11508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> 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3373" t="24192" r="62300" b="28248"/>
          <a:stretch/>
        </p:blipFill>
        <p:spPr bwMode="auto">
          <a:xfrm>
            <a:off x="366167" y="1573933"/>
            <a:ext cx="3680928" cy="404716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3608" t="28642" r="63003" b="23796"/>
          <a:stretch/>
        </p:blipFill>
        <p:spPr bwMode="auto">
          <a:xfrm>
            <a:off x="3940607" y="1514220"/>
            <a:ext cx="3642447" cy="4166588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Разглеждане на устройство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46545" y="1293091"/>
            <a:ext cx="10828194" cy="5007697"/>
          </a:xfrm>
        </p:spPr>
        <p:txBody>
          <a:bodyPr/>
          <a:lstStyle/>
          <a:p>
            <a:pPr marL="115080" indent="0" algn="just">
              <a:lnSpc>
                <a:spcPct val="107000"/>
              </a:lnSpc>
              <a:buNone/>
              <a:defRPr/>
            </a:pPr>
            <a:r>
              <a:rPr lang="bg-BG" sz="1800" dirty="0">
                <a:latin typeface="Times New Roman"/>
                <a:ea typeface="Times New Roman"/>
                <a:cs typeface="Times New Roman"/>
              </a:rPr>
              <a:t> </a:t>
            </a: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115080" indent="0">
              <a:lnSpc>
                <a:spcPct val="107000"/>
              </a:lnSpc>
              <a:buNone/>
              <a:defRPr/>
            </a:pPr>
            <a:r>
              <a:rPr lang="bg-BG" sz="1800" dirty="0">
                <a:latin typeface="Cambria"/>
                <a:ea typeface="Times New Roman"/>
                <a:cs typeface="Times New Roman"/>
              </a:rPr>
              <a:t>За да деинсталирате хардуерно устройство изпълнете следните стъпки</a:t>
            </a: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115080" indent="0">
              <a:lnSpc>
                <a:spcPct val="107000"/>
              </a:lnSpc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/>
            </a:r>
            <a:br>
              <a:rPr lang="en-GB" sz="1800" dirty="0">
                <a:latin typeface="Cambria"/>
                <a:ea typeface="Times New Roman"/>
                <a:cs typeface="Times New Roman"/>
              </a:rPr>
            </a:br>
            <a:r>
              <a:rPr lang="en-GB" sz="1800" dirty="0">
                <a:latin typeface="Cambria"/>
                <a:ea typeface="Times New Roman"/>
                <a:cs typeface="Times New Roman"/>
              </a:rPr>
              <a:t>•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Стартирайте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Device Manager. </a:t>
            </a:r>
            <a:endParaRPr dirty="0"/>
          </a:p>
          <a:p>
            <a:pPr marL="115080" indent="0">
              <a:lnSpc>
                <a:spcPct val="107000"/>
              </a:lnSpc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>•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Щракнете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с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десния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бутон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мишката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върху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устройството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което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искате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деинсталирате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и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от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контекстното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ме</a:t>
            </a:r>
            <a:r>
              <a:rPr lang="bg-BG" sz="1800" dirty="0">
                <a:latin typeface="Cambria"/>
                <a:ea typeface="Times New Roman"/>
                <a:cs typeface="Times New Roman"/>
              </a:rPr>
              <a:t>н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ю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изберете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Uninstall device.</a:t>
            </a:r>
            <a:br>
              <a:rPr lang="en-GB" sz="1800" dirty="0">
                <a:latin typeface="Cambria"/>
                <a:ea typeface="Times New Roman"/>
                <a:cs typeface="Times New Roman"/>
              </a:rPr>
            </a:br>
            <a:r>
              <a:rPr lang="en-GB" sz="1800" dirty="0">
                <a:latin typeface="Cambria"/>
                <a:ea typeface="Times New Roman"/>
                <a:cs typeface="Times New Roman"/>
              </a:rPr>
              <a:t>• В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диалоговия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прозорец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Confirm Device Removal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щракнете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върху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OK,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стартирате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деинсталацията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.</a:t>
            </a:r>
            <a:endParaRPr dirty="0"/>
          </a:p>
          <a:p>
            <a:pPr marL="11508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/>
            </a:r>
            <a:br>
              <a:rPr lang="en-GB" sz="1800" dirty="0">
                <a:latin typeface="Cambria"/>
                <a:ea typeface="Times New Roman"/>
                <a:cs typeface="Times New Roman"/>
              </a:rPr>
            </a:b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При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някои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устройства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се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налагa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рестартирате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компютъра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за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завършите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процеса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деинсталиране</a:t>
            </a: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.</a:t>
            </a:r>
            <a:b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</a:b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Деинсталиране на хардуерно </a:t>
            </a:r>
            <a:r>
              <a:rPr lang="bg-BG" dirty="0" smtClean="0"/>
              <a:t>устройство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7813962" y="1293091"/>
            <a:ext cx="3660775" cy="5007697"/>
          </a:xfrm>
        </p:spPr>
        <p:txBody>
          <a:bodyPr/>
          <a:lstStyle/>
          <a:p>
            <a:pPr marL="115080" indent="0">
              <a:lnSpc>
                <a:spcPct val="107000"/>
              </a:lnSpc>
              <a:buNone/>
              <a:defRPr/>
            </a:pP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115080" indent="0">
              <a:lnSpc>
                <a:spcPct val="107000"/>
              </a:lnSpc>
              <a:buNone/>
              <a:defRPr/>
            </a:pPr>
            <a:r>
              <a:rPr lang="bg-BG" sz="1800" dirty="0">
                <a:latin typeface="Cambria"/>
                <a:ea typeface="Times New Roman"/>
                <a:cs typeface="Times New Roman"/>
              </a:rPr>
              <a:t>Диагностика за режимът на и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зползване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процесора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паметта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и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мрежовия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трафик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роверка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работата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текущите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програми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,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премахване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зададени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задачи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могат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се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осъществяват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с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помощта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диспечера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на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</a:t>
            </a:r>
            <a:r>
              <a:rPr lang="en-GB" sz="1800" dirty="0" err="1">
                <a:latin typeface="Cambria"/>
                <a:ea typeface="Times New Roman"/>
                <a:cs typeface="Times New Roman"/>
              </a:rPr>
              <a:t>задачите</a:t>
            </a:r>
            <a:r>
              <a:rPr lang="en-GB" sz="1800" dirty="0">
                <a:latin typeface="Cambria"/>
                <a:ea typeface="Times New Roman"/>
                <a:cs typeface="Times New Roman"/>
              </a:rPr>
              <a:t> (Task Manager).</a:t>
            </a:r>
            <a:endParaRPr dirty="0"/>
          </a:p>
          <a:p>
            <a:pPr marL="11508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> </a:t>
            </a:r>
            <a:endParaRPr dirty="0"/>
          </a:p>
          <a:p>
            <a:pPr marL="11508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en-GB" sz="1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</a:b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1537" t="21133" r="14519" b="32704"/>
          <a:stretch/>
        </p:blipFill>
        <p:spPr bwMode="auto">
          <a:xfrm>
            <a:off x="339378" y="1424492"/>
            <a:ext cx="3660775" cy="437594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51933" t="36153" r="14677" b="16301"/>
          <a:stretch/>
        </p:blipFill>
        <p:spPr bwMode="auto">
          <a:xfrm>
            <a:off x="3936444" y="1424492"/>
            <a:ext cx="3944290" cy="4375943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Мениджър/Диспечер на задачите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Task Manager</a:t>
            </a:r>
            <a:r>
              <a:rPr lang="ru-RU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Мениджър/Диспечер на задачите </a:t>
            </a:r>
            <a:br>
              <a:rPr lang="ru-RU" dirty="0"/>
            </a:br>
            <a:r>
              <a:rPr lang="ru-RU" dirty="0"/>
              <a:t>(Task Manager)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400" dirty="0" smtClean="0">
                <a:ea typeface="Times New Roman"/>
                <a:cs typeface="Times New Roman"/>
              </a:rPr>
              <a:t>С</a:t>
            </a:r>
            <a:r>
              <a:rPr lang="en-GB" sz="2400" dirty="0" err="1" smtClean="0">
                <a:ea typeface="Times New Roman"/>
                <a:cs typeface="Times New Roman"/>
              </a:rPr>
              <a:t>тартира</a:t>
            </a:r>
            <a:r>
              <a:rPr lang="bg-BG" sz="2400" dirty="0" smtClean="0">
                <a:ea typeface="Times New Roman"/>
                <a:cs typeface="Times New Roman"/>
              </a:rPr>
              <a:t>не:</a:t>
            </a: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Times New Roman"/>
                <a:cs typeface="Times New Roman"/>
              </a:rPr>
              <a:t>с </a:t>
            </a:r>
            <a:r>
              <a:rPr lang="en-GB" sz="1800" dirty="0" err="1">
                <a:ea typeface="Times New Roman"/>
                <a:cs typeface="Times New Roman"/>
              </a:rPr>
              <a:t>клавишната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комбинация</a:t>
            </a:r>
            <a:r>
              <a:rPr lang="en-GB" sz="1800" dirty="0">
                <a:ea typeface="Times New Roman"/>
                <a:cs typeface="Times New Roman"/>
              </a:rPr>
              <a:t> Ctrl + Shift + </a:t>
            </a:r>
            <a:r>
              <a:rPr lang="en-GB" sz="1800" dirty="0" smtClean="0">
                <a:ea typeface="Times New Roman"/>
                <a:cs typeface="Times New Roman"/>
              </a:rPr>
              <a:t>Esc</a:t>
            </a:r>
            <a:endParaRPr lang="bg-BG" sz="1800" dirty="0" smtClean="0">
              <a:ea typeface="Times New Roman"/>
              <a:cs typeface="Times New Roman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 smtClean="0">
                <a:ea typeface="Times New Roman"/>
                <a:cs typeface="Times New Roman"/>
              </a:rPr>
              <a:t>с </a:t>
            </a:r>
            <a:r>
              <a:rPr lang="en-GB" sz="1800" dirty="0" err="1">
                <a:ea typeface="Times New Roman"/>
                <a:cs typeface="Times New Roman"/>
              </a:rPr>
              <a:t>щракване</a:t>
            </a:r>
            <a:r>
              <a:rPr lang="en-GB" sz="1800" dirty="0">
                <a:ea typeface="Times New Roman"/>
                <a:cs typeface="Times New Roman"/>
              </a:rPr>
              <a:t> с </a:t>
            </a:r>
            <a:r>
              <a:rPr lang="en-GB" sz="1800" dirty="0" err="1">
                <a:ea typeface="Times New Roman"/>
                <a:cs typeface="Times New Roman"/>
              </a:rPr>
              <a:t>десния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бутон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на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мишката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върху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менюто</a:t>
            </a:r>
            <a:r>
              <a:rPr lang="en-GB" sz="1800" dirty="0">
                <a:ea typeface="Times New Roman"/>
                <a:cs typeface="Times New Roman"/>
              </a:rPr>
              <a:t> Start </a:t>
            </a:r>
            <a:r>
              <a:rPr lang="en-GB" sz="1800" dirty="0" err="1">
                <a:ea typeface="Times New Roman"/>
                <a:cs typeface="Times New Roman"/>
              </a:rPr>
              <a:t>или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лентата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със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задачи</a:t>
            </a:r>
            <a:r>
              <a:rPr lang="en-GB" sz="1800" dirty="0">
                <a:ea typeface="Times New Roman"/>
                <a:cs typeface="Times New Roman"/>
              </a:rPr>
              <a:t> и </a:t>
            </a:r>
            <a:r>
              <a:rPr lang="en-GB" sz="1800" dirty="0" err="1">
                <a:ea typeface="Times New Roman"/>
                <a:cs typeface="Times New Roman"/>
              </a:rPr>
              <a:t>избор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en-GB" sz="1800" dirty="0" err="1">
                <a:ea typeface="Times New Roman"/>
                <a:cs typeface="Times New Roman"/>
              </a:rPr>
              <a:t>на</a:t>
            </a:r>
            <a:r>
              <a:rPr lang="en-GB" sz="1800" dirty="0">
                <a:ea typeface="Times New Roman"/>
                <a:cs typeface="Times New Roman"/>
              </a:rPr>
              <a:t> Task </a:t>
            </a:r>
            <a:r>
              <a:rPr lang="en-GB" sz="1800" dirty="0" smtClean="0">
                <a:ea typeface="Times New Roman"/>
                <a:cs typeface="Times New Roman"/>
              </a:rPr>
              <a:t>Manager</a:t>
            </a:r>
            <a:endParaRPr lang="bg-BG" sz="16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400" dirty="0" smtClean="0">
                <a:ea typeface="Times New Roman"/>
                <a:cs typeface="Times New Roman"/>
              </a:rPr>
              <a:t>Раздел </a:t>
            </a:r>
            <a:r>
              <a:rPr lang="en-GB" sz="2400" dirty="0" smtClean="0">
                <a:ea typeface="Times New Roman"/>
                <a:cs typeface="Times New Roman"/>
              </a:rPr>
              <a:t>Processes</a:t>
            </a:r>
            <a:r>
              <a:rPr lang="bg-BG" sz="2400" dirty="0" smtClean="0">
                <a:ea typeface="Times New Roman"/>
                <a:cs typeface="Times New Roman"/>
              </a:rPr>
              <a:t> - </a:t>
            </a:r>
            <a:r>
              <a:rPr lang="en-GB" sz="2400" dirty="0" err="1" smtClean="0">
                <a:ea typeface="Times New Roman"/>
                <a:cs typeface="Times New Roman"/>
              </a:rPr>
              <a:t>всички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отворени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програми</a:t>
            </a:r>
            <a:r>
              <a:rPr lang="en-GB" sz="2400" dirty="0">
                <a:ea typeface="Times New Roman"/>
                <a:cs typeface="Times New Roman"/>
              </a:rPr>
              <a:t> (Apps) и </a:t>
            </a:r>
            <a:r>
              <a:rPr lang="en-GB" sz="2400" dirty="0" err="1">
                <a:ea typeface="Times New Roman"/>
                <a:cs typeface="Times New Roman"/>
              </a:rPr>
              <a:t>всички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процеси</a:t>
            </a:r>
            <a:r>
              <a:rPr lang="en-GB" sz="2400" dirty="0">
                <a:ea typeface="Times New Roman"/>
                <a:cs typeface="Times New Roman"/>
              </a:rPr>
              <a:t>, </a:t>
            </a:r>
            <a:r>
              <a:rPr lang="en-GB" sz="2400" dirty="0" err="1">
                <a:ea typeface="Times New Roman"/>
                <a:cs typeface="Times New Roman"/>
              </a:rPr>
              <a:t>стартирани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на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компютъра</a:t>
            </a:r>
            <a:r>
              <a:rPr lang="en-GB" sz="2400" dirty="0">
                <a:ea typeface="Times New Roman"/>
                <a:cs typeface="Times New Roman"/>
              </a:rPr>
              <a:t> (Background processes, Windows processes</a:t>
            </a:r>
            <a:r>
              <a:rPr lang="en-GB" sz="2400" dirty="0" smtClean="0">
                <a:ea typeface="Times New Roman"/>
                <a:cs typeface="Times New Roman"/>
              </a:rPr>
              <a:t>)</a:t>
            </a:r>
            <a:endParaRPr lang="bg-BG" sz="2400" dirty="0" smtClean="0">
              <a:ea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400" dirty="0" smtClean="0">
                <a:ea typeface="Times New Roman"/>
                <a:cs typeface="Times New Roman"/>
              </a:rPr>
              <a:t>Р</a:t>
            </a:r>
            <a:r>
              <a:rPr lang="en-GB" sz="2400" dirty="0" err="1" smtClean="0">
                <a:ea typeface="Times New Roman"/>
                <a:cs typeface="Times New Roman"/>
              </a:rPr>
              <a:t>аздел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>
                <a:ea typeface="Times New Roman"/>
                <a:cs typeface="Times New Roman"/>
              </a:rPr>
              <a:t>Performance </a:t>
            </a:r>
            <a:r>
              <a:rPr lang="bg-BG" sz="2400" dirty="0" smtClean="0">
                <a:ea typeface="Times New Roman"/>
                <a:cs typeface="Times New Roman"/>
              </a:rPr>
              <a:t>-</a:t>
            </a:r>
            <a:r>
              <a:rPr lang="en-GB" sz="2400" dirty="0" smtClean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информация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за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работата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на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компютъра</a:t>
            </a:r>
            <a:r>
              <a:rPr lang="en-GB" sz="2400" dirty="0">
                <a:ea typeface="Times New Roman"/>
                <a:cs typeface="Times New Roman"/>
              </a:rPr>
              <a:t> – </a:t>
            </a:r>
            <a:r>
              <a:rPr lang="en-GB" sz="2400" dirty="0" err="1">
                <a:ea typeface="Times New Roman"/>
                <a:cs typeface="Times New Roman"/>
              </a:rPr>
              <a:t>процесор</a:t>
            </a:r>
            <a:r>
              <a:rPr lang="en-GB" sz="2400" dirty="0">
                <a:ea typeface="Times New Roman"/>
                <a:cs typeface="Times New Roman"/>
              </a:rPr>
              <a:t>, </a:t>
            </a:r>
            <a:r>
              <a:rPr lang="en-GB" sz="2400" dirty="0" err="1">
                <a:ea typeface="Times New Roman"/>
                <a:cs typeface="Times New Roman"/>
              </a:rPr>
              <a:t>памет</a:t>
            </a:r>
            <a:r>
              <a:rPr lang="en-GB" sz="2400" dirty="0">
                <a:ea typeface="Times New Roman"/>
                <a:cs typeface="Times New Roman"/>
              </a:rPr>
              <a:t>, </a:t>
            </a:r>
            <a:r>
              <a:rPr lang="en-GB" sz="2400" dirty="0" err="1">
                <a:ea typeface="Times New Roman"/>
                <a:cs typeface="Times New Roman"/>
              </a:rPr>
              <a:t>диск</a:t>
            </a:r>
            <a:r>
              <a:rPr lang="en-GB" sz="2400" dirty="0">
                <a:ea typeface="Times New Roman"/>
                <a:cs typeface="Times New Roman"/>
              </a:rPr>
              <a:t>, </a:t>
            </a:r>
            <a:r>
              <a:rPr lang="en-GB" sz="2400" dirty="0" err="1">
                <a:ea typeface="Times New Roman"/>
                <a:cs typeface="Times New Roman"/>
              </a:rPr>
              <a:t>мрежа</a:t>
            </a:r>
            <a:r>
              <a:rPr lang="en-GB" sz="2400" dirty="0">
                <a:ea typeface="Times New Roman"/>
                <a:cs typeface="Times New Roman"/>
              </a:rPr>
              <a:t> и </a:t>
            </a:r>
            <a:r>
              <a:rPr lang="en-GB" sz="2400" dirty="0" err="1">
                <a:ea typeface="Times New Roman"/>
                <a:cs typeface="Times New Roman"/>
              </a:rPr>
              <a:t>др</a:t>
            </a:r>
            <a:r>
              <a:rPr lang="bg-BG" sz="2400" dirty="0">
                <a:ea typeface="Times New Roman"/>
                <a:cs typeface="Times New Roman"/>
              </a:rPr>
              <a:t>. </a:t>
            </a:r>
            <a:endParaRPr lang="en-GB" sz="24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400" dirty="0" smtClean="0">
                <a:ea typeface="Times New Roman"/>
                <a:cs typeface="Times New Roman"/>
              </a:rPr>
              <a:t>Спиране на процес - </a:t>
            </a:r>
            <a:r>
              <a:rPr lang="en-GB" sz="2400" dirty="0" smtClean="0">
                <a:ea typeface="Times New Roman"/>
                <a:cs typeface="Times New Roman"/>
              </a:rPr>
              <a:t>End </a:t>
            </a:r>
            <a:r>
              <a:rPr lang="en-GB" sz="2400" dirty="0">
                <a:ea typeface="Times New Roman"/>
                <a:cs typeface="Times New Roman"/>
              </a:rPr>
              <a:t>Task</a:t>
            </a:r>
            <a:r>
              <a:rPr lang="en-GB" sz="2400" dirty="0" smtClean="0">
                <a:ea typeface="Times New Roman"/>
                <a:cs typeface="Times New Roman"/>
              </a:rPr>
              <a:t>.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407368" y="5085184"/>
            <a:ext cx="1130525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ea typeface="Times New Roman"/>
                <a:cs typeface="Times New Roman"/>
              </a:rPr>
              <a:t>Използвайте</a:t>
            </a:r>
            <a:r>
              <a:rPr lang="en-GB" sz="2000" dirty="0" smtClean="0">
                <a:ea typeface="Times New Roman"/>
                <a:cs typeface="Times New Roman"/>
              </a:rPr>
              <a:t> </a:t>
            </a:r>
            <a:r>
              <a:rPr lang="en-GB" sz="2000" dirty="0">
                <a:ea typeface="Times New Roman"/>
                <a:cs typeface="Times New Roman"/>
              </a:rPr>
              <a:t>Task Manager </a:t>
            </a:r>
            <a:r>
              <a:rPr lang="en-GB" sz="2000" dirty="0" err="1">
                <a:ea typeface="Times New Roman"/>
                <a:cs typeface="Times New Roman"/>
              </a:rPr>
              <a:t>за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затваряне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на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програми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само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когато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те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не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работят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както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 smtClean="0">
                <a:ea typeface="Times New Roman"/>
                <a:cs typeface="Times New Roman"/>
              </a:rPr>
              <a:t>трябва</a:t>
            </a:r>
            <a:r>
              <a:rPr lang="bg-BG" sz="2000" dirty="0" smtClean="0">
                <a:ea typeface="Times New Roman"/>
                <a:cs typeface="Times New Roman"/>
              </a:rPr>
              <a:t>!</a:t>
            </a:r>
          </a:p>
          <a:p>
            <a:pPr algn="ctr"/>
            <a:r>
              <a:rPr lang="en-GB" sz="2000" dirty="0" smtClean="0">
                <a:ea typeface="Times New Roman"/>
                <a:cs typeface="Times New Roman"/>
              </a:rPr>
              <a:t> </a:t>
            </a:r>
            <a:r>
              <a:rPr lang="bg-BG" sz="2000" dirty="0">
                <a:ea typeface="Times New Roman"/>
                <a:cs typeface="Times New Roman"/>
              </a:rPr>
              <a:t>К</a:t>
            </a:r>
            <a:r>
              <a:rPr lang="en-GB" sz="2000" dirty="0" err="1">
                <a:ea typeface="Times New Roman"/>
                <a:cs typeface="Times New Roman"/>
              </a:rPr>
              <a:t>огато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затваряте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програма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по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този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начин</a:t>
            </a:r>
            <a:r>
              <a:rPr lang="en-GB" sz="2000" dirty="0">
                <a:ea typeface="Times New Roman"/>
                <a:cs typeface="Times New Roman"/>
              </a:rPr>
              <a:t>, </a:t>
            </a:r>
            <a:r>
              <a:rPr lang="en-GB" sz="2000" dirty="0" err="1">
                <a:ea typeface="Times New Roman"/>
                <a:cs typeface="Times New Roman"/>
              </a:rPr>
              <a:t>данните</a:t>
            </a:r>
            <a:r>
              <a:rPr lang="en-GB" sz="2000" dirty="0">
                <a:ea typeface="Times New Roman"/>
                <a:cs typeface="Times New Roman"/>
              </a:rPr>
              <a:t>, </a:t>
            </a:r>
            <a:r>
              <a:rPr lang="en-GB" sz="2000" dirty="0" err="1">
                <a:ea typeface="Times New Roman"/>
                <a:cs typeface="Times New Roman"/>
              </a:rPr>
              <a:t>които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не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са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запазени</a:t>
            </a:r>
            <a:r>
              <a:rPr lang="en-GB" sz="2000" dirty="0">
                <a:ea typeface="Times New Roman"/>
                <a:cs typeface="Times New Roman"/>
              </a:rPr>
              <a:t>, </a:t>
            </a:r>
            <a:r>
              <a:rPr lang="en-GB" sz="2000" dirty="0" err="1">
                <a:ea typeface="Times New Roman"/>
                <a:cs typeface="Times New Roman"/>
              </a:rPr>
              <a:t>ще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се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изгубят</a:t>
            </a:r>
            <a:r>
              <a:rPr lang="en-GB" sz="2000" dirty="0">
                <a:ea typeface="Times New Roman"/>
                <a:cs typeface="Times New Roman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Софтуерни </a:t>
            </a:r>
            <a:r>
              <a:rPr lang="ru-RU" dirty="0"/>
              <a:t>проблеми- диагностика и </a:t>
            </a:r>
            <a:r>
              <a:rPr lang="ru-RU" dirty="0" smtClean="0"/>
              <a:t>отстраняване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bg-BG" sz="2400" dirty="0" smtClean="0">
                <a:ea typeface="Times New Roman"/>
                <a:cs typeface="Times New Roman"/>
              </a:rPr>
              <a:t>Проблемите </a:t>
            </a:r>
            <a:r>
              <a:rPr lang="bg-BG" sz="2400" dirty="0">
                <a:ea typeface="Times New Roman"/>
                <a:cs typeface="Times New Roman"/>
              </a:rPr>
              <a:t>при използване на софтуерни продукти могат да възникнат както на база на хардуерен проблем, така и при неправилна инсталация или работа на самото приложение поради неправилно написан код. Можем да откроим няколко основни типа проблеми:</a:t>
            </a:r>
            <a:endParaRPr lang="en-GB" sz="2400" dirty="0"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bg-BG" sz="2400" dirty="0" smtClean="0">
                <a:ea typeface="Times New Roman"/>
                <a:cs typeface="Times New Roman"/>
              </a:rPr>
              <a:t>Неу</a:t>
            </a:r>
            <a:r>
              <a:rPr lang="en-GB" sz="2400" dirty="0" err="1" smtClean="0">
                <a:ea typeface="Times New Roman"/>
                <a:cs typeface="Times New Roman"/>
              </a:rPr>
              <a:t>довлетворен</a:t>
            </a:r>
            <a:r>
              <a:rPr lang="bg-BG" sz="2400" dirty="0">
                <a:ea typeface="Times New Roman"/>
                <a:cs typeface="Times New Roman"/>
              </a:rPr>
              <a:t>и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систем</a:t>
            </a:r>
            <a:r>
              <a:rPr lang="bg-BG" sz="2400" dirty="0">
                <a:ea typeface="Times New Roman"/>
                <a:cs typeface="Times New Roman"/>
              </a:rPr>
              <a:t>ни </a:t>
            </a:r>
            <a:r>
              <a:rPr lang="en-GB" sz="2400" dirty="0" err="1">
                <a:ea typeface="SimSun"/>
                <a:cs typeface="Times New Roman"/>
              </a:rPr>
              <a:t>минимални</a:t>
            </a:r>
            <a:r>
              <a:rPr lang="en-GB" sz="2400" dirty="0">
                <a:ea typeface="SimSun"/>
                <a:cs typeface="Times New Roman"/>
              </a:rPr>
              <a:t> </a:t>
            </a:r>
            <a:r>
              <a:rPr lang="en-GB" sz="2400" dirty="0" err="1">
                <a:ea typeface="SimSun"/>
                <a:cs typeface="Times New Roman"/>
              </a:rPr>
              <a:t>изисквания</a:t>
            </a:r>
            <a:r>
              <a:rPr lang="en-GB" sz="2400" dirty="0">
                <a:ea typeface="SimSu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от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>
                <a:ea typeface="Times New Roman"/>
                <a:cs typeface="Times New Roman"/>
              </a:rPr>
              <a:t>софтуерна</a:t>
            </a:r>
            <a:r>
              <a:rPr lang="en-GB" sz="2400" dirty="0">
                <a:ea typeface="Times New Roman"/>
                <a:cs typeface="Times New Roman"/>
              </a:rPr>
              <a:t> </a:t>
            </a:r>
            <a:r>
              <a:rPr lang="en-GB" sz="2400" dirty="0" err="1" smtClean="0">
                <a:ea typeface="Times New Roman"/>
                <a:cs typeface="Times New Roman"/>
              </a:rPr>
              <a:t>стран</a:t>
            </a:r>
            <a:r>
              <a:rPr lang="bg-BG" sz="2400" dirty="0" smtClean="0">
                <a:ea typeface="Times New Roman"/>
                <a:cs typeface="Times New Roman"/>
              </a:rPr>
              <a:t>а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bg-BG" sz="2400" dirty="0" smtClean="0">
                <a:ea typeface="Times New Roman"/>
                <a:cs typeface="Times New Roman"/>
              </a:rPr>
              <a:t>Неправилна </a:t>
            </a:r>
            <a:r>
              <a:rPr lang="bg-BG" sz="2400" dirty="0">
                <a:ea typeface="Times New Roman"/>
                <a:cs typeface="Times New Roman"/>
              </a:rPr>
              <a:t>инсталация на </a:t>
            </a:r>
            <a:r>
              <a:rPr lang="en-GB" sz="2400" dirty="0" err="1">
                <a:ea typeface="Times New Roman"/>
                <a:cs typeface="Times New Roman"/>
              </a:rPr>
              <a:t>програмата</a:t>
            </a:r>
            <a:r>
              <a:rPr lang="en-GB" sz="2400" dirty="0">
                <a:ea typeface="Times New Roman"/>
                <a:cs typeface="Times New Roman"/>
              </a:rPr>
              <a:t>. </a:t>
            </a:r>
            <a:endParaRPr lang="bg-BG" sz="2400" dirty="0" smtClean="0"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 smtClean="0">
                <a:ea typeface="Times New Roman"/>
                <a:cs typeface="Times New Roman"/>
              </a:rPr>
              <a:t>Не </a:t>
            </a:r>
            <a:r>
              <a:rPr lang="ru-RU" sz="2400" dirty="0">
                <a:ea typeface="Times New Roman"/>
                <a:cs typeface="Times New Roman"/>
              </a:rPr>
              <a:t>са инсталирани най-новите драйвери, необходими за работа на </a:t>
            </a:r>
            <a:r>
              <a:rPr lang="ru-RU" sz="2400" dirty="0" smtClean="0">
                <a:ea typeface="Times New Roman"/>
                <a:cs typeface="Times New Roman"/>
              </a:rPr>
              <a:t>устройствата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 smtClean="0">
                <a:ea typeface="Times New Roman"/>
                <a:cs typeface="Times New Roman"/>
              </a:rPr>
              <a:t>Зловреден </a:t>
            </a:r>
            <a:r>
              <a:rPr lang="ru-RU" sz="2400" dirty="0">
                <a:ea typeface="Times New Roman"/>
                <a:cs typeface="Times New Roman"/>
              </a:rPr>
              <a:t>софтуер (вируси) в системата. 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</a:t>
            </a:r>
            <a:r>
              <a:rPr lang="bg-BG" dirty="0" smtClean="0"/>
              <a:t>софтуер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bg-BG" sz="1800" b="1" dirty="0">
                <a:latin typeface="Cambria"/>
                <a:ea typeface="Times New Roman"/>
                <a:cs typeface="Times New Roman"/>
              </a:rPr>
              <a:t/>
            </a:r>
            <a:br>
              <a:rPr lang="bg-BG" sz="1800" b="1" dirty="0">
                <a:latin typeface="Cambria"/>
                <a:ea typeface="Times New Roman"/>
                <a:cs typeface="Times New Roman"/>
              </a:rPr>
            </a:br>
            <a:r>
              <a:rPr lang="bg-BG" sz="1800" dirty="0">
                <a:latin typeface="Cambria"/>
                <a:ea typeface="Times New Roman"/>
                <a:cs typeface="Times New Roman"/>
              </a:rPr>
              <a:t>Инсталирането се прави от изпълним файл. Той може да е единствен или при наличие на повече </a:t>
            </a:r>
            <a:r>
              <a:rPr lang="bg-BG" sz="1800" dirty="0" smtClean="0">
                <a:latin typeface="Cambria"/>
                <a:ea typeface="Times New Roman"/>
                <a:cs typeface="Times New Roman"/>
              </a:rPr>
              <a:t>файлове – </a:t>
            </a:r>
            <a:r>
              <a:rPr lang="bg-BG" sz="1800" dirty="0">
                <a:latin typeface="Cambria"/>
                <a:ea typeface="Times New Roman"/>
                <a:cs typeface="Times New Roman"/>
              </a:rPr>
              <a:t>от файл Setup или Install. В процеса на инсталиране се преминава през няколко стъпки: съгласие с лицензионното споразумение, посочва се папката, в която да се инсталира програмата, задават се настройки, специфични за програмата, избира се дали да се създаде икона за бърз достъп на десктопа. </a:t>
            </a: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bg-BG" sz="1800" dirty="0">
                <a:latin typeface="Cambria"/>
                <a:ea typeface="Times New Roman"/>
                <a:cs typeface="Times New Roman"/>
              </a:rPr>
              <a:t>Иконата на инсталираната програма се появява на няколко места- в менюто All Programs, на десктопа, ако е била избрана тази опция по време на инсталацията, в Quick Launch, ако е била избрана тази опция при инсталацията. </a:t>
            </a: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/>
            </a:r>
            <a:br>
              <a:rPr lang="en-GB" sz="1800" dirty="0">
                <a:latin typeface="Cambria"/>
                <a:ea typeface="Times New Roman"/>
                <a:cs typeface="Times New Roman"/>
              </a:rPr>
            </a:b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803564" y="1293091"/>
            <a:ext cx="9993745" cy="5007697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bg-BG" sz="2400" dirty="0">
              <a:latin typeface="Cambria"/>
              <a:ea typeface="Times New Roman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bg-BG" sz="2400" dirty="0">
              <a:latin typeface="Cambria"/>
              <a:ea typeface="Times New Roman"/>
              <a:cs typeface="Times New Roman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bg-BG" sz="2400" dirty="0">
                <a:latin typeface="Cambria"/>
                <a:ea typeface="SimSun"/>
                <a:cs typeface="Calibri"/>
              </a:rPr>
              <a:t>Д</a:t>
            </a:r>
            <a:r>
              <a:rPr lang="bg-BG" sz="2400" dirty="0" smtClean="0">
                <a:latin typeface="Cambria"/>
                <a:ea typeface="SimSun"/>
                <a:cs typeface="Calibri"/>
              </a:rPr>
              <a:t>а </a:t>
            </a:r>
            <a:r>
              <a:rPr lang="bg-BG" sz="2400" dirty="0">
                <a:latin typeface="Cambria"/>
                <a:ea typeface="SimSun"/>
                <a:cs typeface="Calibri"/>
              </a:rPr>
              <a:t>разработвате комплексни решения, свързани </a:t>
            </a:r>
            <a:r>
              <a:rPr lang="bg-BG" sz="2400" dirty="0" smtClean="0">
                <a:latin typeface="Cambria"/>
                <a:ea typeface="SimSun"/>
                <a:cs typeface="Calibri"/>
              </a:rPr>
              <a:t>с диагностика, идентифициране </a:t>
            </a:r>
            <a:r>
              <a:rPr lang="bg-BG" sz="2400" dirty="0">
                <a:latin typeface="Cambria"/>
                <a:ea typeface="SimSun"/>
                <a:cs typeface="Calibri"/>
              </a:rPr>
              <a:t>и оценяване на нерутинни технологични проблеми в устройствата и дигиталните среди, използвани в организационен и професионален контекст.  </a:t>
            </a:r>
            <a:endParaRPr lang="en-GB" sz="2400" dirty="0">
              <a:latin typeface="Cambria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тази тема ще </a:t>
            </a:r>
            <a:r>
              <a:rPr lang="ru-RU" dirty="0" smtClean="0"/>
              <a:t>научите: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Деинсталиране на </a:t>
            </a:r>
            <a:r>
              <a:rPr lang="bg-BG" dirty="0" smtClean="0"/>
              <a:t>софтуер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bg-BG" sz="1800" dirty="0" smtClean="0">
                <a:latin typeface="Cambria"/>
                <a:ea typeface="Times New Roman"/>
                <a:cs typeface="Times New Roman"/>
              </a:rPr>
              <a:t>Деинсталирането </a:t>
            </a:r>
            <a:r>
              <a:rPr lang="bg-BG" sz="1800" dirty="0">
                <a:latin typeface="Cambria"/>
                <a:ea typeface="Times New Roman"/>
                <a:cs typeface="Times New Roman"/>
              </a:rPr>
              <a:t>се прави обикновено от Uninstall или от Add/Remove Programs в</a:t>
            </a:r>
            <a:br>
              <a:rPr lang="bg-BG" sz="1800" dirty="0">
                <a:latin typeface="Cambria"/>
                <a:ea typeface="Times New Roman"/>
                <a:cs typeface="Times New Roman"/>
              </a:rPr>
            </a:br>
            <a:r>
              <a:rPr lang="bg-BG" sz="1800" dirty="0">
                <a:latin typeface="Cambria"/>
                <a:ea typeface="Times New Roman"/>
                <a:cs typeface="Times New Roman"/>
              </a:rPr>
              <a:t>Control Panel. Важна стъпка е избора дали да се изтрият всички файлове, с които е</a:t>
            </a:r>
            <a:br>
              <a:rPr lang="bg-BG" sz="1800" dirty="0">
                <a:latin typeface="Cambria"/>
                <a:ea typeface="Times New Roman"/>
                <a:cs typeface="Times New Roman"/>
              </a:rPr>
            </a:br>
            <a:r>
              <a:rPr lang="bg-BG" sz="1800" dirty="0">
                <a:latin typeface="Cambria"/>
                <a:ea typeface="Times New Roman"/>
                <a:cs typeface="Times New Roman"/>
              </a:rPr>
              <a:t>работило приложението.</a:t>
            </a: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latin typeface="Cambria"/>
                <a:ea typeface="Times New Roman"/>
                <a:cs typeface="Times New Roman"/>
              </a:rPr>
              <a:t/>
            </a:r>
            <a:br>
              <a:rPr lang="en-GB" sz="1800" dirty="0">
                <a:latin typeface="Cambria"/>
                <a:ea typeface="Times New Roman"/>
                <a:cs typeface="Times New Roman"/>
              </a:rPr>
            </a:br>
            <a:endParaRPr lang="en-GB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5641" t="27668" r="18348" b="36319"/>
          <a:stretch/>
        </p:blipFill>
        <p:spPr bwMode="auto">
          <a:xfrm>
            <a:off x="471055" y="2770821"/>
            <a:ext cx="10828194" cy="332299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Благодаря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bg-BG"/>
              <a:t>За вашето внимание!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Технически проблеми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софтуерни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 marL="180000" indent="-180000">
              <a:lnSpc>
                <a:spcPct val="107000"/>
              </a:lnSpc>
              <a:spcAft>
                <a:spcPts val="800"/>
              </a:spcAft>
              <a:defRPr/>
            </a:pPr>
            <a:r>
              <a:rPr lang="bg-BG" dirty="0" smtClean="0">
                <a:latin typeface="Cambria"/>
                <a:ea typeface="Times New Roman"/>
                <a:cs typeface="Times New Roman"/>
              </a:rPr>
              <a:t>неизправност </a:t>
            </a:r>
            <a:r>
              <a:rPr lang="bg-BG" dirty="0">
                <a:latin typeface="Cambria"/>
                <a:ea typeface="Times New Roman"/>
                <a:cs typeface="Times New Roman"/>
              </a:rPr>
              <a:t>при инсталацията и работата на компютърните </a:t>
            </a:r>
            <a:r>
              <a:rPr lang="bg-BG" dirty="0" smtClean="0">
                <a:latin typeface="Cambria"/>
                <a:ea typeface="Times New Roman"/>
                <a:cs typeface="Times New Roman"/>
              </a:rPr>
              <a:t>програми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хардуерни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>
                <a:ea typeface="Times New Roman"/>
                <a:cs typeface="Times New Roman"/>
              </a:rPr>
              <a:t>нарушение в работата на механичните части на </a:t>
            </a:r>
            <a:r>
              <a:rPr lang="bg-BG" dirty="0" smtClean="0">
                <a:ea typeface="Times New Roman"/>
                <a:cs typeface="Times New Roman"/>
              </a:rPr>
              <a:t>устройството</a:t>
            </a:r>
          </a:p>
          <a:p>
            <a:r>
              <a:rPr lang="bg-BG" dirty="0">
                <a:ea typeface="Times New Roman"/>
                <a:cs typeface="Times New Roman"/>
              </a:rPr>
              <a:t>нерядко даден технически проблем може да изглежда софтуерен, но реално да е предизвикан от хардуера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Хардуерни </a:t>
            </a:r>
            <a:r>
              <a:rPr lang="ru-RU" dirty="0" smtClean="0"/>
              <a:t>проблеми - </a:t>
            </a:r>
            <a:r>
              <a:rPr lang="ru-RU" dirty="0"/>
              <a:t>диагностика и </a:t>
            </a:r>
            <a:r>
              <a:rPr lang="ru-RU" dirty="0" smtClean="0"/>
              <a:t>отстраняване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Times New Roman"/>
              </a:rPr>
              <a:t>D</a:t>
            </a:r>
            <a:r>
              <a:rPr lang="bg-BG" sz="2400" dirty="0" smtClean="0">
                <a:cs typeface="Times New Roman"/>
              </a:rPr>
              <a:t>evice </a:t>
            </a:r>
            <a:r>
              <a:rPr lang="en-US" sz="2400" dirty="0">
                <a:cs typeface="Times New Roman"/>
              </a:rPr>
              <a:t>M</a:t>
            </a:r>
            <a:r>
              <a:rPr lang="bg-BG" sz="2400" dirty="0">
                <a:cs typeface="Times New Roman"/>
              </a:rPr>
              <a:t>anager </a:t>
            </a:r>
            <a:r>
              <a:rPr lang="en-US" sz="2400" dirty="0" smtClean="0">
                <a:cs typeface="Times New Roman"/>
              </a:rPr>
              <a:t>- </a:t>
            </a:r>
            <a:r>
              <a:rPr lang="bg-BG" sz="2400" dirty="0" smtClean="0">
                <a:cs typeface="Times New Roman"/>
              </a:rPr>
              <a:t>управление </a:t>
            </a:r>
            <a:r>
              <a:rPr lang="bg-BG" sz="2400" dirty="0">
                <a:cs typeface="Times New Roman"/>
              </a:rPr>
              <a:t>на хардуерните компоненти на компютърната система, тяхното добавяне, изтриване и </a:t>
            </a:r>
            <a:r>
              <a:rPr lang="bg-BG" sz="2400" dirty="0" smtClean="0">
                <a:cs typeface="Times New Roman"/>
              </a:rPr>
              <a:t>диагностика</a:t>
            </a: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Част </a:t>
            </a:r>
            <a:r>
              <a:rPr lang="bg-BG" sz="2000" dirty="0">
                <a:cs typeface="Times New Roman"/>
              </a:rPr>
              <a:t>от операционната система </a:t>
            </a:r>
            <a:r>
              <a:rPr lang="en-US" sz="2000" dirty="0">
                <a:cs typeface="Times New Roman"/>
              </a:rPr>
              <a:t>W</a:t>
            </a:r>
            <a:r>
              <a:rPr lang="bg-BG" sz="2000" dirty="0" smtClean="0">
                <a:cs typeface="Times New Roman"/>
              </a:rPr>
              <a:t>indows</a:t>
            </a: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Поддържа </a:t>
            </a:r>
            <a:r>
              <a:rPr lang="bg-BG" sz="2000" dirty="0">
                <a:cs typeface="Times New Roman"/>
              </a:rPr>
              <a:t>списък с </a:t>
            </a:r>
            <a:r>
              <a:rPr lang="en-GB" sz="2000" dirty="0" err="1" smtClean="0">
                <a:cs typeface="Times New Roman"/>
              </a:rPr>
              <a:t>инсталираните</a:t>
            </a:r>
            <a:r>
              <a:rPr lang="bg-BG" sz="2000" dirty="0">
                <a:cs typeface="Times New Roman"/>
              </a:rPr>
              <a:t> </a:t>
            </a:r>
            <a:r>
              <a:rPr lang="en-GB" sz="2000" dirty="0" err="1" smtClean="0">
                <a:cs typeface="Times New Roman"/>
              </a:rPr>
              <a:t>устройства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>
                <a:cs typeface="Times New Roman"/>
              </a:rPr>
              <a:t>и </a:t>
            </a:r>
            <a:r>
              <a:rPr lang="en-GB" sz="2000" dirty="0" err="1">
                <a:cs typeface="Times New Roman"/>
              </a:rPr>
              <a:t>ресурсите</a:t>
            </a:r>
            <a:r>
              <a:rPr lang="en-GB" sz="2000" dirty="0">
                <a:cs typeface="Times New Roman"/>
              </a:rPr>
              <a:t>, </a:t>
            </a:r>
            <a:r>
              <a:rPr lang="en-GB" sz="2000" dirty="0" err="1">
                <a:cs typeface="Times New Roman"/>
              </a:rPr>
              <a:t>които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са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им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разпределени</a:t>
            </a:r>
            <a:r>
              <a:rPr lang="en-GB" sz="2000" dirty="0">
                <a:cs typeface="Times New Roman"/>
              </a:rPr>
              <a:t>. </a:t>
            </a:r>
            <a:endParaRPr lang="bg-BG" sz="2000" dirty="0" smtClean="0">
              <a:cs typeface="Times New Roman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400" dirty="0" smtClean="0">
                <a:cs typeface="Times New Roman"/>
              </a:rPr>
              <a:t>Възможности:</a:t>
            </a: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У</a:t>
            </a:r>
            <a:r>
              <a:rPr lang="en-GB" sz="2000" dirty="0" err="1" smtClean="0">
                <a:cs typeface="Times New Roman"/>
              </a:rPr>
              <a:t>станов</a:t>
            </a:r>
            <a:r>
              <a:rPr lang="bg-BG" sz="2000" dirty="0" smtClean="0">
                <a:cs typeface="Times New Roman"/>
              </a:rPr>
              <a:t>яване на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работещия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 smtClean="0">
                <a:cs typeface="Times New Roman"/>
              </a:rPr>
              <a:t>хардуер</a:t>
            </a:r>
            <a:endParaRPr lang="bg-BG" sz="2000" dirty="0" smtClean="0">
              <a:cs typeface="Times New Roman"/>
            </a:endParaRP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Промяна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хардуерните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 smtClean="0">
                <a:cs typeface="Times New Roman"/>
              </a:rPr>
              <a:t>настройки</a:t>
            </a:r>
            <a:endParaRPr lang="bg-BG" sz="2000" dirty="0" smtClean="0">
              <a:cs typeface="Times New Roman"/>
            </a:endParaRP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Инсталирани д</a:t>
            </a:r>
            <a:r>
              <a:rPr lang="en-GB" sz="2000" dirty="0" err="1" smtClean="0">
                <a:cs typeface="Times New Roman"/>
              </a:rPr>
              <a:t>райвери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>
                <a:cs typeface="Times New Roman"/>
              </a:rPr>
              <a:t>и </a:t>
            </a:r>
            <a:r>
              <a:rPr lang="en-GB" sz="2000" dirty="0" err="1" smtClean="0">
                <a:cs typeface="Times New Roman"/>
              </a:rPr>
              <a:t>информация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за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тя</a:t>
            </a:r>
            <a:r>
              <a:rPr lang="bg-BG" sz="2000" dirty="0" smtClean="0">
                <a:cs typeface="Times New Roman"/>
              </a:rPr>
              <a:t>х</a:t>
            </a: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И</a:t>
            </a:r>
            <a:r>
              <a:rPr lang="en-GB" sz="2000" dirty="0" err="1" smtClean="0">
                <a:cs typeface="Times New Roman"/>
              </a:rPr>
              <a:t>нсталир</a:t>
            </a:r>
            <a:r>
              <a:rPr lang="bg-BG" sz="2000" dirty="0" smtClean="0">
                <a:cs typeface="Times New Roman"/>
              </a:rPr>
              <a:t>ане на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обновления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за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драйверите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на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 smtClean="0">
                <a:cs typeface="Times New Roman"/>
              </a:rPr>
              <a:t>устройствата</a:t>
            </a:r>
            <a:endParaRPr lang="bg-BG" sz="2000" dirty="0">
              <a:cs typeface="Times New Roman"/>
            </a:endParaRP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И</a:t>
            </a:r>
            <a:r>
              <a:rPr lang="en-GB" sz="2000" dirty="0" err="1" smtClean="0">
                <a:cs typeface="Times New Roman"/>
              </a:rPr>
              <a:t>зключв</a:t>
            </a:r>
            <a:r>
              <a:rPr lang="bg-BG" sz="2000" dirty="0" smtClean="0">
                <a:cs typeface="Times New Roman"/>
              </a:rPr>
              <a:t>ан</a:t>
            </a:r>
            <a:r>
              <a:rPr lang="en-GB" sz="2000" dirty="0" smtClean="0">
                <a:cs typeface="Times New Roman"/>
              </a:rPr>
              <a:t>е</a:t>
            </a:r>
            <a:r>
              <a:rPr lang="bg-BG" sz="2000" dirty="0" smtClean="0">
                <a:cs typeface="Times New Roman"/>
              </a:rPr>
              <a:t>/</a:t>
            </a:r>
            <a:r>
              <a:rPr lang="en-GB" sz="2000" dirty="0" err="1" smtClean="0">
                <a:cs typeface="Times New Roman"/>
              </a:rPr>
              <a:t>включва</a:t>
            </a:r>
            <a:r>
              <a:rPr lang="bg-BG" sz="2000" dirty="0" smtClean="0">
                <a:cs typeface="Times New Roman"/>
              </a:rPr>
              <a:t>н</a:t>
            </a:r>
            <a:r>
              <a:rPr lang="en-GB" sz="2000" dirty="0" smtClean="0">
                <a:cs typeface="Times New Roman"/>
              </a:rPr>
              <a:t>е</a:t>
            </a:r>
            <a:r>
              <a:rPr lang="bg-BG" sz="2000" dirty="0" smtClean="0">
                <a:cs typeface="Times New Roman"/>
              </a:rPr>
              <a:t>/</a:t>
            </a:r>
            <a:r>
              <a:rPr lang="en-GB" sz="2000" dirty="0" err="1" smtClean="0">
                <a:cs typeface="Times New Roman"/>
              </a:rPr>
              <a:t>деинсталира</a:t>
            </a:r>
            <a:r>
              <a:rPr lang="bg-BG" sz="2000" dirty="0" smtClean="0">
                <a:cs typeface="Times New Roman"/>
              </a:rPr>
              <a:t>не</a:t>
            </a:r>
            <a:r>
              <a:rPr lang="bg-BG" sz="2000" dirty="0">
                <a:cs typeface="Times New Roman"/>
              </a:rPr>
              <a:t> </a:t>
            </a:r>
            <a:r>
              <a:rPr lang="bg-BG" sz="2000" dirty="0" smtClean="0">
                <a:cs typeface="Times New Roman"/>
              </a:rPr>
              <a:t>на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 err="1" smtClean="0">
                <a:cs typeface="Times New Roman"/>
              </a:rPr>
              <a:t>устройства</a:t>
            </a:r>
            <a:endParaRPr lang="bg-BG" sz="2000" dirty="0" smtClean="0">
              <a:cs typeface="Times New Roman"/>
            </a:endParaRPr>
          </a:p>
          <a:p>
            <a:pPr marL="6350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bg-BG" sz="2000" dirty="0" smtClean="0">
                <a:cs typeface="Times New Roman"/>
              </a:rPr>
              <a:t>О</a:t>
            </a:r>
            <a:r>
              <a:rPr lang="en-GB" sz="2000" dirty="0" err="1" smtClean="0">
                <a:cs typeface="Times New Roman"/>
              </a:rPr>
              <a:t>тстранява</a:t>
            </a:r>
            <a:r>
              <a:rPr lang="bg-BG" sz="2000" dirty="0" smtClean="0">
                <a:cs typeface="Times New Roman"/>
              </a:rPr>
              <a:t>не</a:t>
            </a:r>
            <a:r>
              <a:rPr lang="bg-BG" sz="2000" dirty="0">
                <a:cs typeface="Times New Roman"/>
              </a:rPr>
              <a:t> </a:t>
            </a:r>
            <a:r>
              <a:rPr lang="bg-BG" sz="2000" dirty="0" smtClean="0">
                <a:cs typeface="Times New Roman"/>
              </a:rPr>
              <a:t>на</a:t>
            </a:r>
            <a:r>
              <a:rPr lang="en-GB" sz="2000" dirty="0" smtClean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проблемите</a:t>
            </a:r>
            <a:r>
              <a:rPr lang="en-GB" sz="2000" dirty="0">
                <a:cs typeface="Times New Roman"/>
              </a:rPr>
              <a:t>, </a:t>
            </a:r>
            <a:r>
              <a:rPr lang="en-GB" sz="2000" dirty="0" err="1">
                <a:cs typeface="Times New Roman"/>
              </a:rPr>
              <a:t>възникнали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при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работа</a:t>
            </a:r>
            <a:r>
              <a:rPr lang="en-GB" sz="2000" dirty="0">
                <a:cs typeface="Times New Roman"/>
              </a:rPr>
              <a:t> </a:t>
            </a:r>
            <a:r>
              <a:rPr lang="bg-BG" sz="2000" dirty="0">
                <a:cs typeface="Times New Roman"/>
              </a:rPr>
              <a:t>им</a:t>
            </a:r>
            <a:r>
              <a:rPr lang="en-GB" sz="2000" dirty="0" smtClean="0">
                <a:cs typeface="Times New Roman"/>
              </a:rPr>
              <a:t>.</a:t>
            </a:r>
            <a:endParaRPr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Стартиране на </a:t>
            </a:r>
            <a:r>
              <a:rPr lang="en-US" dirty="0" smtClean="0"/>
              <a:t>Device Manager</a:t>
            </a:r>
            <a:r>
              <a:rPr lang="bg-BG" dirty="0" smtClean="0"/>
              <a:t> (1)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980" indent="-342900" algn="just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bg-BG" sz="1800" dirty="0">
                <a:ea typeface="Times New Roman"/>
                <a:cs typeface="Times New Roman"/>
              </a:rPr>
              <a:t>Щракнете с десен бутон върху бутон </a:t>
            </a:r>
            <a:r>
              <a:rPr lang="en-GB" sz="1800" b="1" dirty="0">
                <a:ea typeface="Times New Roman"/>
                <a:cs typeface="Times New Roman"/>
              </a:rPr>
              <a:t>Start</a:t>
            </a:r>
            <a:endParaRPr lang="bg-BG" sz="1800" b="1" dirty="0">
              <a:ea typeface="Times New Roman"/>
              <a:cs typeface="Times New Roman"/>
            </a:endParaRPr>
          </a:p>
          <a:p>
            <a:pPr marL="457980" indent="-342900" algn="just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bg-BG" sz="1800" dirty="0">
                <a:ea typeface="Times New Roman"/>
                <a:cs typeface="Times New Roman"/>
              </a:rPr>
              <a:t>Напишете </a:t>
            </a:r>
            <a:r>
              <a:rPr lang="en-GB" sz="1800" b="1" dirty="0">
                <a:ea typeface="Times New Roman"/>
                <a:cs typeface="Times New Roman"/>
              </a:rPr>
              <a:t>device manager</a:t>
            </a:r>
            <a:r>
              <a:rPr lang="en-GB" sz="1800" dirty="0">
                <a:ea typeface="Times New Roman"/>
                <a:cs typeface="Times New Roman"/>
              </a:rPr>
              <a:t> </a:t>
            </a:r>
            <a:r>
              <a:rPr lang="bg-BG" sz="1800" dirty="0">
                <a:ea typeface="Times New Roman"/>
                <a:cs typeface="Times New Roman"/>
              </a:rPr>
              <a:t>в полето за търсене</a:t>
            </a:r>
          </a:p>
          <a:p>
            <a:pPr marL="457980" indent="-342900" algn="just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bg-BG" sz="1800" dirty="0">
                <a:ea typeface="Times New Roman"/>
                <a:cs typeface="Times New Roman"/>
              </a:rPr>
              <a:t>Щракнете върху появилия се ред </a:t>
            </a:r>
            <a:r>
              <a:rPr lang="en-GB" sz="1800" b="1" dirty="0">
                <a:ea typeface="Times New Roman"/>
                <a:cs typeface="Times New Roman"/>
              </a:rPr>
              <a:t>Device Manager</a:t>
            </a:r>
            <a:r>
              <a:rPr lang="bg-BG" sz="1800" dirty="0">
                <a:ea typeface="Times New Roman"/>
                <a:cs typeface="Times New Roman"/>
              </a:rPr>
              <a:t>, за да го стартирате</a:t>
            </a:r>
            <a:r>
              <a:rPr lang="bg-BG" sz="1800" dirty="0" smtClean="0">
                <a:ea typeface="Times New Roman"/>
                <a:cs typeface="Times New Roman"/>
              </a:rPr>
              <a:t>.</a:t>
            </a:r>
            <a:endParaRPr lang="en-GB" sz="1800" dirty="0">
              <a:ea typeface="Times New Roman"/>
              <a:cs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223792" y="594358"/>
            <a:ext cx="5715000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Стартиране на Device Manager </a:t>
            </a:r>
            <a:r>
              <a:rPr lang="ru-RU" dirty="0" smtClean="0"/>
              <a:t>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Отворете</a:t>
            </a:r>
            <a:r>
              <a:rPr lang="en-GB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b="1" dirty="0">
                <a:latin typeface="Times New Roman"/>
                <a:ea typeface="Times New Roman"/>
                <a:cs typeface="Times New Roman"/>
              </a:rPr>
              <a:t>Device Manager 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от</a:t>
            </a:r>
            <a:r>
              <a:rPr lang="bg-BG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b="1" dirty="0">
                <a:latin typeface="Times New Roman"/>
                <a:ea typeface="Times New Roman"/>
                <a:cs typeface="Times New Roman"/>
              </a:rPr>
              <a:t>Quick Access 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меню</a:t>
            </a:r>
            <a:endParaRPr lang="bg-BG" sz="2400" b="1" dirty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Натиснете</a:t>
            </a:r>
            <a:r>
              <a:rPr lang="bg-BG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b="1" dirty="0" err="1">
                <a:latin typeface="Times New Roman"/>
                <a:ea typeface="Times New Roman"/>
                <a:cs typeface="Times New Roman"/>
              </a:rPr>
              <a:t>Windows+X</a:t>
            </a:r>
            <a:r>
              <a:rPr lang="bg-BG" sz="24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за да отворите менюто и изберете </a:t>
            </a:r>
            <a:r>
              <a:rPr lang="en-GB" sz="2400" b="1" dirty="0">
                <a:latin typeface="Times New Roman"/>
                <a:ea typeface="Times New Roman"/>
                <a:cs typeface="Times New Roman"/>
              </a:rPr>
              <a:t>Device Manager</a:t>
            </a:r>
            <a:r>
              <a:rPr lang="en-GB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bg-BG" sz="2400" dirty="0">
                <a:latin typeface="Times New Roman"/>
                <a:ea typeface="Times New Roman"/>
                <a:cs typeface="Times New Roman"/>
              </a:rPr>
              <a:t>от </a:t>
            </a:r>
            <a:r>
              <a:rPr lang="bg-BG" sz="2400" dirty="0" smtClean="0">
                <a:latin typeface="Times New Roman"/>
                <a:ea typeface="Times New Roman"/>
                <a:cs typeface="Times New Roman"/>
              </a:rPr>
              <a:t>него</a:t>
            </a:r>
            <a:endParaRPr lang="en-GB" sz="2400" dirty="0">
              <a:ea typeface="Times New Roman"/>
              <a:cs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r="28724"/>
          <a:stretch/>
        </p:blipFill>
        <p:spPr bwMode="auto">
          <a:xfrm>
            <a:off x="4321897" y="116632"/>
            <a:ext cx="5616624" cy="6528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Стартиране на Device Manager </a:t>
            </a:r>
            <a:r>
              <a:rPr lang="ru-RU" dirty="0" smtClean="0"/>
              <a:t>(3)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Стартиране </a:t>
            </a:r>
            <a:r>
              <a:rPr lang="ru-RU" sz="1800" dirty="0"/>
              <a:t>на Device Manager от Control </a:t>
            </a:r>
            <a:r>
              <a:rPr lang="ru-RU" sz="1800" dirty="0" smtClean="0"/>
              <a:t>Panel:</a:t>
            </a:r>
          </a:p>
          <a:p>
            <a:r>
              <a:rPr lang="ru-RU" sz="1800" dirty="0" smtClean="0"/>
              <a:t>Отворете </a:t>
            </a:r>
            <a:r>
              <a:rPr lang="ru-RU" sz="1800" dirty="0"/>
              <a:t>Control Panel.</a:t>
            </a:r>
          </a:p>
          <a:p>
            <a:r>
              <a:rPr lang="ru-RU" sz="1800" dirty="0" smtClean="0"/>
              <a:t>Въведете </a:t>
            </a:r>
            <a:r>
              <a:rPr lang="ru-RU" sz="1800" dirty="0"/>
              <a:t>device в горния десен ред на полето за търсене и изберете Device Manager в списъка с резултати. </a:t>
            </a:r>
          </a:p>
          <a:p>
            <a:r>
              <a:rPr lang="ru-RU" sz="1800" dirty="0"/>
              <a:t>Възможни са два варианта за достъп до съдържанието на Device Manager, резултата от избора на който и да било от тях е един и същ. 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223792" y="908720"/>
            <a:ext cx="7394110" cy="367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5818909" y="1293091"/>
            <a:ext cx="5655830" cy="500769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bg-BG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bg-BG" sz="1800" b="1" dirty="0" smtClean="0">
                <a:solidFill>
                  <a:srgbClr val="000000"/>
                </a:solidFill>
                <a:latin typeface="Times New Roman"/>
                <a:ea typeface="SimSun"/>
              </a:rPr>
              <a:t>Изпълнете </a:t>
            </a:r>
            <a:r>
              <a:rPr lang="bg-BG" sz="1800" b="1" dirty="0">
                <a:solidFill>
                  <a:srgbClr val="000000"/>
                </a:solidFill>
                <a:latin typeface="Times New Roman"/>
                <a:ea typeface="SimSun"/>
              </a:rPr>
              <a:t>следната последователност от действия: </a:t>
            </a:r>
            <a:endParaRPr lang="en-GB" sz="1800" dirty="0"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lang="bg-BG" sz="1800" dirty="0">
                <a:latin typeface="Times New Roman"/>
                <a:ea typeface="Times New Roman"/>
              </a:rPr>
              <a:t>-отворете </a:t>
            </a:r>
            <a:r>
              <a:rPr lang="en-GB" sz="1800" dirty="0">
                <a:latin typeface="Times New Roman"/>
                <a:ea typeface="SimSun"/>
              </a:rPr>
              <a:t>Computer Management</a:t>
            </a:r>
            <a:r>
              <a:rPr lang="bg-BG" sz="1800" dirty="0">
                <a:latin typeface="Times New Roman"/>
                <a:ea typeface="Times New Roman"/>
              </a:rPr>
              <a:t> панела;</a:t>
            </a:r>
            <a:endParaRPr lang="en-GB" sz="1800" dirty="0"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lang="bg-BG" sz="1800" b="1" dirty="0">
                <a:solidFill>
                  <a:srgbClr val="000000"/>
                </a:solidFill>
                <a:latin typeface="Times New Roman"/>
                <a:ea typeface="SimSun"/>
              </a:rPr>
              <a:t>-изберете</a:t>
            </a:r>
            <a:r>
              <a:rPr lang="bg-BG" sz="1800" dirty="0">
                <a:latin typeface="Times New Roman"/>
                <a:ea typeface="Times New Roman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Device Manager</a:t>
            </a:r>
            <a:r>
              <a:rPr lang="en-GB" sz="1800" dirty="0">
                <a:latin typeface="Times New Roman"/>
                <a:ea typeface="Times New Roman"/>
              </a:rPr>
              <a:t> </a:t>
            </a:r>
            <a:r>
              <a:rPr lang="bg-BG" sz="1800" dirty="0">
                <a:latin typeface="Times New Roman"/>
                <a:ea typeface="Times New Roman"/>
              </a:rPr>
              <a:t>в групата</a:t>
            </a:r>
            <a:r>
              <a:rPr lang="en-GB" sz="1800" dirty="0">
                <a:latin typeface="Times New Roman"/>
                <a:ea typeface="Times New Roman"/>
              </a:rPr>
              <a:t> system tools.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25212"/>
          <a:stretch/>
        </p:blipFill>
        <p:spPr bwMode="auto">
          <a:xfrm>
            <a:off x="411999" y="1696806"/>
            <a:ext cx="4889674" cy="37803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Стартиране </a:t>
            </a:r>
            <a:r>
              <a:rPr lang="bg-BG" dirty="0"/>
              <a:t>чрез </a:t>
            </a:r>
            <a:r>
              <a:rPr lang="en-US" dirty="0"/>
              <a:t>Computer </a:t>
            </a: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410036" y="1293091"/>
            <a:ext cx="5064703" cy="500769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bg-BG" sz="1800" dirty="0"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bg-BG" sz="1800" dirty="0" smtClean="0">
                <a:latin typeface="Times New Roman"/>
                <a:ea typeface="Times New Roman"/>
              </a:rPr>
              <a:t>Натиснете </a:t>
            </a:r>
            <a:r>
              <a:rPr lang="bg-BG" sz="1800" dirty="0">
                <a:latin typeface="Times New Roman"/>
                <a:ea typeface="Times New Roman"/>
              </a:rPr>
              <a:t>едновременно бутона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Windows </a:t>
            </a:r>
            <a:r>
              <a:rPr lang="bg-BG" sz="1800" b="1" dirty="0">
                <a:solidFill>
                  <a:srgbClr val="000000"/>
                </a:solidFill>
                <a:latin typeface="Times New Roman"/>
                <a:ea typeface="SimSun"/>
              </a:rPr>
              <a:t>и клавиша със символ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R</a:t>
            </a:r>
            <a:r>
              <a:rPr lang="en-GB" sz="1800" dirty="0">
                <a:latin typeface="Times New Roman"/>
                <a:ea typeface="Times New Roman"/>
              </a:rPr>
              <a:t> </a:t>
            </a:r>
            <a:r>
              <a:rPr lang="bg-BG" sz="1800" dirty="0">
                <a:latin typeface="Times New Roman"/>
                <a:ea typeface="Times New Roman"/>
              </a:rPr>
              <a:t>от клавиатурата, при което се визуализира панела</a:t>
            </a:r>
            <a:r>
              <a:rPr lang="en-GB" sz="1800" dirty="0">
                <a:latin typeface="Times New Roman"/>
                <a:ea typeface="Times New Roman"/>
              </a:rPr>
              <a:t> Run, </a:t>
            </a:r>
            <a:r>
              <a:rPr lang="bg-BG" sz="1800" dirty="0">
                <a:latin typeface="Times New Roman"/>
                <a:ea typeface="Times New Roman"/>
              </a:rPr>
              <a:t>напишете </a:t>
            </a:r>
            <a:r>
              <a:rPr lang="en-GB" sz="1800" b="1" dirty="0" err="1">
                <a:solidFill>
                  <a:srgbClr val="000000"/>
                </a:solidFill>
                <a:latin typeface="Times New Roman"/>
                <a:ea typeface="SimSun"/>
              </a:rPr>
              <a:t>devmgmt.msc</a:t>
            </a:r>
            <a:r>
              <a:rPr lang="en-GB" sz="1800" dirty="0">
                <a:latin typeface="Times New Roman"/>
                <a:ea typeface="Times New Roman"/>
              </a:rPr>
              <a:t> </a:t>
            </a:r>
            <a:r>
              <a:rPr lang="bg-BG" sz="1800" dirty="0">
                <a:latin typeface="Times New Roman"/>
                <a:ea typeface="Times New Roman"/>
              </a:rPr>
              <a:t>и изберете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ea typeface="SimSun"/>
              </a:rPr>
              <a:t>OK</a:t>
            </a:r>
            <a:r>
              <a:rPr lang="en-GB" sz="1800" dirty="0">
                <a:latin typeface="Times New Roman"/>
                <a:ea typeface="Times New Roman"/>
              </a:rPr>
              <a:t>.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7294" y="1903008"/>
            <a:ext cx="5236022" cy="26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Достъп до </a:t>
            </a:r>
            <a:r>
              <a:rPr lang="en-US" dirty="0"/>
              <a:t>Device Manager </a:t>
            </a:r>
            <a:r>
              <a:rPr lang="bg-BG" dirty="0"/>
              <a:t>чрез </a:t>
            </a:r>
            <a:r>
              <a:rPr lang="en-US" dirty="0"/>
              <a:t>Run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/>
        <a:ea typeface="Arial"/>
        <a:cs typeface="Arial"/>
      </a:majorFont>
      <a:minorFont>
        <a:latin typeface="Cambria"/>
        <a:ea typeface="Arial"/>
        <a:cs typeface="Arial"/>
      </a:minorFont>
    </a:fontScheme>
    <a:fmtScheme name="Retrospect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1252</Words>
  <Application>Microsoft Office PowerPoint</Application>
  <DocSecurity>0</DocSecurity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SimSun</vt:lpstr>
      <vt:lpstr>Arial</vt:lpstr>
      <vt:lpstr>Calibri</vt:lpstr>
      <vt:lpstr>Cambria</vt:lpstr>
      <vt:lpstr>Times New Roman</vt:lpstr>
      <vt:lpstr>Retrospect</vt:lpstr>
      <vt:lpstr>5.1. Решаване на технически проблеми</vt:lpstr>
      <vt:lpstr>В тази тема ще научите:</vt:lpstr>
      <vt:lpstr>Технически проблеми</vt:lpstr>
      <vt:lpstr>Хардуерни проблеми - диагностика и отстраняване</vt:lpstr>
      <vt:lpstr>Стартиране на Device Manager (1)</vt:lpstr>
      <vt:lpstr>Стартиране на Device Manager (2)</vt:lpstr>
      <vt:lpstr>Стартиране на Device Manager (3)</vt:lpstr>
      <vt:lpstr>Стартиране чрез Computer Management</vt:lpstr>
      <vt:lpstr>Достъп до Device Manager чрез Run</vt:lpstr>
      <vt:lpstr>Отваряне от Command Prompt</vt:lpstr>
      <vt:lpstr>Отваряне чрез Windows PowerShell (1)</vt:lpstr>
      <vt:lpstr>Отваряне чрез Windows PowerShell (1)</vt:lpstr>
      <vt:lpstr>Разглеждане на устройство</vt:lpstr>
      <vt:lpstr>Разглеждане на устройство</vt:lpstr>
      <vt:lpstr>Деинсталиране на хардуерно устройство</vt:lpstr>
      <vt:lpstr>Мениджър/Диспечер на задачите  (Task Manager)</vt:lpstr>
      <vt:lpstr>Мениджър/Диспечер на задачите  (Task Manager)</vt:lpstr>
      <vt:lpstr>Софтуерни проблеми- диагностика и отстраняване</vt:lpstr>
      <vt:lpstr>Инсталиране на софтуер</vt:lpstr>
      <vt:lpstr>Деинсталиране на софтуер</vt:lpstr>
      <vt:lpstr>Благодаря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Irena Avdjieva</dc:creator>
  <cp:keywords/>
  <dc:description/>
  <cp:lastModifiedBy>Irena Avdjieva</cp:lastModifiedBy>
  <cp:revision>109</cp:revision>
  <dcterms:created xsi:type="dcterms:W3CDTF">2023-01-03T13:46:11Z</dcterms:created>
  <dcterms:modified xsi:type="dcterms:W3CDTF">2023-09-26T06:07:34Z</dcterms:modified>
  <cp:category/>
  <dc:identifier/>
  <cp:contentStatus/>
  <dc:language/>
  <cp:version/>
</cp:coreProperties>
</file>