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g" ContentType="image/jpe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29.xml" ContentType="application/vnd.openxmlformats-officedocument.presentationml.slide+xml"/>
  <Override PartName="/ppt/slides/slide25.xml" ContentType="application/vnd.openxmlformats-officedocument.presentationml.slide+xml"/>
  <Override PartName="/ppt/slides/slide23.xml" ContentType="application/vnd.openxmlformats-officedocument.presentationml.slide+xml"/>
  <Override PartName="/ppt/slides/slide22.xml" ContentType="application/vnd.openxmlformats-officedocument.presentationml.slide+xml"/>
  <Override PartName="/ppt/slides/slide19.xml" ContentType="application/vnd.openxmlformats-officedocument.presentationml.slide+xml"/>
  <Override PartName="/ppt/slides/slide18.xml" ContentType="application/vnd.openxmlformats-officedocument.presentationml.slide+xml"/>
  <Override PartName="/ppt/slides/slide17.xml" ContentType="application/vnd.openxmlformats-officedocument.presentationml.slide+xml"/>
  <Override PartName="/ppt/slides/slide13.xml" ContentType="application/vnd.openxmlformats-officedocument.presentationml.slide+xml"/>
  <Override PartName="/ppt/slides/slide20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15.xml" ContentType="application/vnd.openxmlformats-officedocument.presentationml.slide+xml"/>
  <Override PartName="/ppt/slides/slide3.xml" ContentType="application/vnd.openxmlformats-officedocument.presentationml.slide+xml"/>
  <Override PartName="/ppt/slides/slide12.xml" ContentType="application/vnd.openxmlformats-officedocument.presentationml.slide+xml"/>
  <Override PartName="/ppt/slides/slide8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27.xml" ContentType="application/vnd.openxmlformats-officedocument.presentationml.slide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slide26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9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24.xml" ContentType="application/vnd.openxmlformats-officedocument.presentationml.slide+xml"/>
  <Override PartName="/ppt/slideLayouts/slideLayout11.xml" ContentType="application/vnd.openxmlformats-officedocument.presentationml.slideLayout+xml"/>
  <Override PartName="/ppt/tableStyles.xml" ContentType="application/vnd.openxmlformats-officedocument.presentationml.tableStyles+xml"/>
  <Override PartName="/ppt/slides/slide28.xml" ContentType="application/vnd.openxmlformats-officedocument.presentationml.slide+xml"/>
  <Override PartName="/ppt/theme/theme1.xml" ContentType="application/vnd.openxmlformats-officedocument.theme+xml"/>
  <Override PartName="/ppt/slides/slide16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viewProps.xml" ContentType="application/vnd.openxmlformats-officedocument.presentationml.viewProps+xml"/>
  <Override PartName="/ppt/slideLayouts/slideLayout6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</p:sldIdLst>
  <p:sldSz cx="12192000" cy="6858000"/>
  <p:notesSz cx="12192000" cy="6858000"/>
  <p:defaultTextStyle>
    <a:defPPr>
      <a:defRPr lang="en-US"/>
    </a:defPPr>
    <a:lvl1pPr algn="l">
      <a:spcBef>
        <a:spcPts val="0"/>
      </a:spcBef>
      <a:spcAft>
        <a:spcPts val="0"/>
      </a:spcAft>
      <a:defRPr>
        <a:solidFill>
          <a:schemeClr val="tx1"/>
        </a:solidFill>
        <a:latin typeface="Cambria"/>
        <a:ea typeface="+mn-ea"/>
        <a:cs typeface="+mn-cs"/>
      </a:defRPr>
    </a:lvl1pPr>
    <a:lvl2pPr marL="457200" algn="l">
      <a:spcBef>
        <a:spcPts val="0"/>
      </a:spcBef>
      <a:spcAft>
        <a:spcPts val="0"/>
      </a:spcAft>
      <a:defRPr>
        <a:solidFill>
          <a:schemeClr val="tx1"/>
        </a:solidFill>
        <a:latin typeface="Cambria"/>
        <a:ea typeface="+mn-ea"/>
        <a:cs typeface="+mn-cs"/>
      </a:defRPr>
    </a:lvl2pPr>
    <a:lvl3pPr marL="914400" algn="l">
      <a:spcBef>
        <a:spcPts val="0"/>
      </a:spcBef>
      <a:spcAft>
        <a:spcPts val="0"/>
      </a:spcAft>
      <a:defRPr>
        <a:solidFill>
          <a:schemeClr val="tx1"/>
        </a:solidFill>
        <a:latin typeface="Cambria"/>
        <a:ea typeface="+mn-ea"/>
        <a:cs typeface="+mn-cs"/>
      </a:defRPr>
    </a:lvl3pPr>
    <a:lvl4pPr marL="1371600" algn="l">
      <a:spcBef>
        <a:spcPts val="0"/>
      </a:spcBef>
      <a:spcAft>
        <a:spcPts val="0"/>
      </a:spcAft>
      <a:defRPr>
        <a:solidFill>
          <a:schemeClr val="tx1"/>
        </a:solidFill>
        <a:latin typeface="Cambria"/>
        <a:ea typeface="+mn-ea"/>
        <a:cs typeface="+mn-cs"/>
      </a:defRPr>
    </a:lvl4pPr>
    <a:lvl5pPr marL="1828800" algn="l">
      <a:spcBef>
        <a:spcPts val="0"/>
      </a:spcBef>
      <a:spcAft>
        <a:spcPts val="0"/>
      </a:spcAft>
      <a:defRPr>
        <a:solidFill>
          <a:schemeClr val="tx1"/>
        </a:solidFill>
        <a:latin typeface="Cambria"/>
        <a:ea typeface="+mn-ea"/>
        <a:cs typeface="+mn-cs"/>
      </a:defRPr>
    </a:lvl5pPr>
    <a:lvl6pPr marL="2286000" algn="l" defTabSz="914400">
      <a:defRPr>
        <a:solidFill>
          <a:schemeClr val="tx1"/>
        </a:solidFill>
        <a:latin typeface="Cambria"/>
        <a:ea typeface="+mn-ea"/>
        <a:cs typeface="+mn-cs"/>
      </a:defRPr>
    </a:lvl6pPr>
    <a:lvl7pPr marL="2743200" algn="l" defTabSz="914400">
      <a:defRPr>
        <a:solidFill>
          <a:schemeClr val="tx1"/>
        </a:solidFill>
        <a:latin typeface="Cambria"/>
        <a:ea typeface="+mn-ea"/>
        <a:cs typeface="+mn-cs"/>
      </a:defRPr>
    </a:lvl7pPr>
    <a:lvl8pPr marL="3200400" algn="l" defTabSz="914400">
      <a:defRPr>
        <a:solidFill>
          <a:schemeClr val="tx1"/>
        </a:solidFill>
        <a:latin typeface="Cambria"/>
        <a:ea typeface="+mn-ea"/>
        <a:cs typeface="+mn-cs"/>
      </a:defRPr>
    </a:lvl8pPr>
    <a:lvl9pPr marL="3657600" algn="l" defTabSz="914400">
      <a:defRPr>
        <a:solidFill>
          <a:schemeClr val="tx1"/>
        </a:solidFill>
        <a:latin typeface="Cambria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236" y="-90"/>
      </p:cViewPr>
      <p:guideLst>
        <p:guide pos="2160" orient="horz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presProps" Target="presProps.xml" /><Relationship Id="rId33" Type="http://schemas.openxmlformats.org/officeDocument/2006/relationships/tableStyles" Target="tableStyles.xml" /><Relationship Id="rId34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type="title" userDrawn="1">
  <p:cSld name="Title Slide">
    <p:bg>
      <p:bgPr shadeToTitle="0">
        <a:blipFill>
          <a:blip r:embed="rId2">
            <a:lum/>
          </a:blip>
          <a:stretch/>
        </a:blip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auto">
          <a:xfrm>
            <a:off x="145473" y="1567928"/>
            <a:ext cx="8363516" cy="3524929"/>
          </a:xfrm>
          <a:prstGeom prst="rect">
            <a:avLst/>
          </a:prstGeom>
          <a:noFill/>
        </p:spPr>
        <p:txBody>
          <a:bodyPr/>
          <a:lstStyle>
            <a:lvl1pPr algn="l">
              <a:lnSpc>
                <a:spcPct val="85000"/>
              </a:lnSpc>
              <a:defRPr sz="8000" spc="-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auto">
          <a:xfrm>
            <a:off x="145473" y="5294506"/>
            <a:ext cx="8363516" cy="532715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>
              <a:defRPr/>
            </a:pPr>
            <a:r>
              <a:rPr lang="en-US"/>
              <a:t>Click to edit Master subtitle style</a:t>
            </a: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D8BA972B-9114-4DFD-A101-1E7C39001227}" type="slidenum">
              <a:rPr lang="en-GB"/>
              <a:t/>
            </a:fld>
            <a:endParaRPr lang="en-GB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 bwMode="auto">
          <a:xfrm>
            <a:off x="146050" y="6269038"/>
            <a:ext cx="8362950" cy="577849"/>
          </a:xfrm>
        </p:spPr>
        <p:txBody>
          <a:bodyPr/>
          <a:lstStyle>
            <a:lvl1pPr algn="l">
              <a:defRPr sz="1000" cap="all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ru-RU"/>
              <a:t>Европейска Рамка на дигиталните компетентности с петте области на </a:t>
            </a:r>
            <a:br>
              <a:rPr lang="en-GB"/>
            </a:br>
            <a:r>
              <a:rPr lang="ru-RU"/>
              <a:t>дигитална компетентност</a:t>
            </a:r>
            <a:r>
              <a:rPr lang="en-GB"/>
              <a:t> </a:t>
            </a:r>
            <a:r>
              <a:rPr lang="ru-RU"/>
              <a:t>и 21 дигитални умения/ компетентности (DigComp 2.1)</a:t>
            </a:r>
            <a:endParaRPr/>
          </a:p>
        </p:txBody>
      </p:sp>
      <p:pic>
        <p:nvPicPr>
          <p:cNvPr id="9" name="table"/>
          <p:cNvPicPr>
            <a:picLocks noChangeAspect="1"/>
          </p:cNvPicPr>
          <p:nvPr userDrawn="1"/>
        </p:nvPicPr>
        <p:blipFill>
          <a:blip r:embed="rId3"/>
          <a:stretch/>
        </p:blipFill>
        <p:spPr bwMode="auto">
          <a:xfrm>
            <a:off x="152400" y="114300"/>
            <a:ext cx="4728676" cy="71283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 noChangeArrowheads="1"/>
          </p:cNvPicPr>
          <p:nvPr userDrawn="1"/>
        </p:nvPicPr>
        <p:blipFill>
          <a:blip r:embed="rId4"/>
          <a:stretch/>
        </p:blipFill>
        <p:spPr bwMode="auto">
          <a:xfrm>
            <a:off x="152400" y="114300"/>
            <a:ext cx="2321632" cy="511185"/>
          </a:xfrm>
          <a:prstGeom prst="rect">
            <a:avLst/>
          </a:prstGeom>
          <a:noFill/>
        </p:spPr>
      </p:pic>
      <p:cxnSp>
        <p:nvCxnSpPr>
          <p:cNvPr id="12" name="Straight Connector 11"/>
          <p:cNvCxnSpPr>
            <a:cxnSpLocks/>
          </p:cNvCxnSpPr>
          <p:nvPr userDrawn="1"/>
        </p:nvCxnSpPr>
        <p:spPr bwMode="auto">
          <a:xfrm>
            <a:off x="2479784" y="225614"/>
            <a:ext cx="0" cy="274320"/>
          </a:xfrm>
          <a:prstGeom prst="line">
            <a:avLst/>
          </a:prstGeom>
          <a:ln w="19050"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x" userDrawn="1">
  <p:cSld name="Title and Vertical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 lIns="45720" tIns="0" rIns="45720" bIns="0"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532B6D5A-FD99-45B9-8F92-AA3556DC841A}" type="slidenum">
              <a:rPr lang="en-GB"/>
              <a:t/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type="vertTitleAndTx" userDrawn="1">
  <p:cSld name="Vertical Title an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3175" y="6400800"/>
            <a:ext cx="12188825" cy="457200"/>
          </a:xfrm>
          <a:prstGeom prst="rect">
            <a:avLst/>
          </a:prstGeom>
          <a:solidFill>
            <a:srgbClr val="763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4"/>
          <p:cNvSpPr/>
          <p:nvPr/>
        </p:nvSpPr>
        <p:spPr bwMode="auto">
          <a:xfrm>
            <a:off x="0" y="6334125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 bwMode="auto">
          <a:xfrm>
            <a:off x="8724900" y="414778"/>
            <a:ext cx="2628900" cy="5757421"/>
          </a:xfrm>
        </p:spPr>
        <p:txBody>
          <a:bodyPr vert="eaVert"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>
            <a:lvl1pPr algn="ctr">
              <a:defRPr sz="1000" cap="all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1"/>
          </p:nvPr>
        </p:nvSpPr>
        <p:spPr bwMode="auto"/>
        <p:txBody>
          <a:bodyPr/>
          <a:lstStyle>
            <a:lvl1pPr algn="r">
              <a:defRPr sz="105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F0505851-F816-4066-9C2F-C484256778D0}" type="slidenum">
              <a:rPr lang="en-GB"/>
              <a:t/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Title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>
            <a:lvl1pPr marL="0">
              <a:defRPr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9E8D0D6E-C96A-4D0D-B632-A3E513AD158C}" type="slidenum">
              <a:rPr lang="en-GB"/>
              <a:t/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type="secHead" userDrawn="1">
  <p:cSld name="Section Header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-15875" y="6400800"/>
            <a:ext cx="12188825" cy="457200"/>
          </a:xfrm>
          <a:prstGeom prst="rect">
            <a:avLst/>
          </a:prstGeom>
          <a:solidFill>
            <a:srgbClr val="763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4"/>
          <p:cNvSpPr/>
          <p:nvPr/>
        </p:nvSpPr>
        <p:spPr bwMode="auto">
          <a:xfrm>
            <a:off x="0" y="6334125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6" name="Straight Connector 5"/>
          <p:cNvCxnSpPr>
            <a:cxnSpLocks/>
          </p:cNvCxnSpPr>
          <p:nvPr/>
        </p:nvCxnSpPr>
        <p:spPr bwMode="auto">
          <a:xfrm>
            <a:off x="1208088" y="4343400"/>
            <a:ext cx="9875837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1097280" y="758952"/>
            <a:ext cx="10058400" cy="3566160"/>
          </a:xfrm>
        </p:spPr>
        <p:txBody>
          <a:bodyPr anchorCtr="0"/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97280" y="4453128"/>
            <a:ext cx="10058400" cy="1143000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2400" cap="all" spc="2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>
            <a:lvl1pPr algn="ctr">
              <a:defRPr sz="1000" cap="all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 bwMode="auto"/>
        <p:txBody>
          <a:bodyPr/>
          <a:lstStyle>
            <a:lvl1pPr algn="r">
              <a:defRPr sz="105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4614963E-56B1-4CF9-A4B2-C3D1F4E45739}" type="slidenum">
              <a:rPr lang="en-GB"/>
              <a:t/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userDrawn="1">
  <p:cSld name="Two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 bwMode="auto">
          <a:xfrm>
            <a:off x="0" y="6400800"/>
            <a:ext cx="12192000" cy="457200"/>
          </a:xfrm>
          <a:prstGeom prst="rect">
            <a:avLst/>
          </a:prstGeom>
          <a:solidFill>
            <a:srgbClr val="763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 userDrawn="1"/>
        </p:nvSpPr>
        <p:spPr bwMode="auto">
          <a:xfrm>
            <a:off x="0" y="6334125"/>
            <a:ext cx="12192000" cy="666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Title 7"/>
          <p:cNvSpPr>
            <a:spLocks noGrp="1"/>
          </p:cNvSpPr>
          <p:nvPr>
            <p:ph type="title"/>
          </p:nvPr>
        </p:nvSpPr>
        <p:spPr bwMode="auto">
          <a:xfrm>
            <a:off x="0" y="0"/>
            <a:ext cx="12192000" cy="1450757"/>
          </a:xfrm>
        </p:spPr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 bwMode="auto">
          <a:xfrm>
            <a:off x="0" y="1621226"/>
            <a:ext cx="6035039" cy="4680000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6217920" y="1621226"/>
            <a:ext cx="5974080" cy="4680001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>
            <a:lvl1pPr algn="ctr">
              <a:defRPr sz="1000" cap="all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1"/>
          </p:nvPr>
        </p:nvSpPr>
        <p:spPr bwMode="auto"/>
        <p:txBody>
          <a:bodyPr/>
          <a:lstStyle>
            <a:lvl1pPr algn="r">
              <a:defRPr sz="105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089175F5-876B-4C76-886E-FC91E159C587}" type="slidenum">
              <a:rPr lang="en-GB"/>
              <a:t/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Comparis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 bwMode="auto">
          <a:xfrm>
            <a:off x="0" y="0"/>
            <a:ext cx="12192000" cy="1450757"/>
          </a:xfrm>
        </p:spPr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0" y="1638232"/>
            <a:ext cx="6035039" cy="736282"/>
          </a:xfrm>
          <a:prstGeom prst="rect">
            <a:avLst/>
          </a:prstGeom>
          <a:solidFill>
            <a:srgbClr val="76305C"/>
          </a:solidFill>
        </p:spPr>
        <p:txBody>
          <a:bodyPr lIns="91440" rIns="91440" anchor="ctr">
            <a:normAutofit/>
          </a:bodyPr>
          <a:lstStyle>
            <a:lvl1pPr marL="0" indent="0" algn="ctr">
              <a:buNone/>
              <a:defRPr sz="2000" b="0" cap="all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0" y="2391520"/>
            <a:ext cx="6035039" cy="3909706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6217920" y="1638232"/>
            <a:ext cx="5974080" cy="736282"/>
          </a:xfrm>
          <a:prstGeom prst="rect">
            <a:avLst/>
          </a:prstGeom>
          <a:solidFill>
            <a:srgbClr val="76305C"/>
          </a:solidFill>
        </p:spPr>
        <p:txBody>
          <a:bodyPr lIns="91440" rIns="91440" anchor="ctr">
            <a:normAutofit/>
          </a:bodyPr>
          <a:lstStyle>
            <a:lvl1pPr marL="0" indent="0" algn="ctr">
              <a:buNone/>
              <a:defRPr sz="2000" b="0" cap="all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 bwMode="auto">
          <a:xfrm>
            <a:off x="6217920" y="2391520"/>
            <a:ext cx="5974080" cy="3909706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791A1CA5-5825-49F4-BE01-F37C492DFB0D}" type="slidenum">
              <a:rPr lang="en-GB"/>
              <a:t/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Only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FADC77A9-B014-4641-96CC-178D8B23B2B7}" type="slidenum">
              <a:rPr lang="en-GB"/>
              <a:t/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type="blank" userDrawn="1">
  <p:cSld name="Blank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 bwMode="auto">
          <a:xfrm>
            <a:off x="3175" y="6400800"/>
            <a:ext cx="12188825" cy="457200"/>
          </a:xfrm>
          <a:prstGeom prst="rect">
            <a:avLst/>
          </a:prstGeom>
          <a:solidFill>
            <a:srgbClr val="763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Rectangle 2"/>
          <p:cNvSpPr/>
          <p:nvPr/>
        </p:nvSpPr>
        <p:spPr bwMode="auto">
          <a:xfrm>
            <a:off x="0" y="6334125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>
            <a:lvl1pPr algn="ctr">
              <a:defRPr sz="1000" cap="all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 bwMode="auto"/>
        <p:txBody>
          <a:bodyPr/>
          <a:lstStyle>
            <a:lvl1pPr algn="r">
              <a:defRPr sz="105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FE24A3BB-6B2B-4F1D-987A-25B3D744AAF3}" type="slidenum">
              <a:rPr lang="en-GB"/>
              <a:t/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type="objTx" userDrawn="1">
  <p:cSld name="Content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0" y="0"/>
            <a:ext cx="4051300" cy="6858000"/>
          </a:xfrm>
          <a:prstGeom prst="rect">
            <a:avLst/>
          </a:prstGeom>
          <a:solidFill>
            <a:srgbClr val="763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 bwMode="auto">
          <a:xfrm>
            <a:off x="4040188" y="0"/>
            <a:ext cx="635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218209" y="594358"/>
            <a:ext cx="3605646" cy="1812015"/>
          </a:xfrm>
        </p:spPr>
        <p:txBody>
          <a:bodyPr anchor="ctr" anchorCtr="0"/>
          <a:lstStyle>
            <a:lvl1pPr>
              <a:defRPr sz="3600" b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4320295" y="594358"/>
            <a:ext cx="7577296" cy="5710845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218209" y="2406374"/>
            <a:ext cx="3605646" cy="3898830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3B4C072F-CBA2-45F6-95CB-89F7CA44F4B1}" type="slidenum">
              <a:rPr lang="en-GB"/>
              <a:t/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 bwMode="auto">
          <a:xfrm>
            <a:off x="0" y="6305550"/>
            <a:ext cx="4103688" cy="519113"/>
          </a:xfrm>
        </p:spPr>
        <p:txBody>
          <a:bodyPr/>
          <a:lstStyle>
            <a:lvl1pPr algn="ctr">
              <a:defRPr sz="1000" cap="all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</a:t>
            </a:r>
            <a:br>
              <a:rPr lang="en-GB"/>
            </a:br>
            <a:r>
              <a:rPr lang="ru-RU"/>
              <a:t>с петте области на дигитална компетентност и 21 дигитални умения/ компетентности (DigComp 2.1)</a:t>
            </a: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type="picTx" userDrawn="1">
  <p:cSld name="Picture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0" y="4953000"/>
            <a:ext cx="12188825" cy="1905000"/>
          </a:xfrm>
          <a:prstGeom prst="rect">
            <a:avLst/>
          </a:prstGeom>
          <a:solidFill>
            <a:srgbClr val="763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 bwMode="auto">
          <a:xfrm>
            <a:off x="0" y="4914900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1097280" y="5074920"/>
            <a:ext cx="10113264" cy="822960"/>
          </a:xfrm>
        </p:spPr>
        <p:txBody>
          <a:bodyPr tIns="0" bIns="0">
            <a:noAutofit/>
          </a:bodyPr>
          <a:lstStyle>
            <a:lvl1pPr>
              <a:defRPr sz="3600" b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ChangeAspect="1" noGrp="1"/>
          </p:cNvSpPr>
          <p:nvPr>
            <p:ph type="pic" idx="1"/>
          </p:nvPr>
        </p:nvSpPr>
        <p:spPr bwMode="auto">
          <a:xfrm>
            <a:off x="15" y="0"/>
            <a:ext cx="12191985" cy="4915076"/>
          </a:xfrm>
          <a:prstGeom prst="rect">
            <a:avLst/>
          </a:prstGeom>
          <a:blipFill>
            <a:blip r:embed="rId2"/>
            <a:stretch/>
          </a:blipFill>
        </p:spPr>
        <p:txBody>
          <a:bodyPr lIns="457200" tIns="457200" rtlCol="0"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>
              <a:defRPr/>
            </a:pPr>
            <a:r>
              <a:rPr lang="en-US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 algn="ctr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>
            <a:lvl1pPr algn="ctr">
              <a:defRPr sz="1000" cap="all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 bwMode="auto"/>
        <p:txBody>
          <a:bodyPr/>
          <a:lstStyle>
            <a:lvl1pPr algn="r">
              <a:defRPr sz="105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BE4BD8AB-2F22-4CB9-94B9-3B7251888219}" type="slidenum">
              <a:rPr lang="en-GB"/>
              <a:t/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Pr shadeToTitle="0">
        <a:solidFill>
          <a:schemeClr val="bg1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 bwMode="auto">
          <a:xfrm>
            <a:off x="0" y="6400800"/>
            <a:ext cx="12192000" cy="457200"/>
          </a:xfrm>
          <a:prstGeom prst="rect">
            <a:avLst/>
          </a:prstGeom>
          <a:solidFill>
            <a:srgbClr val="763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 bwMode="auto">
          <a:xfrm>
            <a:off x="0" y="6334125"/>
            <a:ext cx="12192000" cy="666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0" y="0"/>
            <a:ext cx="12192000" cy="145097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defRPr/>
            </a:pPr>
            <a:r>
              <a:rPr lang="en-US"/>
              <a:t>Click to edit Master title style</a:t>
            </a:r>
            <a:endParaRPr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0" y="1620838"/>
            <a:ext cx="12192000" cy="4679950"/>
          </a:xfrm>
          <a:prstGeom prst="rect">
            <a:avLst/>
          </a:prstGeom>
          <a:noFill/>
          <a:ln>
            <a:noFill/>
          </a:ln>
        </p:spPr>
        <p:txBody>
          <a:bodyPr vert="horz" wrap="square" lIns="72000" tIns="72000" rIns="72000" bIns="72000" numCol="1" anchor="t" anchorCtr="0" compatLnSpc="1">
            <a:prstTxWarp prst="textNoShape"/>
          </a:bodyPr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0" y="6459538"/>
            <a:ext cx="10671175" cy="365125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ctr">
              <a:spcBef>
                <a:spcPts val="0"/>
              </a:spcBef>
              <a:spcAft>
                <a:spcPts val="0"/>
              </a:spcAft>
              <a:defRPr sz="1000" cap="all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10866438" y="6459538"/>
            <a:ext cx="13128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spcBef>
                <a:spcPts val="0"/>
              </a:spcBef>
              <a:spcAft>
                <a:spcPts val="0"/>
              </a:spcAft>
              <a:defRPr sz="105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9BE8E2A1-9E2A-44C8-B01C-B7C500DBAB30}" type="slidenum">
              <a:rPr lang="en-GB"/>
              <a:t/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1" hdr="0" sldNum="0"/>
  <p:txStyles>
    <p:titleStyle>
      <a:lvl1pPr algn="ctr">
        <a:lnSpc>
          <a:spcPct val="85000"/>
        </a:lnSpc>
        <a:spcBef>
          <a:spcPts val="0"/>
        </a:spcBef>
        <a:spcAft>
          <a:spcPts val="0"/>
        </a:spcAft>
        <a:defRPr sz="4800" spc="-50">
          <a:solidFill>
            <a:schemeClr val="tx1"/>
          </a:solidFill>
          <a:latin typeface="+mj-lt"/>
          <a:ea typeface="+mj-ea"/>
          <a:cs typeface="+mj-cs"/>
        </a:defRPr>
      </a:lvl1pPr>
      <a:lvl2pPr algn="ctr">
        <a:lnSpc>
          <a:spcPct val="85000"/>
        </a:lnSpc>
        <a:spcBef>
          <a:spcPts val="0"/>
        </a:spcBef>
        <a:spcAft>
          <a:spcPts val="0"/>
        </a:spcAft>
        <a:defRPr sz="4800">
          <a:solidFill>
            <a:schemeClr val="tx1"/>
          </a:solidFill>
          <a:latin typeface="Calibri"/>
        </a:defRPr>
      </a:lvl2pPr>
      <a:lvl3pPr algn="ctr">
        <a:lnSpc>
          <a:spcPct val="85000"/>
        </a:lnSpc>
        <a:spcBef>
          <a:spcPts val="0"/>
        </a:spcBef>
        <a:spcAft>
          <a:spcPts val="0"/>
        </a:spcAft>
        <a:defRPr sz="4800">
          <a:solidFill>
            <a:schemeClr val="tx1"/>
          </a:solidFill>
          <a:latin typeface="Calibri"/>
        </a:defRPr>
      </a:lvl3pPr>
      <a:lvl4pPr algn="ctr">
        <a:lnSpc>
          <a:spcPct val="85000"/>
        </a:lnSpc>
        <a:spcBef>
          <a:spcPts val="0"/>
        </a:spcBef>
        <a:spcAft>
          <a:spcPts val="0"/>
        </a:spcAft>
        <a:defRPr sz="4800">
          <a:solidFill>
            <a:schemeClr val="tx1"/>
          </a:solidFill>
          <a:latin typeface="Calibri"/>
        </a:defRPr>
      </a:lvl4pPr>
      <a:lvl5pPr algn="ctr">
        <a:lnSpc>
          <a:spcPct val="85000"/>
        </a:lnSpc>
        <a:spcBef>
          <a:spcPts val="0"/>
        </a:spcBef>
        <a:spcAft>
          <a:spcPts val="0"/>
        </a:spcAft>
        <a:defRPr sz="4800">
          <a:solidFill>
            <a:schemeClr val="tx1"/>
          </a:solidFill>
          <a:latin typeface="Calibri"/>
        </a:defRPr>
      </a:lvl5pPr>
      <a:lvl6pPr marL="457200" algn="ctr">
        <a:lnSpc>
          <a:spcPct val="85000"/>
        </a:lnSpc>
        <a:spcBef>
          <a:spcPts val="0"/>
        </a:spcBef>
        <a:spcAft>
          <a:spcPts val="0"/>
        </a:spcAft>
        <a:defRPr sz="4800">
          <a:solidFill>
            <a:schemeClr val="tx1"/>
          </a:solidFill>
          <a:latin typeface="Calibri"/>
        </a:defRPr>
      </a:lvl6pPr>
      <a:lvl7pPr marL="914400" algn="ctr">
        <a:lnSpc>
          <a:spcPct val="85000"/>
        </a:lnSpc>
        <a:spcBef>
          <a:spcPts val="0"/>
        </a:spcBef>
        <a:spcAft>
          <a:spcPts val="0"/>
        </a:spcAft>
        <a:defRPr sz="4800">
          <a:solidFill>
            <a:schemeClr val="tx1"/>
          </a:solidFill>
          <a:latin typeface="Calibri"/>
        </a:defRPr>
      </a:lvl7pPr>
      <a:lvl8pPr marL="1371600" algn="ctr">
        <a:lnSpc>
          <a:spcPct val="85000"/>
        </a:lnSpc>
        <a:spcBef>
          <a:spcPts val="0"/>
        </a:spcBef>
        <a:spcAft>
          <a:spcPts val="0"/>
        </a:spcAft>
        <a:defRPr sz="4800">
          <a:solidFill>
            <a:schemeClr val="tx1"/>
          </a:solidFill>
          <a:latin typeface="Calibri"/>
        </a:defRPr>
      </a:lvl8pPr>
      <a:lvl9pPr marL="1828800" algn="ctr">
        <a:lnSpc>
          <a:spcPct val="85000"/>
        </a:lnSpc>
        <a:spcBef>
          <a:spcPts val="0"/>
        </a:spcBef>
        <a:spcAft>
          <a:spcPts val="0"/>
        </a:spcAft>
        <a:defRPr sz="4800">
          <a:solidFill>
            <a:schemeClr val="tx1"/>
          </a:solidFill>
          <a:latin typeface="Calibri"/>
        </a:defRPr>
      </a:lvl9pPr>
    </p:titleStyle>
    <p:bodyStyle>
      <a:lvl1pPr marL="90488" indent="-144000" algn="l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382588" indent="-182563" algn="l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566738" indent="-182563" algn="l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/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3pPr>
      <a:lvl4pPr marL="749300" indent="-182563" algn="l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/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4pPr>
      <a:lvl5pPr marL="931863" indent="-182563" algn="l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/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5pPr>
      <a:lvl6pPr marL="1100000" indent="-228600" algn="l" defTabSz="91440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/>
        <a:buChar char="◦"/>
        <a:defRPr sz="14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/>
        <a:buChar char="◦"/>
        <a:defRPr sz="14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/>
        <a:buChar char="◦"/>
        <a:defRPr sz="14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/>
        <a:buChar char="◦"/>
        <a:defRPr sz="14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 bwMode="auto"/>
        <p:txBody>
          <a:bodyPr>
            <a:normAutofit fontScale="90000"/>
          </a:bodyPr>
          <a:lstStyle/>
          <a:p>
            <a:pPr>
              <a:defRPr/>
            </a:pPr>
            <a:r>
              <a:rPr lang="bg-BG" sz="8900"/>
              <a:t>4.2. Защита на личните данни и поверителност </a:t>
            </a:r>
            <a:r>
              <a:rPr lang="bg-BG" sz="4000"/>
              <a:t>БЕЗОПАСТНОСТ – НИВО НАПРЕДНАЛИ</a:t>
            </a:r>
            <a:endParaRPr lang="en-US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 bwMode="auto"/>
        <p:txBody>
          <a:bodyPr/>
          <a:lstStyle/>
          <a:p>
            <a:pPr>
              <a:defRPr/>
            </a:pPr>
            <a:r>
              <a:rPr lang="bg-BG"/>
              <a:t>МУЛТИМЕДИЙНА ПРЕЗЕНТАЦИЯ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</a:t>
            </a:r>
            <a:br>
              <a:rPr lang="en-GB"/>
            </a:br>
            <a:r>
              <a:rPr lang="ru-RU"/>
              <a:t>и 21 дигитални умения/ компетентности (DigComp 2.1)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ru-RU"/>
              <a:t>РЕГЛАМЕНТ ЗА ЗАЩИТА НА ЛИЧНИТЕ ДАННИ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/>
        <p:txBody>
          <a:bodyPr>
            <a:normAutofit fontScale="92500"/>
          </a:bodyPr>
          <a:lstStyle/>
          <a:p>
            <a:pPr marL="457200" indent="-457200">
              <a:defRPr/>
            </a:pPr>
            <a:r>
              <a:rPr lang="bg-BG"/>
              <a:t>Правото на защита на личните данни е основно човешко право и в повечето държави, то се гарантира от конституциите им. </a:t>
            </a:r>
            <a:endParaRPr/>
          </a:p>
          <a:p>
            <a:pPr marL="457200" indent="-457200">
              <a:defRPr/>
            </a:pPr>
            <a:r>
              <a:rPr lang="bg-BG"/>
              <a:t>В Конституцията на Република България, това е формулирано в чл. 32.</a:t>
            </a:r>
            <a:endParaRPr/>
          </a:p>
          <a:p>
            <a:pPr marL="457200" indent="-457200">
              <a:defRPr/>
            </a:pPr>
            <a:r>
              <a:rPr lang="bg-BG"/>
              <a:t>Законът за защита на личните данни (ЗЗЛД) пък гарантира тази важна част от правото на неприкосновеност на личния живот на гражданите.</a:t>
            </a:r>
            <a:endParaRPr/>
          </a:p>
          <a:p>
            <a:pPr marL="457200" indent="-457200">
              <a:defRPr/>
            </a:pPr>
            <a:r>
              <a:rPr lang="bg-BG"/>
              <a:t>Влезлият в сила на 25 май 2018 г. (Регламент (ЕС) 2016/679, GDPR) –ОРЗД, определя правата за защита на данните на гражданите в Европейския съюз,  без значение от организациите, които обработват техните данни. </a:t>
            </a:r>
            <a:endParaRPr/>
          </a:p>
          <a:p>
            <a:pPr marL="657225" lvl="1" indent="-457200">
              <a:defRPr/>
            </a:pPr>
            <a:r>
              <a:rPr lang="bg-BG"/>
              <a:t>Правно регулиране за осигуряване на защита на правата и свободите на гражданите;</a:t>
            </a:r>
            <a:endParaRPr/>
          </a:p>
          <a:p>
            <a:pPr marL="657225" lvl="1" indent="-457200">
              <a:defRPr/>
            </a:pPr>
            <a:r>
              <a:rPr lang="bg-BG"/>
              <a:t>Техническа обезпеченост по отношение на злоупотреби със събирането и обработването на лични данни.</a:t>
            </a:r>
            <a:endParaRPr/>
          </a:p>
          <a:p>
            <a:pPr marL="0" indent="0">
              <a:buNone/>
              <a:defRPr/>
            </a:pPr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ru-RU" sz="4400"/>
              <a:t>РЕГЛАМЕНТ ЗА ЗАЩИТА НА ЛИЧНИТЕ ДАННИ - 2</a:t>
            </a:r>
            <a:endParaRPr lang="bg-BG" sz="44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/>
        <p:txBody>
          <a:bodyPr vertOverflow="overflow" horzOverflow="overflow" vert="horz" wrap="square" lIns="72000" tIns="72000" rIns="72000" bIns="72000" numCol="1" spcCol="0" rtlCol="0" fromWordArt="0" anchor="t" anchorCtr="0" forceAA="0" upright="0" compatLnSpc="1">
            <a:prstTxWarp prst="textNoShape"/>
            <a:normAutofit fontScale="90000" lnSpcReduction="2000"/>
          </a:bodyPr>
          <a:lstStyle/>
          <a:p>
            <a:pPr marL="457200" indent="-457200">
              <a:defRPr/>
            </a:pPr>
            <a:r>
              <a:rPr lang="bg-BG"/>
              <a:t>Въвеждат се по-високи стандарти за защита на данните</a:t>
            </a:r>
            <a:endParaRPr/>
          </a:p>
          <a:p>
            <a:pPr marL="457200" indent="-457200">
              <a:defRPr/>
            </a:pPr>
            <a:r>
              <a:rPr lang="bg-BG"/>
              <a:t>Разширяват се права на физическите лица и се въвеждат нови задължения на администраторите на лични данни. </a:t>
            </a:r>
            <a:endParaRPr/>
          </a:p>
          <a:p>
            <a:pPr marL="457200" indent="-457200">
              <a:defRPr/>
            </a:pPr>
            <a:r>
              <a:rPr lang="bg-BG"/>
              <a:t>Улеснява свободното движение на лични данни в Съюза и предаването на им до трети държави и международни организации, като едновременно с това, да гарантира високо ниво на защита на личните данни. </a:t>
            </a:r>
            <a:endParaRPr/>
          </a:p>
          <a:p>
            <a:pPr marL="457200" indent="-457200">
              <a:defRPr/>
            </a:pPr>
            <a:r>
              <a:rPr lang="bg-BG"/>
              <a:t>Технологично неутрален е - няма значение дали личните данни се съхраняват в регистър, в информационна система или във вид на видеозаписи.</a:t>
            </a:r>
            <a:endParaRPr/>
          </a:p>
          <a:p>
            <a:pPr marL="457200" indent="-457200">
              <a:defRPr/>
            </a:pPr>
            <a:r>
              <a:rPr lang="bg-BG"/>
              <a:t>НЕ се отнася за обработката на лични данни на юридически лица и данните за връзка с тях.</a:t>
            </a:r>
            <a:endParaRPr lang="bg-BG"/>
          </a:p>
          <a:p>
            <a:pPr marL="457200" indent="-457200">
              <a:defRPr/>
            </a:pPr>
            <a:r>
              <a:rPr lang="bg-BG"/>
              <a:t>НЕ се отнася за обработката на лични данни на физически лица от личен характер.</a:t>
            </a:r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0" y="36576"/>
            <a:ext cx="12192000" cy="14509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 sz="3600"/>
              <a:t>РЕГЛАМЕНТ ЗА ЗАЩИТА НА ЛИЧНИТЕ ДАННИ</a:t>
            </a:r>
            <a:br>
              <a:rPr lang="ru-RU" sz="4400"/>
            </a:br>
            <a:r>
              <a:rPr lang="ru-RU" sz="4000"/>
              <a:t>ПРИНЦИПИ, ОПРЕДЕЛЕНИЯ, СЪБИРАНЕ И ОБРАБОТВАНЕ НА ДАННИ В GDPR</a:t>
            </a:r>
            <a:endParaRPr lang="bg-BG" sz="44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/>
        <p:txBody>
          <a:bodyPr>
            <a:normAutofit lnSpcReduction="10000"/>
          </a:bodyPr>
          <a:lstStyle/>
          <a:p>
            <a:pPr marL="457200" indent="-457200">
              <a:defRPr/>
            </a:pPr>
            <a:r>
              <a:rPr lang="bg-BG"/>
              <a:t>Принцип за ограничение на целите - </a:t>
            </a:r>
            <a:r>
              <a:rPr lang="ru-RU"/>
              <a:t>данните могат да се събират „за конкретни, изрични и легитимни цели".</a:t>
            </a:r>
            <a:endParaRPr/>
          </a:p>
          <a:p>
            <a:pPr marL="457200" indent="-457200">
              <a:defRPr/>
            </a:pPr>
            <a:r>
              <a:rPr lang="bg-BG"/>
              <a:t>Принцип на минимално необходимото - </a:t>
            </a:r>
            <a:r>
              <a:rPr lang="ru-RU"/>
              <a:t>количеството им трябва да бъде само до толкова, че да могат да бъдат изпълнени тези цели.</a:t>
            </a:r>
            <a:endParaRPr/>
          </a:p>
          <a:p>
            <a:pPr marL="457200" indent="-457200">
              <a:defRPr/>
            </a:pPr>
            <a:r>
              <a:rPr lang="bg-BG"/>
              <a:t>Принцип за точност - д</a:t>
            </a:r>
            <a:r>
              <a:rPr lang="ru-RU"/>
              <a:t>анните да са точни и поддържат в актуален вид, също да се гарантира своевременно изтриване или коригиране, в зависимост от предвидените цели.</a:t>
            </a:r>
            <a:endParaRPr/>
          </a:p>
          <a:p>
            <a:pPr marL="457200" indent="-457200">
              <a:defRPr/>
            </a:pPr>
            <a:r>
              <a:rPr lang="ru-RU"/>
              <a:t>Принцип за ограничение на съхранението – данните да се съхраняват данните по начин, който не позволява лесното идентифициране на съответните лицата и само за период от време, за който информацията е необходима.</a:t>
            </a:r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0" y="36576"/>
            <a:ext cx="12192000" cy="14509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 sz="3600"/>
              <a:t>РЕГЛАМЕНТ ЗА ЗАЩИТА НА ЛИЧНИТЕ ДАННИ</a:t>
            </a:r>
            <a:br>
              <a:rPr lang="ru-RU" sz="4400"/>
            </a:br>
            <a:r>
              <a:rPr lang="ru-RU" sz="4000"/>
              <a:t>ПРИНЦИПИ, ОПРЕДЕЛЕНИЯ, СЪБИРАНЕ И ОБРАБОТВАНЕ НА ДАННИ В GDPR - 2</a:t>
            </a:r>
            <a:endParaRPr lang="bg-BG" sz="44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/>
        <p:txBody>
          <a:bodyPr>
            <a:normAutofit fontScale="85000" lnSpcReduction="20000"/>
          </a:bodyPr>
          <a:lstStyle/>
          <a:p>
            <a:pPr marL="457200" indent="-457200">
              <a:defRPr/>
            </a:pPr>
            <a:r>
              <a:rPr lang="ru-RU"/>
              <a:t>Принцип законосъобразност, добросъвестност и прозрачност – данните трябва да се обработват на законова основа, справедливно и прозрачно по отношение на субекта на данни.</a:t>
            </a:r>
            <a:endParaRPr/>
          </a:p>
          <a:p>
            <a:pPr marL="0" indent="0">
              <a:buNone/>
              <a:defRPr/>
            </a:pPr>
            <a:r>
              <a:rPr lang="ru-RU"/>
              <a:t>Обработването е законосъобразно, когато е налице поне едно от следните:</a:t>
            </a:r>
            <a:endParaRPr/>
          </a:p>
          <a:p>
            <a:pPr marL="457200" indent="-457200">
              <a:defRPr/>
            </a:pPr>
            <a:r>
              <a:rPr lang="ru-RU"/>
              <a:t>Субектът на данните е дал съгласието си за обработване на личните му данни за опредена/и конкретна/и цел/и;</a:t>
            </a:r>
            <a:endParaRPr/>
          </a:p>
          <a:p>
            <a:pPr marL="457200" indent="-457200">
              <a:defRPr/>
            </a:pPr>
            <a:r>
              <a:rPr lang="ru-RU"/>
              <a:t>Обработването е необходимо за:</a:t>
            </a:r>
            <a:endParaRPr/>
          </a:p>
          <a:p>
            <a:pPr marL="749300" lvl="1" indent="-457200">
              <a:defRPr/>
            </a:pPr>
            <a:r>
              <a:rPr lang="ru-RU"/>
              <a:t>изпълнението на договор, сключван със субекта на данните;</a:t>
            </a:r>
            <a:endParaRPr/>
          </a:p>
          <a:p>
            <a:pPr marL="749300" lvl="1" indent="-457200">
              <a:defRPr/>
            </a:pPr>
            <a:r>
              <a:rPr lang="ru-RU"/>
              <a:t>да се спази законово задължение, което се прилага спрямо администратора;</a:t>
            </a:r>
            <a:endParaRPr/>
          </a:p>
          <a:p>
            <a:pPr marL="749300" lvl="1" indent="-457200">
              <a:defRPr/>
            </a:pPr>
            <a:r>
              <a:rPr lang="ru-RU"/>
              <a:t>да се защитят интереси от голяма важност за субекта на данните или на друго физическо лице;</a:t>
            </a:r>
            <a:endParaRPr/>
          </a:p>
          <a:p>
            <a:pPr marL="749300" lvl="1" indent="-457200">
              <a:defRPr/>
            </a:pPr>
            <a:r>
              <a:rPr lang="ru-RU"/>
              <a:t>изпълнението на задача от обществен интерес или при упражняването на официални правомощия, които са предоставени на администратора;</a:t>
            </a:r>
            <a:endParaRPr/>
          </a:p>
          <a:p>
            <a:pPr marL="749300" lvl="1" indent="-457200">
              <a:defRPr/>
            </a:pPr>
            <a:r>
              <a:rPr lang="ru-RU"/>
              <a:t>целите на легитимните интереси на администратора или на трета страна, освен, ако интересите или основните права и свободи на субекта на данните, не са с преимущество или когато се изисква защита на личните данни на деца.</a:t>
            </a:r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0" y="36576"/>
            <a:ext cx="12192000" cy="14509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 sz="3600"/>
              <a:t>РЕГЛАМЕНТ ЗА ЗАЩИТА НА ЛИЧНИТЕ ДАННИ</a:t>
            </a:r>
            <a:br>
              <a:rPr lang="ru-RU" sz="4400"/>
            </a:br>
            <a:r>
              <a:rPr lang="ru-RU" sz="4000"/>
              <a:t>ПРИНЦИПИ, ОПРЕДЕЛЕНИЯ, СЪБИРАНЕ И ОБРАБОТВАНЕ НА ДАННИ В GDPR - 3</a:t>
            </a:r>
            <a:endParaRPr lang="bg-BG" sz="44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/>
        <p:txBody>
          <a:bodyPr>
            <a:normAutofit lnSpcReduction="10000"/>
          </a:bodyPr>
          <a:lstStyle/>
          <a:p>
            <a:pPr marL="457200" indent="-457200">
              <a:defRPr/>
            </a:pPr>
            <a:r>
              <a:rPr lang="bg-BG"/>
              <a:t>Посочени ограниченията за обработката на т.нар. чувствителни лични данни като: </a:t>
            </a:r>
            <a:endParaRPr/>
          </a:p>
          <a:p>
            <a:pPr marL="292100" lvl="1" indent="0">
              <a:buNone/>
              <a:defRPr/>
            </a:pPr>
            <a:r>
              <a:rPr lang="bg-BG"/>
              <a:t>„</a:t>
            </a:r>
            <a:r>
              <a:rPr lang="bg-BG" i="1"/>
              <a:t>лични данни, разкриващи расов или етнически произход, политически възгледи, религиозни или философски убеждения или членство в синдикални организации, както и обработването на генетични данни, биометрични данни за целите единствено на идентифицирането на физическо лице, данни за здравословното състояние или данни за сексуалния живот или сексуалната ориентация на физическото лице.“ </a:t>
            </a:r>
            <a:endParaRPr/>
          </a:p>
          <a:p>
            <a:pPr marL="457200" indent="-457200">
              <a:defRPr/>
            </a:pPr>
            <a:r>
              <a:rPr lang="bg-BG"/>
              <a:t>Данните се обработват според съответното ниво на поверителност и защитени от нерегламентирано (незаконно или непозволено) обработване, както и от повреждане, загуба или унищожение (принцип за цялостност и поверителност). </a:t>
            </a:r>
            <a:endParaRPr/>
          </a:p>
          <a:p>
            <a:pPr marL="0" indent="0">
              <a:buNone/>
              <a:defRPr/>
            </a:pPr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0" y="36576"/>
            <a:ext cx="12192000" cy="14509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 sz="3600"/>
              <a:t>РЕГЛАМЕНТ ЗА ЗАЩИТА НА ЛИЧНИТЕ ДАННИ</a:t>
            </a:r>
            <a:br>
              <a:rPr lang="ru-RU" sz="4400"/>
            </a:br>
            <a:r>
              <a:rPr lang="ru-RU" sz="4000"/>
              <a:t>ПРИНЦИПИ, ОПРЕДЕЛЕНИЯ, СЪБИРАНЕ И ОБРАБОТВАНЕ НА ДАННИ В GDPR - 4</a:t>
            </a:r>
            <a:endParaRPr lang="bg-BG" sz="44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/>
        <p:txBody>
          <a:bodyPr>
            <a:normAutofit fontScale="92500" lnSpcReduction="10000"/>
          </a:bodyPr>
          <a:lstStyle/>
          <a:p>
            <a:pPr marL="457200" indent="-457200">
              <a:defRPr/>
            </a:pPr>
            <a:r>
              <a:rPr lang="bg-BG"/>
              <a:t>„Администратор на лични данни“ - физическо или юридическо лице, публичен орган, агенция или друга структура, която сама или съвместно с други определя целите и средствата за обработването на лични данни. </a:t>
            </a:r>
            <a:endParaRPr/>
          </a:p>
          <a:p>
            <a:pPr marL="457200" indent="-457200">
              <a:defRPr/>
            </a:pPr>
            <a:r>
              <a:rPr lang="bg-BG"/>
              <a:t>„Обработващ лични данни“ - този, който обработва личните данни от името на администратора.</a:t>
            </a:r>
            <a:endParaRPr/>
          </a:p>
          <a:p>
            <a:pPr marL="457200" indent="-457200">
              <a:defRPr/>
            </a:pPr>
            <a:r>
              <a:rPr lang="bg-BG"/>
              <a:t>Принцип на отчетност - </a:t>
            </a:r>
            <a:r>
              <a:rPr lang="ru-RU"/>
              <a:t>Администраторът носи отговорност и е в състояние да докаже спазването на упоменатите в регламента принципи, свързани с обработването на лични данни.</a:t>
            </a:r>
            <a:endParaRPr/>
          </a:p>
          <a:p>
            <a:pPr marL="457200" indent="-457200">
              <a:defRPr/>
            </a:pPr>
            <a:r>
              <a:rPr lang="bg-BG"/>
              <a:t>Администраторът се грижи да предостави добросъвестна информация на субекта на данни.</a:t>
            </a:r>
            <a:endParaRPr/>
          </a:p>
          <a:p>
            <a:pPr marL="457200" indent="-457200">
              <a:defRPr/>
            </a:pPr>
            <a:r>
              <a:rPr lang="bg-BG"/>
              <a:t>Принцип за прозрачност на информацията – администраторът съдейства за упражняването на правата на субекта на данните.</a:t>
            </a:r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0" y="36576"/>
            <a:ext cx="12192000" cy="14509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 sz="4000"/>
              <a:t>ОБРАБОТВАНЕ НА ДАННИ В GDPR</a:t>
            </a:r>
            <a:br>
              <a:rPr lang="ru-RU" sz="2800"/>
            </a:br>
            <a:r>
              <a:rPr lang="ru-RU" sz="4700"/>
              <a:t>ПРЕДОСТАВЯНА ИНФРОМАЦЯ НА СУБЕКТА НА ДАННИ </a:t>
            </a:r>
            <a:endParaRPr lang="bg-BG" sz="47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/>
        <p:txBody>
          <a:bodyPr>
            <a:normAutofit fontScale="92500" lnSpcReduction="10000"/>
          </a:bodyPr>
          <a:lstStyle/>
          <a:p>
            <a:pPr marL="0" indent="0">
              <a:buNone/>
              <a:defRPr/>
            </a:pPr>
            <a:r>
              <a:rPr lang="bg-BG"/>
              <a:t>Информация, която администратора предоставя на субекта на данни при събиране на данни от субекта на данни: (извадки от </a:t>
            </a:r>
            <a:r>
              <a:rPr lang="en-US"/>
              <a:t>GDPR, </a:t>
            </a:r>
            <a:r>
              <a:rPr lang="bg-BG"/>
              <a:t>гл. </a:t>
            </a:r>
            <a:r>
              <a:rPr lang="en-US"/>
              <a:t>III, </a:t>
            </a:r>
            <a:r>
              <a:rPr lang="bg-BG"/>
              <a:t>чл. 13 и 14)</a:t>
            </a:r>
            <a:endParaRPr/>
          </a:p>
          <a:p>
            <a:pPr marL="457200" indent="-457200">
              <a:defRPr/>
            </a:pPr>
            <a:r>
              <a:rPr lang="ru-RU"/>
              <a:t>Данните, които идентифицират администратора и координатите за връзка.</a:t>
            </a:r>
            <a:endParaRPr/>
          </a:p>
          <a:p>
            <a:pPr marL="457200" indent="-457200">
              <a:defRPr/>
            </a:pPr>
            <a:r>
              <a:rPr lang="ru-RU"/>
              <a:t>Координатите за връзка с длъжностното лице по защита на данните.</a:t>
            </a:r>
            <a:endParaRPr/>
          </a:p>
          <a:p>
            <a:pPr marL="457200" indent="-457200">
              <a:defRPr/>
            </a:pPr>
            <a:r>
              <a:rPr lang="ru-RU"/>
              <a:t>Целите на обработването и правното основание за обработването.</a:t>
            </a:r>
            <a:endParaRPr/>
          </a:p>
          <a:p>
            <a:pPr marL="457200" indent="-457200">
              <a:defRPr/>
            </a:pPr>
            <a:r>
              <a:rPr lang="ru-RU"/>
              <a:t>Получателите или категориите получатели на личните данни.</a:t>
            </a:r>
            <a:endParaRPr/>
          </a:p>
          <a:p>
            <a:pPr marL="457200" indent="-457200">
              <a:defRPr/>
            </a:pPr>
            <a:r>
              <a:rPr lang="ru-RU"/>
              <a:t>Срока, за който ще се съхраняват личните данни.</a:t>
            </a:r>
            <a:endParaRPr/>
          </a:p>
          <a:p>
            <a:pPr marL="457200" indent="-457200">
              <a:defRPr/>
            </a:pPr>
            <a:r>
              <a:rPr lang="ru-RU"/>
              <a:t>Правото на жалба до надзорен орган.</a:t>
            </a:r>
            <a:endParaRPr/>
          </a:p>
          <a:p>
            <a:pPr marL="457200" indent="-457200">
              <a:defRPr/>
            </a:pPr>
            <a:r>
              <a:rPr lang="ru-RU"/>
              <a:t>Съществуването на автоматизирано вземане на решения, включително профилирането.</a:t>
            </a:r>
            <a:endParaRPr lang="bg-BG"/>
          </a:p>
          <a:p>
            <a:pPr marL="0" indent="0">
              <a:buNone/>
              <a:defRPr/>
            </a:pPr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0" y="36576"/>
            <a:ext cx="12192000" cy="145097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sz="4000"/>
              <a:t>ОБРАБОТВАНЕ НА ДАННИ В GDPR</a:t>
            </a:r>
            <a:br>
              <a:rPr lang="ru-RU" sz="2800"/>
            </a:br>
            <a:r>
              <a:rPr lang="ru-RU" sz="4600"/>
              <a:t>ИНФОРМАЦИЯ И ДОСТЪП ДО ЛИЧНИ ДАННИ</a:t>
            </a:r>
            <a:endParaRPr lang="bg-BG" sz="46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/>
        <p:txBody>
          <a:bodyPr>
            <a:normAutofit fontScale="70000" lnSpcReduction="20000"/>
          </a:bodyPr>
          <a:lstStyle/>
          <a:p>
            <a:pPr marL="0" indent="0">
              <a:buNone/>
              <a:defRPr/>
            </a:pPr>
            <a:r>
              <a:rPr lang="bg-BG" sz="3400"/>
              <a:t>Какви права има субекта на данни, относно личните си данни и може да поиска от администратора (извадки от </a:t>
            </a:r>
            <a:r>
              <a:rPr lang="en-US" sz="3400"/>
              <a:t>GDPR, </a:t>
            </a:r>
            <a:r>
              <a:rPr lang="bg-BG" sz="3400"/>
              <a:t>гл. </a:t>
            </a:r>
            <a:r>
              <a:rPr lang="en-US" sz="3400"/>
              <a:t>III,</a:t>
            </a:r>
            <a:r>
              <a:rPr lang="bg-BG" sz="3400"/>
              <a:t> чл. 15-22)</a:t>
            </a:r>
            <a:endParaRPr/>
          </a:p>
          <a:p>
            <a:pPr marL="457200" indent="-457200">
              <a:defRPr/>
            </a:pPr>
            <a:r>
              <a:rPr lang="bg-BG"/>
              <a:t>Право на достъп до данните – информация дали се обработват данни, свързани с него и ако е така, какви са целите, данните, получатели, сокът за съхраняване и т.н.</a:t>
            </a:r>
            <a:endParaRPr/>
          </a:p>
          <a:p>
            <a:pPr marL="457200" indent="-457200">
              <a:defRPr/>
            </a:pPr>
            <a:r>
              <a:rPr lang="bg-BG"/>
              <a:t>Право на коригиране и изтриване (право „да бъдеш забравен“) – </a:t>
            </a:r>
            <a:r>
              <a:rPr lang="ru-RU"/>
              <a:t>коригиране на неточните лични данни и изтриване по негово желание.</a:t>
            </a:r>
            <a:endParaRPr/>
          </a:p>
          <a:p>
            <a:pPr marL="457200" indent="-457200">
              <a:defRPr/>
            </a:pPr>
            <a:r>
              <a:rPr lang="ru-RU"/>
              <a:t>Право на ограничаване на обработването - ограничаване на обработването, в определени случаи.</a:t>
            </a:r>
            <a:endParaRPr/>
          </a:p>
          <a:p>
            <a:pPr marL="457200" indent="-457200">
              <a:defRPr/>
            </a:pPr>
            <a:r>
              <a:rPr lang="bg-BG"/>
              <a:t>Да бъде уведомен при корекция или изтриване на данните или ограничаване на обработването. </a:t>
            </a:r>
            <a:endParaRPr/>
          </a:p>
          <a:p>
            <a:pPr marL="457200" indent="-457200">
              <a:defRPr/>
            </a:pPr>
            <a:r>
              <a:rPr lang="bg-BG"/>
              <a:t>Право на преносимост - да получи данните в </a:t>
            </a:r>
            <a:r>
              <a:rPr lang="ru-RU"/>
              <a:t>пригоден за машинно четене формат и да ги прехвърли на друг администратор.</a:t>
            </a:r>
            <a:endParaRPr lang="bg-BG"/>
          </a:p>
          <a:p>
            <a:pPr marL="457200" indent="-457200">
              <a:defRPr/>
            </a:pPr>
            <a:r>
              <a:rPr lang="bg-BG"/>
              <a:t>Право на възражение </a:t>
            </a:r>
            <a:r>
              <a:rPr lang="ru-RU"/>
              <a:t>срещу обработване на лични данни</a:t>
            </a:r>
            <a:r>
              <a:rPr lang="bg-BG"/>
              <a:t> - </a:t>
            </a:r>
            <a:r>
              <a:rPr lang="ru-RU"/>
              <a:t>по всяко време и на основания, свързани с неговата конкретна ситуация.</a:t>
            </a:r>
            <a:endParaRPr lang="bg-BG"/>
          </a:p>
          <a:p>
            <a:pPr marL="457200" indent="-457200">
              <a:defRPr/>
            </a:pPr>
            <a:r>
              <a:rPr lang="ru-RU"/>
              <a:t>Има право да НЕ бъде обект на решение, основаващо се единствено на автоматизирано обработване, включващо профилиране.</a:t>
            </a:r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0" y="36576"/>
            <a:ext cx="12192000" cy="14509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 sz="3600"/>
              <a:t>ПРИНЦИПИ, ОПРЕДЕЛЕНИЯ, СЪБИРАНЕ И ОБРАБОТВАНЕ НА ДАННИ В GDPR</a:t>
            </a:r>
            <a:br>
              <a:rPr lang="ru-RU" sz="4000"/>
            </a:br>
            <a:r>
              <a:rPr lang="ru-RU" sz="4900"/>
              <a:t>ОТГОВОРНОСТИ НА АДМИНИСТРАТОРА</a:t>
            </a:r>
            <a:endParaRPr lang="bg-BG" sz="44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/>
        <p:txBody>
          <a:bodyPr>
            <a:normAutofit/>
          </a:bodyPr>
          <a:lstStyle/>
          <a:p>
            <a:pPr marL="457200" indent="-457200">
              <a:defRPr/>
            </a:pPr>
            <a:r>
              <a:rPr lang="bg-BG"/>
              <a:t>Общи задължения и отговорности:</a:t>
            </a:r>
            <a:r>
              <a:rPr lang="ru-RU"/>
              <a:t> </a:t>
            </a:r>
            <a:endParaRPr/>
          </a:p>
          <a:p>
            <a:pPr marL="749300" lvl="1" indent="-457200">
              <a:defRPr/>
            </a:pPr>
            <a:r>
              <a:rPr lang="ru-RU"/>
              <a:t>Въвеждане на подходящи технически и организационни мерки, с цел да гарантиране и доказване, че обработването на данните се извършва в съответствие с регламента.</a:t>
            </a:r>
            <a:endParaRPr/>
          </a:p>
          <a:p>
            <a:pPr marL="749300" lvl="1" indent="-457200">
              <a:defRPr/>
            </a:pPr>
            <a:r>
              <a:rPr lang="ru-RU"/>
              <a:t>Прилагане на подходящи политики за защита на данните по отношение на обработката им.</a:t>
            </a:r>
            <a:endParaRPr/>
          </a:p>
          <a:p>
            <a:pPr marL="749300" lvl="1" indent="-457200">
              <a:defRPr/>
            </a:pPr>
            <a:r>
              <a:rPr lang="ru-RU"/>
              <a:t>Начини за доказване спазването на задълженията на администратора.</a:t>
            </a:r>
            <a:endParaRPr/>
          </a:p>
          <a:p>
            <a:pPr marL="457200" indent="-457200">
              <a:defRPr/>
            </a:pPr>
            <a:r>
              <a:rPr lang="ru-RU"/>
              <a:t>Защита на данните на етапа на проектирането и по подразбиране – мерки за ефективното прилагане на принципите за защита на данните.</a:t>
            </a:r>
            <a:endParaRPr/>
          </a:p>
          <a:p>
            <a:pPr marL="457200" indent="-457200">
              <a:defRPr/>
            </a:pPr>
            <a:r>
              <a:rPr lang="bg-BG"/>
              <a:t>Организацията на съвместната работата на повече от един администратор и такива, които не са установени в ЕС.</a:t>
            </a:r>
            <a:r>
              <a:rPr lang="ru-RU"/>
              <a:t> </a:t>
            </a:r>
            <a:endParaRPr lang="bg-BG"/>
          </a:p>
          <a:p>
            <a:pPr marL="457200" indent="-457200">
              <a:defRPr/>
            </a:pPr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0" y="36576"/>
            <a:ext cx="12192000" cy="14509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 sz="3600"/>
              <a:t>ПРИНЦИПИ, ОПРЕДЕЛЕНИЯ, СЪБИРАНЕ И ОБРАБОТВАНЕ НА ДАННИ В GDPR</a:t>
            </a:r>
            <a:br>
              <a:rPr lang="ru-RU" sz="4000"/>
            </a:br>
            <a:r>
              <a:rPr lang="ru-RU" sz="4900"/>
              <a:t>ОТГОВОРНОСТИ НА АДМИНИСТРАТОРА - 2</a:t>
            </a:r>
            <a:endParaRPr lang="bg-BG" sz="44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/>
        <p:txBody>
          <a:bodyPr>
            <a:normAutofit fontScale="85000" lnSpcReduction="20000"/>
          </a:bodyPr>
          <a:lstStyle/>
          <a:p>
            <a:pPr marL="457200" indent="-457200">
              <a:defRPr/>
            </a:pPr>
            <a:r>
              <a:rPr lang="bg-BG"/>
              <a:t>Сигурност на личните данни: сигурност на обработването - </a:t>
            </a:r>
            <a:r>
              <a:rPr lang="ru-RU"/>
              <a:t>прилагат подходящи технически и организационни мерки за осигуряване на, съобразено с оценката за риск, ниво на сигурност</a:t>
            </a:r>
            <a:r>
              <a:rPr lang="bg-BG"/>
              <a:t>; уведомява надзорния орган за нарушение на сигурността на личните данни, съобщаване на субекта на данните за нарушение на сигурността на личните данни.</a:t>
            </a:r>
            <a:endParaRPr/>
          </a:p>
          <a:p>
            <a:pPr marL="457200" indent="-457200">
              <a:defRPr/>
            </a:pPr>
            <a:r>
              <a:rPr lang="bg-BG"/>
              <a:t>Оценка на въздействието върху защитата на данните и предварителни консултации - </a:t>
            </a:r>
            <a:r>
              <a:rPr lang="ru-RU"/>
              <a:t>извършва оценка на въздействието на предвидените операции по обработването върху защитата на личните данни и се консултира с надзорния орган.</a:t>
            </a:r>
            <a:endParaRPr lang="bg-BG"/>
          </a:p>
          <a:p>
            <a:pPr marL="0" indent="0">
              <a:buNone/>
              <a:defRPr/>
            </a:pPr>
            <a:r>
              <a:rPr lang="bg-BG"/>
              <a:t>В този раздел още се разглеждат:</a:t>
            </a:r>
            <a:endParaRPr/>
          </a:p>
          <a:p>
            <a:pPr marL="457200" indent="-457200">
              <a:defRPr/>
            </a:pPr>
            <a:r>
              <a:rPr lang="bg-BG"/>
              <a:t>В какви случаи се определят длъжностни лица по защита на данните, каква е длъжността и задачите му.</a:t>
            </a:r>
            <a:endParaRPr/>
          </a:p>
          <a:p>
            <a:pPr marL="457200" indent="-457200">
              <a:defRPr/>
            </a:pPr>
            <a:r>
              <a:rPr lang="ru-RU"/>
              <a:t>Изготвяне на кодекси за поведение.</a:t>
            </a:r>
            <a:endParaRPr/>
          </a:p>
          <a:p>
            <a:pPr marL="457200" indent="-457200">
              <a:defRPr/>
            </a:pPr>
            <a:r>
              <a:rPr lang="bg-BG"/>
              <a:t>Сертифициране.</a:t>
            </a:r>
            <a:endParaRPr/>
          </a:p>
          <a:p>
            <a:pPr marL="457200" indent="-457200">
              <a:defRPr/>
            </a:pPr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spcAft>
                <a:spcPts val="0"/>
              </a:spcAft>
              <a:defRPr/>
            </a:pPr>
            <a:r>
              <a:rPr lang="bg-BG">
                <a:solidFill>
                  <a:schemeClr val="tx1">
                    <a:lumMod val="85000"/>
                    <a:lumOff val="15000"/>
                  </a:schemeClr>
                </a:solidFill>
              </a:rPr>
              <a:t>Съдържание</a:t>
            </a:r>
            <a:endParaRPr lang="en-GB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 bwMode="auto"/>
        <p:txBody>
          <a:bodyPr>
            <a:normAutofit fontScale="92500" lnSpcReduction="20000"/>
          </a:bodyPr>
          <a:lstStyle/>
          <a:p>
            <a:pPr marL="0" indent="0">
              <a:buNone/>
              <a:defRPr/>
            </a:pPr>
            <a:r>
              <a:rPr lang="bg-BG" sz="3000"/>
              <a:t>В тази тема ще научите:</a:t>
            </a:r>
            <a:endParaRPr/>
          </a:p>
          <a:p>
            <a:pPr marL="457200" indent="-457200">
              <a:defRPr/>
            </a:pPr>
            <a:r>
              <a:rPr lang="bg-BG" sz="3000"/>
              <a:t>За различни подходи за защита на личните данни при използване на дигитални услуги.</a:t>
            </a:r>
            <a:endParaRPr/>
          </a:p>
          <a:p>
            <a:pPr marL="457200" indent="-457200">
              <a:defRPr/>
            </a:pPr>
            <a:r>
              <a:rPr lang="bg-BG" sz="3000"/>
              <a:t>Различни методи за запазване на неприкосновеността на личния живот в дигитална среда.</a:t>
            </a:r>
            <a:endParaRPr/>
          </a:p>
          <a:p>
            <a:pPr marL="457200" indent="-457200">
              <a:defRPr/>
            </a:pPr>
            <a:r>
              <a:rPr lang="bg-BG" sz="3000"/>
              <a:t>Повече за регламента за защита на личните данни (</a:t>
            </a:r>
            <a:r>
              <a:rPr lang="en-US" sz="3000"/>
              <a:t>GDPR).</a:t>
            </a:r>
            <a:endParaRPr lang="bg-BG" sz="3000"/>
          </a:p>
          <a:p>
            <a:pPr marL="457200" indent="-457200">
              <a:defRPr/>
            </a:pPr>
            <a:r>
              <a:rPr lang="bg-BG" sz="3000"/>
              <a:t>Да разпознавате методи за защита от потенциални рискове и заплахи.</a:t>
            </a:r>
            <a:endParaRPr/>
          </a:p>
          <a:p>
            <a:pPr marL="457200" indent="-457200">
              <a:defRPr/>
            </a:pPr>
            <a:r>
              <a:rPr lang="bg-BG" sz="3000"/>
              <a:t>Най-подходящи подходи и правила за споделяне на лични данни и информация.</a:t>
            </a:r>
            <a:endParaRPr/>
          </a:p>
          <a:p>
            <a:pPr marL="457200" indent="-457200">
              <a:defRPr/>
            </a:pPr>
            <a:r>
              <a:rPr lang="bg-BG" sz="3000"/>
              <a:t>Как може да оценявате ефективността на политики за използване на лични данни.</a:t>
            </a:r>
            <a:endParaRPr/>
          </a:p>
          <a:p>
            <a:pPr marL="0" indent="0">
              <a:buNone/>
              <a:defRPr/>
            </a:pPr>
            <a:endParaRPr lang="en-GB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ru-RU" sz="4400"/>
              <a:t>МЕТОДИ ЗА ЗАЩИТА ОТ ПОТЕНЦИАЛНИ РИСКОВЕ И ЗАПЛАХИ</a:t>
            </a:r>
            <a:endParaRPr lang="bg-BG" sz="44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/>
        <p:txBody>
          <a:bodyPr>
            <a:normAutofit fontScale="70000" lnSpcReduction="20000"/>
          </a:bodyPr>
          <a:lstStyle/>
          <a:p>
            <a:pPr marL="0" indent="0">
              <a:buNone/>
              <a:defRPr/>
            </a:pPr>
            <a:r>
              <a:rPr lang="ru-RU"/>
              <a:t>Видове атаки/заплахи:</a:t>
            </a:r>
            <a:endParaRPr/>
          </a:p>
          <a:p>
            <a:pPr marL="457200" indent="-457200">
              <a:defRPr/>
            </a:pPr>
            <a:r>
              <a:rPr lang="ru-RU"/>
              <a:t>Неоторизиран достъп до данни, приложения, услуги или устройства. </a:t>
            </a:r>
            <a:endParaRPr/>
          </a:p>
          <a:p>
            <a:pPr marL="457200" indent="-457200">
              <a:defRPr/>
            </a:pPr>
            <a:r>
              <a:rPr lang="bg-BG"/>
              <a:t>Спиране на услуги за легитимните потребители.</a:t>
            </a:r>
            <a:r>
              <a:rPr lang="en-US"/>
              <a:t> </a:t>
            </a:r>
            <a:endParaRPr lang="bg-BG"/>
          </a:p>
          <a:p>
            <a:pPr marL="457200" indent="-457200">
              <a:defRPr/>
            </a:pPr>
            <a:r>
              <a:rPr lang="ru-RU"/>
              <a:t>Социално </a:t>
            </a:r>
            <a:r>
              <a:rPr lang="bg-BG"/>
              <a:t>инженерство.</a:t>
            </a:r>
            <a:endParaRPr/>
          </a:p>
          <a:p>
            <a:pPr marL="457200" indent="-457200">
              <a:defRPr/>
            </a:pPr>
            <a:r>
              <a:rPr lang="bg-BG"/>
              <a:t>Външни (от интернет) и вътрешни (от вътре в организацията).</a:t>
            </a:r>
            <a:endParaRPr/>
          </a:p>
          <a:p>
            <a:pPr marL="0" indent="0">
              <a:buNone/>
              <a:defRPr/>
            </a:pPr>
            <a:r>
              <a:rPr lang="ru-RU"/>
              <a:t>Потенциални рискове и заплахи при разкриване на лични данни:</a:t>
            </a:r>
            <a:endParaRPr/>
          </a:p>
          <a:p>
            <a:pPr marL="457200" indent="-457200">
              <a:defRPr/>
            </a:pPr>
            <a:r>
              <a:rPr lang="ru-RU"/>
              <a:t>Кражба на смоличност или банкови данни, с цел финансови злоупотреби.</a:t>
            </a:r>
            <a:endParaRPr/>
          </a:p>
          <a:p>
            <a:pPr marL="457200" indent="-457200">
              <a:defRPr/>
            </a:pPr>
            <a:r>
              <a:rPr lang="bg-BG"/>
              <a:t>Унищожаване на репутация.</a:t>
            </a:r>
            <a:endParaRPr/>
          </a:p>
          <a:p>
            <a:pPr marL="457200" indent="-457200">
              <a:defRPr/>
            </a:pPr>
            <a:r>
              <a:rPr lang="bg-BG"/>
              <a:t>Вандализъм, кражба.</a:t>
            </a:r>
            <a:endParaRPr/>
          </a:p>
          <a:p>
            <a:pPr marL="457200" indent="-457200">
              <a:defRPr/>
            </a:pPr>
            <a:r>
              <a:rPr lang="bg-BG"/>
              <a:t>Повредена интелектуална собственост. </a:t>
            </a:r>
            <a:endParaRPr/>
          </a:p>
          <a:p>
            <a:pPr marL="457200" indent="-457200">
              <a:defRPr/>
            </a:pPr>
            <a:r>
              <a:rPr lang="bg-BG"/>
              <a:t>Изнудване.</a:t>
            </a:r>
            <a:endParaRPr lang="ru-RU"/>
          </a:p>
          <a:p>
            <a:pPr marL="457200" indent="-457200">
              <a:defRPr/>
            </a:pPr>
            <a:r>
              <a:rPr lang="ru-RU"/>
              <a:t>Изтичане на чувствителна информация.</a:t>
            </a:r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ru-RU" sz="3600"/>
              <a:t>МЕТОДИ ЗА ЗАЩИТА ОТ ПОТЕНЦИАЛНИ РИСКОВЕ И ЗАПЛАХИ</a:t>
            </a:r>
            <a:br>
              <a:rPr lang="ru-RU" sz="3600"/>
            </a:br>
            <a:r>
              <a:rPr lang="ru-RU" sz="4400"/>
              <a:t>ЗАЩИТА ПО ОТНОШЕНИЕ НА УСТРОЙСТВАТА</a:t>
            </a:r>
            <a:endParaRPr lang="bg-BG" sz="44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/>
        <p:txBody>
          <a:bodyPr>
            <a:normAutofit/>
          </a:bodyPr>
          <a:lstStyle/>
          <a:p>
            <a:pPr marL="457200" indent="-457200">
              <a:defRPr/>
            </a:pPr>
            <a:r>
              <a:rPr lang="bg-BG"/>
              <a:t>Поддръжка и управление на обновления и корекции на операционните системи и приложения до най-актуалните им версии.</a:t>
            </a:r>
            <a:endParaRPr/>
          </a:p>
          <a:p>
            <a:pPr marL="457200" indent="-457200">
              <a:defRPr/>
            </a:pPr>
            <a:r>
              <a:rPr lang="bg-BG"/>
              <a:t>Хардуерна поддръжка до възможно най-последните поколения.</a:t>
            </a:r>
            <a:endParaRPr/>
          </a:p>
          <a:p>
            <a:pPr marL="457200" indent="-457200">
              <a:defRPr/>
            </a:pPr>
            <a:r>
              <a:rPr lang="bg-BG"/>
              <a:t>Инсталиране и използване на подходяща система за откриване и отстраняване на зловреден софтуер.</a:t>
            </a:r>
            <a:endParaRPr/>
          </a:p>
          <a:p>
            <a:pPr marL="457200" indent="-457200">
              <a:defRPr/>
            </a:pPr>
            <a:r>
              <a:rPr lang="bg-BG"/>
              <a:t>Инсталиране и използване на защитна стена.</a:t>
            </a:r>
            <a:endParaRPr/>
          </a:p>
          <a:p>
            <a:pPr marL="457200" indent="-457200">
              <a:defRPr/>
            </a:pPr>
            <a:r>
              <a:rPr lang="bg-BG"/>
              <a:t>Създаване и регулярна поддръжка на архивни копия.</a:t>
            </a:r>
            <a:endParaRPr/>
          </a:p>
          <a:p>
            <a:pPr marL="457200" indent="-457200">
              <a:defRPr/>
            </a:pPr>
            <a:r>
              <a:rPr lang="bg-BG"/>
              <a:t>Мониторинг (постоянно наблюдение) на системите и устройствата за необичайно поведение.</a:t>
            </a:r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ru-RU" sz="3600"/>
              <a:t>МЕТОДИ ЗА ЗАЩИТА ОТ ПОТЕНЦИАЛНИ РИСКОВЕ И ЗАПЛАХИ</a:t>
            </a:r>
            <a:br>
              <a:rPr lang="ru-RU" sz="3600"/>
            </a:br>
            <a:r>
              <a:rPr lang="ru-RU" sz="4400"/>
              <a:t>ЗАЩИТА ПО ОТНОШЕНИЕ НА ДОСТЪПА</a:t>
            </a:r>
            <a:endParaRPr lang="bg-BG" sz="44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/>
        <p:txBody>
          <a:bodyPr>
            <a:normAutofit/>
          </a:bodyPr>
          <a:lstStyle/>
          <a:p>
            <a:pPr marL="457200" indent="-457200">
              <a:defRPr/>
            </a:pPr>
            <a:r>
              <a:rPr lang="bg-BG"/>
              <a:t>Създаване и използване на сигурни пароли (сложни пароли, запомняща се фраза, мениджър за пароли, различни пароли).</a:t>
            </a:r>
            <a:endParaRPr/>
          </a:p>
          <a:p>
            <a:pPr marL="457200" indent="-457200">
              <a:defRPr/>
            </a:pPr>
            <a:r>
              <a:rPr lang="bg-BG"/>
              <a:t>Използване на двустепенно/многостепенно удостоверяване.</a:t>
            </a:r>
            <a:endParaRPr/>
          </a:p>
          <a:p>
            <a:pPr marL="457200" indent="-457200">
              <a:defRPr/>
            </a:pPr>
            <a:r>
              <a:rPr lang="bg-BG"/>
              <a:t>Разпознаване и избягване на </a:t>
            </a:r>
            <a:r>
              <a:rPr lang="bg-BG"/>
              <a:t>фишинг</a:t>
            </a:r>
            <a:r>
              <a:rPr lang="bg-BG"/>
              <a:t> измами.</a:t>
            </a:r>
            <a:endParaRPr/>
          </a:p>
          <a:p>
            <a:pPr marL="457200" indent="-457200">
              <a:defRPr/>
            </a:pPr>
            <a:r>
              <a:rPr lang="bg-BG"/>
              <a:t>Използване на защита от злонамерен софтуер.</a:t>
            </a:r>
            <a:endParaRPr/>
          </a:p>
          <a:p>
            <a:pPr marL="457200" indent="-457200">
              <a:defRPr/>
            </a:pPr>
            <a:r>
              <a:rPr lang="bg-BG"/>
              <a:t>Използване на защитни стени и системи против проникване.</a:t>
            </a:r>
            <a:endParaRPr/>
          </a:p>
          <a:p>
            <a:pPr marL="457200" indent="-457200">
              <a:defRPr/>
            </a:pPr>
            <a:r>
              <a:rPr lang="bg-BG"/>
              <a:t>Използване на защитени безжични мрежа.</a:t>
            </a:r>
            <a:endParaRPr/>
          </a:p>
          <a:p>
            <a:pPr marL="457200" indent="-457200">
              <a:defRPr/>
            </a:pPr>
            <a:r>
              <a:rPr lang="bg-BG"/>
              <a:t>Използване на средства за наблюдение.</a:t>
            </a:r>
            <a:endParaRPr/>
          </a:p>
          <a:p>
            <a:pPr marL="457200" indent="-457200">
              <a:defRPr/>
            </a:pPr>
            <a:endParaRPr lang="bg-BG"/>
          </a:p>
          <a:p>
            <a:pPr marL="457200" indent="-457200">
              <a:defRPr/>
            </a:pPr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ru-RU" sz="3600"/>
              <a:t>МЕТОДИ ЗА ЗАЩИТА ОТ ПОТЕНЦИАЛНИ РИСКОВЕ И ЗАПЛАХИ</a:t>
            </a:r>
            <a:br>
              <a:rPr lang="ru-RU" sz="3600"/>
            </a:br>
            <a:r>
              <a:rPr lang="ru-RU" sz="4400"/>
              <a:t>ЗАЩИТА ПО ОТНОШЕНИЕ НА ДАННИТЕ</a:t>
            </a:r>
            <a:endParaRPr lang="bg-BG" sz="44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/>
        <p:txBody>
          <a:bodyPr>
            <a:normAutofit/>
          </a:bodyPr>
          <a:lstStyle/>
          <a:p>
            <a:pPr marL="457200" indent="-457200">
              <a:defRPr/>
            </a:pPr>
            <a:r>
              <a:rPr lang="bg-BG"/>
              <a:t>Степенуване на данните по важност и нива на достъп.</a:t>
            </a:r>
            <a:endParaRPr/>
          </a:p>
          <a:p>
            <a:pPr marL="457200" indent="-457200">
              <a:defRPr/>
            </a:pPr>
            <a:r>
              <a:rPr lang="bg-BG"/>
              <a:t>Криптиране на данните.</a:t>
            </a:r>
            <a:endParaRPr/>
          </a:p>
          <a:p>
            <a:pPr marL="457200" indent="-457200">
              <a:defRPr/>
            </a:pPr>
            <a:r>
              <a:rPr lang="bg-BG"/>
              <a:t>Сигурно съхранение на данните.</a:t>
            </a:r>
            <a:endParaRPr/>
          </a:p>
          <a:p>
            <a:pPr marL="457200" indent="-457200">
              <a:defRPr/>
            </a:pPr>
            <a:r>
              <a:rPr lang="bg-BG"/>
              <a:t>Следване правилата на GDPR - организациите, обработващи лични данни, са задължени да водят подробна информация.</a:t>
            </a:r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ru-RU" sz="3600"/>
              <a:t>МЕТОДИ ЗА ЗАЩИТА ОТ ПОТЕНЦИАЛНИ РИСКОВЕ И ЗАПЛАХИ</a:t>
            </a:r>
            <a:br>
              <a:rPr lang="ru-RU" sz="3600"/>
            </a:br>
            <a:r>
              <a:rPr lang="ru-RU" sz="4400"/>
              <a:t>ЗАЩИТА В СОЦИАЛНИТЕ МЕДИИ</a:t>
            </a:r>
            <a:endParaRPr lang="bg-BG" sz="44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/>
        <p:txBody>
          <a:bodyPr>
            <a:normAutofit fontScale="85000" lnSpcReduction="20000"/>
          </a:bodyPr>
          <a:lstStyle/>
          <a:p>
            <a:pPr marL="457200" indent="-457200">
              <a:defRPr/>
            </a:pPr>
            <a:r>
              <a:rPr lang="bg-BG"/>
              <a:t>Предпазване от социално инженерство.</a:t>
            </a:r>
            <a:endParaRPr/>
          </a:p>
          <a:p>
            <a:pPr marL="457200" indent="-457200">
              <a:defRPr/>
            </a:pPr>
            <a:r>
              <a:rPr lang="bg-BG"/>
              <a:t>Поддръжка на устройствата и браузерите актуални и без вируси.</a:t>
            </a:r>
            <a:endParaRPr/>
          </a:p>
          <a:p>
            <a:pPr marL="457200" indent="-457200">
              <a:defRPr/>
            </a:pPr>
            <a:r>
              <a:rPr lang="bg-BG"/>
              <a:t>Създаване на силна парола или парола-фраза, както и сменянето й на определен период от време.</a:t>
            </a:r>
            <a:endParaRPr/>
          </a:p>
          <a:p>
            <a:pPr marL="457200" indent="-457200">
              <a:defRPr/>
            </a:pPr>
            <a:r>
              <a:rPr lang="bg-BG"/>
              <a:t>Защита на акаунта с двустепенно/многостепенно удостоверяване.</a:t>
            </a:r>
            <a:endParaRPr/>
          </a:p>
          <a:p>
            <a:pPr marL="457200" indent="-457200">
              <a:defRPr/>
            </a:pPr>
            <a:r>
              <a:rPr lang="bg-BG"/>
              <a:t>Избиране на сигурни настройки на профила.</a:t>
            </a:r>
            <a:endParaRPr/>
          </a:p>
          <a:p>
            <a:pPr marL="457200" indent="-457200">
              <a:defRPr/>
            </a:pPr>
            <a:r>
              <a:rPr lang="bg-BG"/>
              <a:t>Избягване или ограничаване споделянето на чувствителни данни.</a:t>
            </a:r>
            <a:endParaRPr/>
          </a:p>
          <a:p>
            <a:pPr marL="457200" indent="-457200">
              <a:defRPr/>
            </a:pPr>
            <a:r>
              <a:rPr lang="bg-BG"/>
              <a:t>Споделяне и  публикуване на информация за определена аудитория.</a:t>
            </a:r>
            <a:endParaRPr/>
          </a:p>
          <a:p>
            <a:pPr marL="457200" indent="-457200">
              <a:defRPr/>
            </a:pPr>
            <a:r>
              <a:rPr lang="bg-BG"/>
              <a:t>Контролиране или изключване разрешението за използване местоположението.</a:t>
            </a:r>
            <a:endParaRPr/>
          </a:p>
          <a:p>
            <a:pPr marL="457200" indent="-457200">
              <a:defRPr/>
            </a:pPr>
            <a:r>
              <a:rPr lang="bg-BG"/>
              <a:t>Познаване на правата относно личните си данни.</a:t>
            </a:r>
            <a:endParaRPr/>
          </a:p>
          <a:p>
            <a:pPr marL="457200" indent="-457200">
              <a:defRPr/>
            </a:pPr>
            <a:r>
              <a:rPr lang="bg-BG"/>
              <a:t>Запазване и архивиране на съдържанието на социалните медии.</a:t>
            </a:r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ru-RU" sz="4400"/>
              <a:t>ОЦЕНКА ЕФЕКТИВНОСТТА НА ПОЛИТИКИ</a:t>
            </a:r>
            <a:endParaRPr lang="bg-BG" sz="44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/>
        <p:txBody>
          <a:bodyPr>
            <a:normAutofit/>
          </a:bodyPr>
          <a:lstStyle/>
          <a:p>
            <a:pPr marL="457200" indent="-457200">
              <a:defRPr/>
            </a:pPr>
            <a:r>
              <a:rPr lang="bg-BG"/>
              <a:t>Политиката трябва да гарантира, че личните данни се обработват от съответната организация, в съответствие с правилата на </a:t>
            </a:r>
            <a:r>
              <a:rPr lang="en-US"/>
              <a:t>GDPR.</a:t>
            </a:r>
            <a:endParaRPr lang="bg-BG"/>
          </a:p>
          <a:p>
            <a:pPr marL="457200" indent="-457200">
              <a:defRPr/>
            </a:pPr>
            <a:r>
              <a:rPr lang="bg-BG"/>
              <a:t>Трябва да присъства информация за:</a:t>
            </a:r>
            <a:endParaRPr/>
          </a:p>
          <a:p>
            <a:pPr marL="749300" lvl="1" indent="-457200">
              <a:defRPr/>
            </a:pPr>
            <a:r>
              <a:rPr lang="bg-BG"/>
              <a:t>Кой е отговорен за информацията;</a:t>
            </a:r>
            <a:endParaRPr/>
          </a:p>
          <a:p>
            <a:pPr marL="749300" lvl="1" indent="-457200">
              <a:defRPr/>
            </a:pPr>
            <a:r>
              <a:rPr lang="bg-BG"/>
              <a:t>Къде се прилага тази политика;</a:t>
            </a:r>
            <a:endParaRPr/>
          </a:p>
          <a:p>
            <a:pPr marL="749300" lvl="1" indent="-457200">
              <a:defRPr/>
            </a:pPr>
            <a:r>
              <a:rPr lang="bg-BG"/>
              <a:t>Как се използва информацията;</a:t>
            </a:r>
            <a:endParaRPr/>
          </a:p>
          <a:p>
            <a:pPr marL="749300" lvl="1" indent="-457200">
              <a:defRPr/>
            </a:pPr>
            <a:r>
              <a:rPr lang="bg-BG"/>
              <a:t>Как се споделя информацията с трети лица.</a:t>
            </a:r>
            <a:endParaRPr/>
          </a:p>
          <a:p>
            <a:pPr marL="749300" lvl="1" indent="-457200">
              <a:defRPr/>
            </a:pPr>
            <a:r>
              <a:rPr lang="bg-BG"/>
              <a:t>Дали се извършва трансфер на данни.</a:t>
            </a:r>
            <a:endParaRPr/>
          </a:p>
          <a:p>
            <a:pPr marL="749300" lvl="1" indent="-457200">
              <a:defRPr/>
            </a:pPr>
            <a:r>
              <a:rPr lang="bg-BG"/>
              <a:t>Как се гарантират на основните принципи на </a:t>
            </a:r>
            <a:r>
              <a:rPr lang="en-US"/>
              <a:t>GDPR.</a:t>
            </a:r>
            <a:endParaRPr lang="bg-BG"/>
          </a:p>
          <a:p>
            <a:pPr marL="749300" lvl="1" indent="-457200">
              <a:defRPr/>
            </a:pPr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ru-RU" sz="4400"/>
              <a:t>ОЦЕНКА ЕФЕКТИВНОСТТА НА ПОЛИТИКИ - 2</a:t>
            </a:r>
            <a:endParaRPr lang="bg-BG" sz="44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/>
        <p:txBody>
          <a:bodyPr>
            <a:normAutofit/>
          </a:bodyPr>
          <a:lstStyle/>
          <a:p>
            <a:pPr marL="457200" indent="-457200">
              <a:defRPr/>
            </a:pPr>
            <a:r>
              <a:rPr lang="bg-BG"/>
              <a:t>Относно субекта на данни:</a:t>
            </a:r>
            <a:endParaRPr/>
          </a:p>
          <a:p>
            <a:pPr marL="749300" lvl="1" indent="-457200">
              <a:defRPr/>
            </a:pPr>
            <a:r>
              <a:rPr lang="bg-BG"/>
              <a:t>Обработваните данни са конкретно описани.</a:t>
            </a:r>
            <a:endParaRPr/>
          </a:p>
          <a:p>
            <a:pPr marL="749300" lvl="1" indent="-457200">
              <a:defRPr/>
            </a:pPr>
            <a:r>
              <a:rPr lang="ru-RU"/>
              <a:t>Информация за оценка на риска, относно обработката на личните данни.</a:t>
            </a:r>
            <a:endParaRPr/>
          </a:p>
          <a:p>
            <a:pPr marL="749300" lvl="1" indent="-457200">
              <a:defRPr/>
            </a:pPr>
            <a:r>
              <a:rPr lang="bg-BG"/>
              <a:t>Принципите за съхранение на информацията и за какъв период от време.</a:t>
            </a:r>
            <a:endParaRPr/>
          </a:p>
          <a:p>
            <a:pPr marL="749300" lvl="1" indent="-457200">
              <a:defRPr/>
            </a:pPr>
            <a:r>
              <a:rPr lang="bg-BG"/>
              <a:t>Какви са организационните и технически мерки, чрез които се защитава информацията.</a:t>
            </a:r>
            <a:endParaRPr/>
          </a:p>
          <a:p>
            <a:pPr marL="749300" lvl="1" indent="-457200">
              <a:defRPr/>
            </a:pPr>
            <a:r>
              <a:rPr lang="bg-BG"/>
              <a:t>Кое е длъжностното лице, което отговаря за защитата на данните.</a:t>
            </a:r>
            <a:endParaRPr/>
          </a:p>
          <a:p>
            <a:pPr marL="749300" lvl="1" indent="-457200">
              <a:defRPr/>
            </a:pPr>
            <a:r>
              <a:rPr lang="bg-BG"/>
              <a:t>Как се реагира при нарушение на сигурността на данните и какви средства се използват за правна защита.</a:t>
            </a:r>
            <a:endParaRPr/>
          </a:p>
          <a:p>
            <a:pPr marL="749300" lvl="1" indent="-457200">
              <a:defRPr/>
            </a:pPr>
            <a:r>
              <a:rPr lang="bg-BG"/>
              <a:t>Промени в политиката на поверителността на личните данни.</a:t>
            </a:r>
            <a:endParaRPr/>
          </a:p>
          <a:p>
            <a:pPr marL="749300" lvl="1" indent="-457200">
              <a:defRPr/>
            </a:pPr>
            <a:r>
              <a:rPr lang="bg-BG"/>
              <a:t>Контакти на организацията.</a:t>
            </a:r>
            <a:endParaRPr/>
          </a:p>
          <a:p>
            <a:pPr marL="749300" lvl="1" indent="-457200">
              <a:defRPr/>
            </a:pPr>
            <a:endParaRPr lang="bg-BG"/>
          </a:p>
          <a:p>
            <a:pPr marL="749300" lvl="1" indent="-457200">
              <a:defRPr/>
            </a:pPr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ru-RU" sz="4400"/>
              <a:t>ОЦЕНКА ЕФЕКТИВНОСТТА НА ПОЛИТИКИ - 3</a:t>
            </a:r>
            <a:endParaRPr lang="bg-BG" sz="44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/>
        <p:txBody>
          <a:bodyPr>
            <a:normAutofit/>
          </a:bodyPr>
          <a:lstStyle/>
          <a:p>
            <a:pPr marL="457200" indent="-457200">
              <a:defRPr/>
            </a:pPr>
            <a:r>
              <a:rPr lang="bg-BG"/>
              <a:t>Приложени документи: </a:t>
            </a:r>
            <a:endParaRPr/>
          </a:p>
          <a:p>
            <a:pPr marL="749300" lvl="1" indent="-457200">
              <a:defRPr/>
            </a:pPr>
            <a:r>
              <a:rPr lang="bg-BG"/>
              <a:t>Декларация за съгласие на субекта за обработване на лични данни. </a:t>
            </a:r>
            <a:endParaRPr/>
          </a:p>
          <a:p>
            <a:pPr marL="749300" lvl="1" indent="-457200">
              <a:defRPr/>
            </a:pPr>
            <a:r>
              <a:rPr lang="bg-BG"/>
              <a:t>Оттегляне на съгласие от субекта за обработка на лични.</a:t>
            </a:r>
            <a:endParaRPr/>
          </a:p>
          <a:p>
            <a:pPr marL="749300" lvl="1" indent="-457200">
              <a:defRPr/>
            </a:pPr>
            <a:r>
              <a:rPr lang="bg-BG"/>
              <a:t>Различни заявления – за достъп, коригиране, изтирване, ограничаване или преносимост на личните данни.</a:t>
            </a:r>
            <a:endParaRPr/>
          </a:p>
          <a:p>
            <a:pPr marL="749300" lvl="1" indent="-457200">
              <a:defRPr/>
            </a:pPr>
            <a:endParaRPr lang="bg-BG"/>
          </a:p>
          <a:p>
            <a:pPr marL="749300" lvl="1" indent="-457200">
              <a:defRPr/>
            </a:pPr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ru-RU" sz="4400"/>
              <a:t>ОБОБЩЕНИЕ</a:t>
            </a:r>
            <a:endParaRPr lang="bg-BG" sz="44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/>
        <p:txBody>
          <a:bodyPr>
            <a:normAutofit fontScale="92500" lnSpcReduction="10000"/>
          </a:bodyPr>
          <a:lstStyle/>
          <a:p>
            <a:pPr marL="0" indent="0">
              <a:buNone/>
              <a:defRPr/>
            </a:pPr>
            <a:r>
              <a:rPr lang="bg-BG"/>
              <a:t>В тази тема научихте:</a:t>
            </a:r>
            <a:endParaRPr/>
          </a:p>
          <a:p>
            <a:pPr marL="457200" indent="-457200">
              <a:defRPr/>
            </a:pPr>
            <a:r>
              <a:rPr lang="bg-BG"/>
              <a:t>За различни подходи за защита на личните данни при използване на дигитални услуги.</a:t>
            </a:r>
            <a:endParaRPr/>
          </a:p>
          <a:p>
            <a:pPr marL="457200" indent="-457200">
              <a:defRPr/>
            </a:pPr>
            <a:r>
              <a:rPr lang="bg-BG"/>
              <a:t>Какви различни методи има за запазване на неприкосновеността на личния живот в дигитална среда.</a:t>
            </a:r>
            <a:endParaRPr/>
          </a:p>
          <a:p>
            <a:pPr marL="457200" indent="-457200">
              <a:defRPr/>
            </a:pPr>
            <a:r>
              <a:rPr lang="bg-BG"/>
              <a:t>Да познавате регламента </a:t>
            </a:r>
            <a:r>
              <a:rPr lang="en-US"/>
              <a:t>GDPR</a:t>
            </a:r>
            <a:r>
              <a:rPr lang="bg-BG"/>
              <a:t> и да следите за събирането на лични данни</a:t>
            </a:r>
            <a:r>
              <a:rPr lang="en-US"/>
              <a:t>.</a:t>
            </a:r>
            <a:endParaRPr lang="bg-BG"/>
          </a:p>
          <a:p>
            <a:pPr marL="457200" indent="-457200">
              <a:defRPr/>
            </a:pPr>
            <a:r>
              <a:rPr lang="bg-BG"/>
              <a:t>Да разпознавате методи за защита от потенциални рискове и заплахи.</a:t>
            </a:r>
            <a:endParaRPr/>
          </a:p>
          <a:p>
            <a:pPr marL="457200" indent="-457200">
              <a:defRPr/>
            </a:pPr>
            <a:r>
              <a:rPr lang="bg-BG"/>
              <a:t>Какви са най-подходящите подходи и правила за споделяне на лични данни и информация.</a:t>
            </a:r>
            <a:endParaRPr/>
          </a:p>
          <a:p>
            <a:pPr marL="457200" indent="-457200">
              <a:defRPr/>
            </a:pPr>
            <a:r>
              <a:rPr lang="bg-BG"/>
              <a:t>Да </a:t>
            </a:r>
            <a:r>
              <a:rPr lang="bg-BG"/>
              <a:t>оценявате ефективността на политики за използване на лични данни.</a:t>
            </a:r>
            <a:endParaRPr/>
          </a:p>
          <a:p>
            <a:pPr marL="292100" lvl="1" indent="0">
              <a:buNone/>
              <a:defRPr/>
            </a:pPr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bg-BG"/>
              <a:t>Благодаря</a:t>
            </a:r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 algn="ctr">
              <a:defRPr/>
            </a:pPr>
            <a:r>
              <a:rPr lang="bg-BG"/>
              <a:t>За вашето внимание!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</a:t>
            </a:r>
            <a:br>
              <a:rPr lang="en-GB"/>
            </a:br>
            <a:r>
              <a:rPr lang="ru-RU"/>
              <a:t>с петте области на дигитална компетентност и 21 дигитални умения/ компетентности (DigComp 2.1)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ПОДХОДИ ЗА ЗАЩИТА НА ЛИЧНИТЕ ДАННИ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/>
        <p:txBody>
          <a:bodyPr>
            <a:normAutofit fontScale="85000" lnSpcReduction="20000"/>
          </a:bodyPr>
          <a:lstStyle/>
          <a:p>
            <a:pPr marL="0" indent="0">
              <a:buNone/>
              <a:defRPr/>
            </a:pPr>
            <a:r>
              <a:rPr lang="bg-BG"/>
              <a:t>„Лични данни“ са:</a:t>
            </a:r>
            <a:endParaRPr/>
          </a:p>
          <a:p>
            <a:pPr marL="457200" indent="-457200">
              <a:defRPr/>
            </a:pPr>
            <a:r>
              <a:rPr lang="bg-BG"/>
              <a:t>Всяка информация, свързана с</a:t>
            </a:r>
            <a:r>
              <a:rPr lang="bg-BG" b="1"/>
              <a:t> </a:t>
            </a:r>
            <a:r>
              <a:rPr lang="bg-BG"/>
              <a:t>идентифицирано физическо лице.</a:t>
            </a:r>
            <a:r>
              <a:rPr lang="bg-BG" b="1"/>
              <a:t> </a:t>
            </a:r>
            <a:endParaRPr lang="bg-BG"/>
          </a:p>
          <a:p>
            <a:pPr marL="457200" indent="-457200">
              <a:defRPr/>
            </a:pPr>
            <a:r>
              <a:rPr lang="bg-BG"/>
              <a:t>Това също са й различни данни, които, след като се съберат заедно, могат да доведат до разпознаване на конкретно лице.</a:t>
            </a:r>
            <a:endParaRPr/>
          </a:p>
          <a:p>
            <a:pPr marL="457200" indent="-457200">
              <a:defRPr/>
            </a:pPr>
            <a:r>
              <a:rPr lang="bg-BG"/>
              <a:t>Които са били кодирани или </a:t>
            </a:r>
            <a:r>
              <a:rPr lang="bg-BG"/>
              <a:t>анонимизирани</a:t>
            </a:r>
            <a:r>
              <a:rPr lang="bg-BG"/>
              <a:t>, но могат да бъдат използвани за повторно идентифициране на дадено лице. Те също попадат в обсега на Общия регламент относно защитата на данните (ОРЗД) или на английски: General Data </a:t>
            </a:r>
            <a:r>
              <a:rPr lang="bg-BG"/>
              <a:t>Protection</a:t>
            </a:r>
            <a:r>
              <a:rPr lang="bg-BG"/>
              <a:t> </a:t>
            </a:r>
            <a:r>
              <a:rPr lang="bg-BG"/>
              <a:t>Regulation</a:t>
            </a:r>
            <a:r>
              <a:rPr lang="bg-BG"/>
              <a:t> </a:t>
            </a:r>
            <a:r>
              <a:rPr lang="en-US"/>
              <a:t>(GDPR).</a:t>
            </a:r>
            <a:r>
              <a:rPr lang="bg-BG"/>
              <a:t> За да бъдат данните действително </a:t>
            </a:r>
            <a:r>
              <a:rPr lang="bg-BG"/>
              <a:t>анонимизирани</a:t>
            </a:r>
            <a:r>
              <a:rPr lang="bg-BG"/>
              <a:t>, анонимността трябва да бъде необратима.</a:t>
            </a:r>
            <a:endParaRPr/>
          </a:p>
          <a:p>
            <a:pPr marL="0" indent="0">
              <a:buNone/>
              <a:defRPr/>
            </a:pPr>
            <a:r>
              <a:rPr lang="bg-BG"/>
              <a:t>Примери за лични данни са: име и фамилия, домашен адрес, имейл адрес, номер на лична карта, адрес на интернет протокол (IP), данни обработвани от болница или лекар, които могат да бъдат уникален идентификатор за лицето.</a:t>
            </a:r>
            <a:endParaRPr/>
          </a:p>
          <a:p>
            <a:pPr marL="0" indent="0">
              <a:buNone/>
              <a:defRPr/>
            </a:pPr>
            <a:r>
              <a:rPr lang="bg-BG"/>
              <a:t>От друга страна, примери на данни, които не представляват лични данни са: регистрационен номер на компания или </a:t>
            </a:r>
            <a:r>
              <a:rPr lang="bg-BG"/>
              <a:t>анонимизирани</a:t>
            </a:r>
            <a:r>
              <a:rPr lang="bg-BG"/>
              <a:t> данни.</a:t>
            </a:r>
            <a:endParaRPr/>
          </a:p>
          <a:p>
            <a:pPr marL="0" indent="0">
              <a:buNone/>
              <a:defRPr/>
            </a:pPr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ПОДХОДИ ЗА ЗАЩИТА НА ЛИЧНИТЕ ДАННИ - 2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marL="0" indent="0">
              <a:buNone/>
              <a:defRPr/>
            </a:pPr>
            <a:r>
              <a:rPr lang="bg-BG"/>
              <a:t>Регламент (ЕС) 2016/679 на Европейския парламент и на Съвета от 27 април 2016 година относно защитата на физическите лица във връзка с обработването на лични данни и относно свободното движение на такива данни.</a:t>
            </a:r>
            <a:endParaRPr/>
          </a:p>
          <a:p>
            <a:pPr marL="0" indent="0">
              <a:buNone/>
              <a:defRPr/>
            </a:pPr>
            <a:r>
              <a:rPr lang="bg-BG"/>
              <a:t>Регламентът защитава личните данни независимо от използваната технология за тяхното обработване и се отнася, както за автоматично, така и за ръчно обработване, при условие, че данните са организирани в съответствие с предварително определени критерии. Освен това, няма значение как се съхраняват данните – дали са на хартиен носител, в ИТ система или видеонаблюдение. Във всички случаи личните данни са предмет на изискванията за защита, определени в GDPR.</a:t>
            </a:r>
            <a:endParaRPr/>
          </a:p>
          <a:p>
            <a:pPr marL="0" indent="0">
              <a:buNone/>
              <a:defRPr/>
            </a:pPr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ru-RU" sz="4000"/>
              <a:t>ПОДХОДИ ЗА ЗАЩИТА НА ЛИЧНИТЕ ДАННИ</a:t>
            </a:r>
            <a:br>
              <a:rPr lang="ru-RU" sz="4000"/>
            </a:br>
            <a:r>
              <a:rPr lang="bg-BG"/>
              <a:t>НИВА НА ЗАЩИТА</a:t>
            </a:r>
            <a:endParaRPr lang="bg-BG" sz="40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bg-BG"/>
              <a:t>Лично ниво – защитата на индивидуална самоличност, данните й</a:t>
            </a:r>
            <a:endParaRPr/>
          </a:p>
          <a:p>
            <a:pPr lvl="0">
              <a:defRPr/>
            </a:pPr>
            <a:r>
              <a:rPr lang="bg-BG"/>
              <a:t>Организационно ниво - отговорност на всеки служител да защитава репутацията, данните и клиентите на дадена организация.  </a:t>
            </a:r>
            <a:endParaRPr/>
          </a:p>
          <a:p>
            <a:pPr lvl="0">
              <a:defRPr/>
            </a:pPr>
            <a:r>
              <a:rPr lang="bg-BG"/>
              <a:t>Правителствено ниво – следва се съответният национален протокол по сигурност, когато националната сигурност, икономическата стабилност и безопасността и благосъстоянието на гражданите са застрашени. </a:t>
            </a:r>
            <a:endParaRPr/>
          </a:p>
          <a:p>
            <a:pPr marL="0" indent="0">
              <a:buNone/>
              <a:defRPr/>
            </a:pPr>
            <a:r>
              <a:rPr lang="bg-BG"/>
              <a:t>Основни принципи и правила за сигурност и защита, се прилагат не само в реалния свят, но и в онлайн пространството. </a:t>
            </a:r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ru-RU" sz="4000"/>
              <a:t>ПОДХОДИ ЗА ЗАЩИТА НА ЛИЧНИТЕ ДАННИ</a:t>
            </a:r>
            <a:br>
              <a:rPr lang="ru-RU" sz="4000"/>
            </a:br>
            <a:r>
              <a:rPr lang="bg-BG"/>
              <a:t>КОНЦЕПТУАЛНИ ПОДХОД</a:t>
            </a:r>
            <a:endParaRPr lang="bg-BG" sz="40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marL="0" lvl="0" indent="0">
              <a:buNone/>
              <a:defRPr/>
            </a:pPr>
            <a:r>
              <a:rPr lang="bg-BG"/>
              <a:t>Концептуални подходи за защита на уебсайт, свързана с доказване идентичността на потребителите, които го достъпват:</a:t>
            </a:r>
            <a:endParaRPr/>
          </a:p>
          <a:p>
            <a:pPr marL="457200" indent="-457200">
              <a:spcBef>
                <a:spcPts val="600"/>
              </a:spcBef>
              <a:defRPr/>
            </a:pPr>
            <a:r>
              <a:rPr lang="bg-BG"/>
              <a:t>Притежание на физически компоненти (</a:t>
            </a:r>
            <a:r>
              <a:rPr lang="bg-BG"/>
              <a:t>token-based</a:t>
            </a:r>
            <a:r>
              <a:rPr lang="bg-BG"/>
              <a:t> </a:t>
            </a:r>
            <a:r>
              <a:rPr lang="bg-BG"/>
              <a:t>approaches</a:t>
            </a:r>
            <a:r>
              <a:rPr lang="bg-BG"/>
              <a:t>) - ключове (в това число и </a:t>
            </a:r>
            <a:r>
              <a:rPr lang="bg-BG"/>
              <a:t>криптографски</a:t>
            </a:r>
            <a:r>
              <a:rPr lang="bg-BG"/>
              <a:t> ключове), документи за самоличност (паспорти), </a:t>
            </a:r>
            <a:r>
              <a:rPr lang="bg-BG"/>
              <a:t>смарт</a:t>
            </a:r>
            <a:r>
              <a:rPr lang="bg-BG"/>
              <a:t>-карти, </a:t>
            </a:r>
            <a:r>
              <a:rPr lang="bg-BG"/>
              <a:t>токени</a:t>
            </a:r>
            <a:r>
              <a:rPr lang="bg-BG"/>
              <a:t> и др.</a:t>
            </a:r>
            <a:endParaRPr/>
          </a:p>
          <a:p>
            <a:pPr marL="749300" lvl="1" indent="-457200">
              <a:defRPr/>
            </a:pPr>
            <a:r>
              <a:rPr lang="bg-BG"/>
              <a:t>Симетрични ключове - използват един и същ предварително споделен (частен) ключ, който е известен на подателя и получателя.</a:t>
            </a:r>
            <a:endParaRPr/>
          </a:p>
          <a:p>
            <a:pPr marL="749300" lvl="1" indent="-457200">
              <a:defRPr/>
            </a:pPr>
            <a:r>
              <a:rPr lang="bg-BG"/>
              <a:t>Асиметрични ключове - </a:t>
            </a:r>
            <a:r>
              <a:rPr lang="ru-RU"/>
              <a:t>използват два ключа: частен - за шифриране на информацията и публичен - за дешифриране на съобщенията.</a:t>
            </a:r>
            <a:endParaRPr lang="bg-BG"/>
          </a:p>
          <a:p>
            <a:pPr marL="749300" lvl="1" indent="-457200">
              <a:defRPr/>
            </a:pPr>
            <a:r>
              <a:rPr lang="bg-BG"/>
              <a:t>Цифрови подписи - цифрови сертификати, чрез който се проверява самоличността.</a:t>
            </a:r>
            <a:endParaRPr/>
          </a:p>
          <a:p>
            <a:pPr marL="749300" lvl="1" indent="-457200">
              <a:defRPr/>
            </a:pPr>
            <a:r>
              <a:rPr lang="bg-BG"/>
              <a:t>Хеш</a:t>
            </a:r>
            <a:r>
              <a:rPr lang="bg-BG"/>
              <a:t> ключове - </a:t>
            </a:r>
            <a:r>
              <a:rPr lang="ru-RU"/>
              <a:t>гарантира интегритета на данните.</a:t>
            </a:r>
            <a:endParaRPr lang="bg-BG"/>
          </a:p>
          <a:p>
            <a:pPr marL="457200" indent="-457200">
              <a:defRPr/>
            </a:pPr>
            <a:endParaRPr lang="bg-BG"/>
          </a:p>
          <a:p>
            <a:pPr marL="457200" indent="-457200">
              <a:defRPr/>
            </a:pPr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ru-RU" sz="4000"/>
              <a:t>ПОДХОДИ ЗА ЗАЩИТА НА ЛИЧНИТЕ ДАННИ</a:t>
            </a:r>
            <a:br>
              <a:rPr lang="ru-RU" sz="4000"/>
            </a:br>
            <a:r>
              <a:rPr lang="bg-BG"/>
              <a:t>КОНЦЕПТУАЛНИ ПОДХОД - 2</a:t>
            </a:r>
            <a:endParaRPr lang="bg-BG" sz="40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marL="457200" indent="-457200">
              <a:defRPr/>
            </a:pPr>
            <a:r>
              <a:rPr lang="bg-BG"/>
              <a:t>Знания (</a:t>
            </a:r>
            <a:r>
              <a:rPr lang="bg-BG"/>
              <a:t>knowledge-based</a:t>
            </a:r>
            <a:r>
              <a:rPr lang="bg-BG"/>
              <a:t> </a:t>
            </a:r>
            <a:r>
              <a:rPr lang="bg-BG"/>
              <a:t>approaches</a:t>
            </a:r>
            <a:r>
              <a:rPr lang="bg-BG"/>
              <a:t>) – информацията, която трябва да бъде пазена в тайна като пароли, пинове, секретни фрази, отговор на таен въпрос и др.</a:t>
            </a:r>
            <a:endParaRPr/>
          </a:p>
          <a:p>
            <a:pPr marL="749300" lvl="1" indent="-457200">
              <a:defRPr/>
            </a:pPr>
            <a:r>
              <a:rPr lang="bg-BG"/>
              <a:t>Най-разпространен е използването на потребителско име и парола.</a:t>
            </a:r>
            <a:endParaRPr/>
          </a:p>
          <a:p>
            <a:pPr marL="749300" lvl="1" indent="-457200">
              <a:defRPr/>
            </a:pPr>
            <a:r>
              <a:rPr lang="bg-BG"/>
              <a:t>Препоръчва се и използване на </a:t>
            </a:r>
            <a:r>
              <a:rPr lang="bg-BG"/>
              <a:t>двуфакторна</a:t>
            </a:r>
            <a:r>
              <a:rPr lang="bg-BG"/>
              <a:t> </a:t>
            </a:r>
            <a:r>
              <a:rPr lang="bg-BG"/>
              <a:t>автентикация</a:t>
            </a:r>
            <a:r>
              <a:rPr lang="bg-BG"/>
              <a:t>.</a:t>
            </a:r>
            <a:endParaRPr/>
          </a:p>
          <a:p>
            <a:pPr marL="457200" indent="-457200">
              <a:defRPr/>
            </a:pPr>
            <a:r>
              <a:rPr lang="bg-BG"/>
              <a:t>Биометрични параметри (</a:t>
            </a:r>
            <a:r>
              <a:rPr lang="bg-BG"/>
              <a:t>biometric</a:t>
            </a:r>
            <a:r>
              <a:rPr lang="bg-BG"/>
              <a:t> </a:t>
            </a:r>
            <a:r>
              <a:rPr lang="bg-BG"/>
              <a:t>approaches</a:t>
            </a:r>
            <a:r>
              <a:rPr lang="bg-BG"/>
              <a:t>) - физически (ръце, пръсти, лице, очи, ДНК) или поведенчески (подпис, глас, походка) характеристики на индивида. </a:t>
            </a:r>
            <a:endParaRPr/>
          </a:p>
          <a:p>
            <a:pPr marL="457200" indent="-457200">
              <a:defRPr/>
            </a:pPr>
            <a:r>
              <a:rPr lang="bg-BG"/>
              <a:t>Персонален подход - </a:t>
            </a:r>
            <a:r>
              <a:rPr lang="ru-RU"/>
              <a:t>разчита на персоналната безопасност на личните данни в онлайн пространството. Най-често се използва потребителско име и парола, но може и в комбинация с останалите подходи.</a:t>
            </a:r>
            <a:endParaRPr lang="bg-BG"/>
          </a:p>
          <a:p>
            <a:pPr marL="457200" indent="-457200">
              <a:defRPr/>
            </a:pPr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>
            <a:normAutofit fontScale="90000"/>
          </a:bodyPr>
          <a:lstStyle/>
          <a:p>
            <a:pPr>
              <a:defRPr/>
            </a:pPr>
            <a:r>
              <a:rPr lang="ru-RU"/>
              <a:t>МЕТОДИ ЗА ЗАПАЗВАНЕ НА НЕПРИКОСНОВЕНОСТТА НА ЛИЧНИЯ ЖИВОТ В ДИГИТАЛНА СРЕДА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/>
        <p:txBody>
          <a:bodyPr>
            <a:normAutofit fontScale="77500" lnSpcReduction="20000"/>
          </a:bodyPr>
          <a:lstStyle/>
          <a:p>
            <a:pPr marL="0" indent="0">
              <a:buNone/>
              <a:defRPr/>
            </a:pPr>
            <a:r>
              <a:rPr lang="bg-BG"/>
              <a:t>Правила при използването на :</a:t>
            </a:r>
            <a:endParaRPr/>
          </a:p>
          <a:p>
            <a:pPr marL="457200" indent="-457200">
              <a:defRPr/>
            </a:pPr>
            <a:r>
              <a:rPr lang="bg-BG"/>
              <a:t>Попълване на онлайн формуляри – използвайте сигурни </a:t>
            </a:r>
            <a:r>
              <a:rPr lang="ru-RU"/>
              <a:t>сайтове - сертификата за сигурност на сайт (TLS/SSL ).</a:t>
            </a:r>
            <a:endParaRPr lang="bg-BG"/>
          </a:p>
          <a:p>
            <a:pPr marL="457200" indent="-457200">
              <a:defRPr/>
            </a:pPr>
            <a:r>
              <a:rPr lang="bg-BG"/>
              <a:t>Онлайн банкиране – въвеждайте ръчно страницата на банката, използвайте силна парола при вход и всички най-съвременни средства за защита, не се съгласявайте с документи преди да ги прочетете, наблюдавайте банковата си активност.</a:t>
            </a:r>
            <a:endParaRPr/>
          </a:p>
          <a:p>
            <a:pPr marL="457200" indent="-457200">
              <a:defRPr/>
            </a:pPr>
            <a:r>
              <a:rPr lang="bg-BG"/>
              <a:t>„Автоматично попълване“ и „Запаметяване на пароли“ в браузъра – деактивирайте тези функции.</a:t>
            </a:r>
            <a:endParaRPr/>
          </a:p>
          <a:p>
            <a:pPr marL="457200" indent="-457200">
              <a:defRPr/>
            </a:pPr>
            <a:r>
              <a:rPr lang="bg-BG"/>
              <a:t>Бисквитки (</a:t>
            </a:r>
            <a:r>
              <a:rPr lang="bg-BG"/>
              <a:t>Cookies</a:t>
            </a:r>
            <a:r>
              <a:rPr lang="bg-BG"/>
              <a:t>) – внимавайте с кои се съгласявате.</a:t>
            </a:r>
            <a:endParaRPr lang="en-US"/>
          </a:p>
          <a:p>
            <a:pPr marL="457200" indent="-457200">
              <a:defRPr/>
            </a:pPr>
            <a:r>
              <a:rPr lang="bg-BG"/>
              <a:t>Сърфиране в интернет от публичната мрежа или чуждо устройство – използвайте частен режим за сърфиране.</a:t>
            </a:r>
            <a:endParaRPr lang="en-US"/>
          </a:p>
          <a:p>
            <a:pPr marL="457200" indent="-457200">
              <a:defRPr/>
            </a:pPr>
            <a:r>
              <a:rPr lang="bg-BG"/>
              <a:t>Безжични мрежи - </a:t>
            </a:r>
            <a:r>
              <a:rPr lang="ru-RU"/>
              <a:t>използвайте само сигурни безжични мрежи (с автентикация).</a:t>
            </a:r>
            <a:endParaRPr lang="en-US"/>
          </a:p>
          <a:p>
            <a:pPr marL="457200" indent="-457200">
              <a:defRPr/>
            </a:pPr>
            <a:r>
              <a:rPr lang="bg-BG"/>
              <a:t>Социални мрежи – внимавайте какво споделяте и кой има достъп до него, спрете възможността сайта да следи местоположението Ви.</a:t>
            </a:r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>
            <a:normAutofit fontScale="90000"/>
          </a:bodyPr>
          <a:lstStyle/>
          <a:p>
            <a:pPr>
              <a:defRPr/>
            </a:pPr>
            <a:r>
              <a:rPr lang="ru-RU"/>
              <a:t>МЕТОДИ ЗА ЗАПАЗВАНЕ НА НЕПРИКОСНОВЕНОСТТА НА ЛИЧНИЯ ЖИВОТ В ДИГИТАЛНА СРЕДА - 2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/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bg-BG"/>
              <a:t>Правила при използването на : (продължение)</a:t>
            </a:r>
            <a:endParaRPr/>
          </a:p>
          <a:p>
            <a:pPr marL="457200" indent="-457200">
              <a:defRPr/>
            </a:pPr>
            <a:r>
              <a:rPr lang="bg-BG"/>
              <a:t>Фишинг</a:t>
            </a:r>
            <a:r>
              <a:rPr lang="bg-BG"/>
              <a:t> – </a:t>
            </a:r>
            <a:r>
              <a:rPr lang="bg-BG"/>
              <a:t>фишинг</a:t>
            </a:r>
            <a:r>
              <a:rPr lang="bg-BG"/>
              <a:t> имейл или уеб сайт - научете се да разпознавате признаците при различни видове </a:t>
            </a:r>
            <a:r>
              <a:rPr lang="bg-BG"/>
              <a:t>фишинг</a:t>
            </a:r>
            <a:r>
              <a:rPr lang="bg-BG"/>
              <a:t> атаки.</a:t>
            </a:r>
            <a:endParaRPr/>
          </a:p>
          <a:p>
            <a:pPr marL="457200" indent="-457200">
              <a:defRPr/>
            </a:pPr>
            <a:r>
              <a:rPr lang="bg-BG"/>
              <a:t>Публично достъпни лични данни – Потърсете Ваша информация за себе си в интернет и ако откриете лични данни, проверете какви са възможностите за премахването им.</a:t>
            </a:r>
            <a:endParaRPr/>
          </a:p>
          <a:p>
            <a:pPr marL="0" indent="0">
              <a:buNone/>
              <a:defRPr/>
            </a:pPr>
            <a:r>
              <a:rPr lang="bg-BG"/>
              <a:t>Освен спазването на правила, с които да запазите неприкосновеността на личния си живот в дигитална среда, трябва да сте наясно също и какви са вашите права по отношение на защита на данните ви.</a:t>
            </a:r>
            <a:endParaRPr/>
          </a:p>
          <a:p>
            <a:pPr marL="0" indent="0">
              <a:buNone/>
              <a:defRPr/>
            </a:pPr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Calibri-Cambria">
      <a:majorFont>
        <a:latin typeface="Calibri"/>
        <a:ea typeface="Arial"/>
        <a:cs typeface="Arial"/>
      </a:majorFont>
      <a:minorFont>
        <a:latin typeface="Cambria"/>
        <a:ea typeface="Arial"/>
        <a:cs typeface="Arial"/>
      </a:minorFont>
    </a:fontScheme>
    <a:fmtScheme name="Retrospect">
      <a:fillStyleLst>
        <a:solidFill>
          <a:schemeClr val="phClr"/>
        </a:solidFill>
        <a:gradFill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/>
        </a:gradFill>
        <a:gradFill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0</TotalTime>
  <Words>0</Words>
  <Application>ONLYOFFICE/7.2.1.34</Application>
  <DocSecurity>0</DocSecurity>
  <PresentationFormat>Widescreen</PresentationFormat>
  <Paragraphs>0</Paragraphs>
  <Slides>29</Slides>
  <Notes>29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Theme 1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</vt:vector>
  </TitlesOfParts>
  <Manager/>
  <Company>Hewlett-Packard Company</Company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Irena Avdjieva</dc:creator>
  <cp:keywords/>
  <dc:description/>
  <dc:identifier/>
  <dc:language/>
  <cp:lastModifiedBy>Зорница Здравкова Якова</cp:lastModifiedBy>
  <cp:revision>107</cp:revision>
  <dcterms:created xsi:type="dcterms:W3CDTF">2023-01-03T13:46:11Z</dcterms:created>
  <dcterms:modified xsi:type="dcterms:W3CDTF">2023-08-05T08:36:22Z</dcterms:modified>
  <cp:category/>
  <cp:contentStatus/>
  <cp:version/>
</cp:coreProperties>
</file>