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2" r:id="rId10"/>
    <p:sldId id="263" r:id="rId11"/>
    <p:sldId id="268" r:id="rId12"/>
    <p:sldId id="272" r:id="rId13"/>
    <p:sldId id="269" r:id="rId14"/>
    <p:sldId id="264" r:id="rId15"/>
    <p:sldId id="273" r:id="rId16"/>
    <p:sldId id="274" r:id="rId17"/>
    <p:sldId id="275" r:id="rId18"/>
    <p:sldId id="276" r:id="rId19"/>
    <p:sldId id="277" r:id="rId20"/>
    <p:sldId id="258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312"/>
    <a:srgbClr val="76305C"/>
    <a:srgbClr val="003399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7" d="100"/>
          <a:sy n="77" d="100"/>
        </p:scale>
        <p:origin x="456" y="1000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3.4 Програмиране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36551C0-E98A-E7FE-0DF7-0DE34BBD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785" y="1705412"/>
            <a:ext cx="8192430" cy="44110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E58312"/>
                </a:solidFill>
              </a:rPr>
              <a:t>1. </a:t>
            </a:r>
            <a:r>
              <a:rPr lang="bg-BG" dirty="0">
                <a:solidFill>
                  <a:srgbClr val="E58312"/>
                </a:solidFill>
              </a:rPr>
              <a:t>стъпка: Определяне на действията, които ще се изпълнят при запис на макрос</a:t>
            </a:r>
            <a:endParaRPr lang="en-GB" dirty="0">
              <a:solidFill>
                <a:srgbClr val="E5831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99DC1-18D7-5B7D-0D40-8535B71697D6}"/>
              </a:ext>
            </a:extLst>
          </p:cNvPr>
          <p:cNvSpPr txBox="1"/>
          <p:nvPr/>
        </p:nvSpPr>
        <p:spPr>
          <a:xfrm>
            <a:off x="250903" y="2665671"/>
            <a:ext cx="60997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Заглавие: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слято и центрирано спрямо броя колони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 големина 16 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получер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 тъмно оранжево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за запълване на клетката оранжево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Заглавия на колони: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центрирано спрямо клетката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 големина 14 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наклонен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 тъмножълто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за запълване на клетката жълто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BA17F-9EE7-0C5F-4ACE-56EE39CF4573}"/>
              </a:ext>
            </a:extLst>
          </p:cNvPr>
          <p:cNvSpPr txBox="1"/>
          <p:nvPr/>
        </p:nvSpPr>
        <p:spPr>
          <a:xfrm>
            <a:off x="6196361" y="2922151"/>
            <a:ext cx="6099716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Данни: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центрирано спрямо клетката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 големина 12 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 тъмносиво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за запълване на клетката светложълто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Изчисления в колоната „ОБЩО“: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приложение на формулата „ЕДИНИЧНА ЦЕНА * БРОЙ КЛЕТКИ“ на всеки ред</a:t>
            </a:r>
            <a:endParaRPr lang="bg-BG" sz="1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форматиране на резултата чрез добавяне на валута „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BGN“</a:t>
            </a:r>
            <a:endParaRPr lang="en-BG" sz="1600" dirty="0"/>
          </a:p>
        </p:txBody>
      </p:sp>
    </p:spTree>
    <p:extLst>
      <p:ext uri="{BB962C8B-B14F-4D97-AF65-F5344CB8AC3E}">
        <p14:creationId xmlns:p14="http://schemas.microsoft.com/office/powerpoint/2010/main" val="11039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7CB64E8-D688-7399-E753-99EE0827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0838"/>
            <a:ext cx="12192000" cy="467995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rgbClr val="E58312"/>
                </a:solidFill>
              </a:rPr>
              <a:t>2. стъпка: Създаване на макрос</a:t>
            </a:r>
            <a:endParaRPr lang="en-GB" dirty="0">
              <a:solidFill>
                <a:srgbClr val="E5831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6F476-0B6D-6337-4249-9AFC40DB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2579830"/>
            <a:ext cx="7772400" cy="16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0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7CB64E8-D688-7399-E753-99EE0827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0838"/>
            <a:ext cx="12192000" cy="467995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rgbClr val="E58312"/>
                </a:solidFill>
              </a:rPr>
              <a:t>2. стъпка: Създаване на макрос</a:t>
            </a:r>
            <a:endParaRPr lang="en-GB" dirty="0">
              <a:solidFill>
                <a:srgbClr val="E58312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AE5ABA5-52AD-ADFF-4ABE-C1144F01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" y="2338228"/>
            <a:ext cx="3587611" cy="3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825C0D71-42A0-C4A9-612C-1FC9B7D8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70" y="2338228"/>
            <a:ext cx="2802450" cy="31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5CC6F05-3127-4A76-2288-35F0DAC7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31" y="2338228"/>
            <a:ext cx="4512049" cy="31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6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1298" y="2776654"/>
            <a:ext cx="7969404" cy="3524133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b="0" i="0" u="none" strike="noStrike" dirty="0">
                <a:solidFill>
                  <a:srgbClr val="E58312"/>
                </a:solidFill>
                <a:effectLst/>
                <a:latin typeface="Cambria" panose="02040503050406030204" pitchFamily="18" charset="0"/>
              </a:rPr>
              <a:t>Както в </a:t>
            </a:r>
            <a:r>
              <a:rPr lang="en-GB" sz="2400" b="0" i="0" u="none" strike="noStrike" dirty="0">
                <a:solidFill>
                  <a:srgbClr val="E58312"/>
                </a:solidFill>
                <a:effectLst/>
                <a:latin typeface="Cambria" panose="02040503050406030204" pitchFamily="18" charset="0"/>
              </a:rPr>
              <a:t>Word, </a:t>
            </a:r>
            <a:r>
              <a:rPr lang="bg-BG" sz="2400" b="0" i="0" u="none" strike="noStrike" dirty="0">
                <a:solidFill>
                  <a:srgbClr val="E58312"/>
                </a:solidFill>
                <a:effectLst/>
                <a:latin typeface="Cambria" panose="02040503050406030204" pitchFamily="18" charset="0"/>
              </a:rPr>
              <a:t>така и в </a:t>
            </a:r>
            <a:r>
              <a:rPr lang="en-GB" sz="2400" b="0" i="0" u="none" strike="noStrike" dirty="0">
                <a:solidFill>
                  <a:srgbClr val="E58312"/>
                </a:solidFill>
                <a:effectLst/>
                <a:latin typeface="Cambria" panose="02040503050406030204" pitchFamily="18" charset="0"/>
              </a:rPr>
              <a:t>Excel </a:t>
            </a:r>
            <a:r>
              <a:rPr lang="bg-BG" sz="2400" b="0" i="0" u="none" strike="noStrike" dirty="0">
                <a:solidFill>
                  <a:srgbClr val="E58312"/>
                </a:solidFill>
                <a:effectLst/>
                <a:latin typeface="Cambria" panose="02040503050406030204" pitchFamily="18" charset="0"/>
              </a:rPr>
              <a:t>можете да активирате чрез аналогични действия макроси посредством бутони за бърз достъп или чрез клавишна комбинация. </a:t>
            </a:r>
            <a:endParaRPr lang="bg-BG" sz="3600" b="0" i="0" u="none" strike="noStrike" dirty="0">
              <a:solidFill>
                <a:srgbClr val="E5831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90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400"/>
              <a:t>Проблем при задаване на цвят на шрифта в </a:t>
            </a:r>
            <a:r>
              <a:rPr lang="en-US" sz="3400"/>
              <a:t>W</a:t>
            </a:r>
            <a:r>
              <a:rPr lang="en-GB" sz="3400" err="1"/>
              <a:t>ord</a:t>
            </a:r>
            <a:endParaRPr lang="en-GB" sz="3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bg-BG" sz="1300">
                <a:latin typeface="Cambria" panose="02040503050406030204" pitchFamily="18" charset="0"/>
              </a:rPr>
              <a:t>О</a:t>
            </a: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граничена палитра по отношение на създаването на макроси</a:t>
            </a:r>
          </a:p>
          <a:p>
            <a:r>
              <a:rPr lang="bg-BG" sz="1300">
                <a:latin typeface="Cambria" panose="02040503050406030204" pitchFamily="18" charset="0"/>
              </a:rPr>
              <a:t>При избор на </a:t>
            </a: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цвят, който не е наличен в нея, задаването на цвят на шрифта се прескача като действие</a:t>
            </a:r>
          </a:p>
          <a:p>
            <a:r>
              <a:rPr lang="bg-BG" sz="1300">
                <a:latin typeface="Cambria" panose="02040503050406030204" pitchFamily="18" charset="0"/>
              </a:rPr>
              <a:t>Решение:</a:t>
            </a: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В лентата за инструменти към документа щракнете върху „</a:t>
            </a:r>
            <a:r>
              <a:rPr lang="en-GB" sz="1300" b="0" i="0" u="none" strike="noStrike">
                <a:effectLst/>
                <a:latin typeface="Cambria" panose="02040503050406030204" pitchFamily="18" charset="0"/>
              </a:rPr>
              <a:t>View“.</a:t>
            </a:r>
            <a:endParaRPr lang="en-GB" sz="1300" b="0" i="0" u="none" strike="noStrike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В подменюто натиснете върху стрелката отдясно на иконата с наименование „</a:t>
            </a:r>
            <a:r>
              <a:rPr lang="en-GB" sz="1300" b="0" i="0" u="none" strike="noStrike">
                <a:effectLst/>
                <a:latin typeface="Cambria" panose="02040503050406030204" pitchFamily="18" charset="0"/>
              </a:rPr>
              <a:t>Macros“ </a:t>
            </a: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и изберете „</a:t>
            </a:r>
            <a:r>
              <a:rPr lang="en-GB" sz="1300" b="0" i="0" u="none" strike="noStrike">
                <a:effectLst/>
                <a:latin typeface="Cambria" panose="02040503050406030204" pitchFamily="18" charset="0"/>
              </a:rPr>
              <a:t>View Macros“.</a:t>
            </a:r>
            <a:endParaRPr lang="en-GB" sz="1300" b="0" i="0" u="none" strike="noStrike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Изберете макроса, в който сте използвали задаване на цвят на шрифта и натиснете върху бутона „</a:t>
            </a:r>
            <a:r>
              <a:rPr lang="en-GB" sz="1300" b="0" i="0" u="none" strike="noStrike">
                <a:effectLst/>
                <a:latin typeface="Cambria" panose="02040503050406030204" pitchFamily="18" charset="0"/>
              </a:rPr>
              <a:t>Edit”.</a:t>
            </a:r>
            <a:endParaRPr lang="en-GB" sz="1300" b="0" i="0" u="none" strike="noStrike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Добавете в кода реда „</a:t>
            </a:r>
            <a:r>
              <a:rPr lang="en-GB" sz="1300" b="0" i="0" u="none" strike="noStrike" err="1">
                <a:effectLst/>
                <a:latin typeface="Cambria" panose="02040503050406030204" pitchFamily="18" charset="0"/>
              </a:rPr>
              <a:t>Selection.Font.ColorIndex</a:t>
            </a:r>
            <a:r>
              <a:rPr lang="en-GB" sz="1300" b="0" i="0" u="none" strike="noStrike">
                <a:effectLst/>
                <a:latin typeface="Cambria" panose="02040503050406030204" pitchFamily="18" charset="0"/>
              </a:rPr>
              <a:t> = &lt;</a:t>
            </a: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цвят от палитрата&gt;“ и натиснете върху бутона за запазване на промените „</a:t>
            </a:r>
            <a:r>
              <a:rPr lang="en-GB" sz="1300" b="0" i="0" u="none" strike="noStrike">
                <a:effectLst/>
                <a:latin typeface="Cambria" panose="02040503050406030204" pitchFamily="18" charset="0"/>
              </a:rPr>
              <a:t>Save”. </a:t>
            </a:r>
            <a:r>
              <a:rPr lang="bg-BG" sz="1300" b="0" i="0" u="none" strike="noStrike">
                <a:effectLst/>
                <a:latin typeface="Cambria" panose="02040503050406030204" pitchFamily="18" charset="0"/>
              </a:rPr>
              <a:t>Затворете прозореца.</a:t>
            </a:r>
            <a:endParaRPr lang="bg-BG" sz="1300" b="0" i="0" u="none" strike="noStrike">
              <a:effectLst/>
            </a:endParaRPr>
          </a:p>
          <a:p>
            <a:endParaRPr lang="bg-BG" sz="1300">
              <a:latin typeface="Cambria" panose="0204050305040603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FC70624-1E01-79F8-A2F2-A673FCBAF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195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G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1EDBEA-2B67-760A-5CC7-F289BE2B9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30611"/>
              </p:ext>
            </p:extLst>
          </p:nvPr>
        </p:nvGraphicFramePr>
        <p:xfrm>
          <a:off x="643192" y="1174540"/>
          <a:ext cx="5451628" cy="41888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2500">
                  <a:extLst>
                    <a:ext uri="{9D8B030D-6E8A-4147-A177-3AD203B41FA5}">
                      <a16:colId xmlns:a16="http://schemas.microsoft.com/office/drawing/2014/main" val="1615340289"/>
                    </a:ext>
                  </a:extLst>
                </a:gridCol>
                <a:gridCol w="2579128">
                  <a:extLst>
                    <a:ext uri="{9D8B030D-6E8A-4147-A177-3AD203B41FA5}">
                      <a16:colId xmlns:a16="http://schemas.microsoft.com/office/drawing/2014/main" val="3431501266"/>
                    </a:ext>
                  </a:extLst>
                </a:gridCol>
              </a:tblGrid>
              <a:tr h="8012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100" b="0" cap="none" spc="6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Комбинация от символи</a:t>
                      </a:r>
                      <a:endParaRPr lang="bg-BG" sz="2100" b="0" cap="none" spc="6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100" b="0" cap="none" spc="6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Цвят</a:t>
                      </a:r>
                      <a:endParaRPr lang="bg-BG" sz="2100" b="0" cap="none" spc="6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15578"/>
                  </a:ext>
                </a:extLst>
              </a:tr>
              <a:tr h="44427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wdBlack, wdWhite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черно, бяло</a:t>
                      </a:r>
                      <a:endParaRPr lang="bg-BG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510227"/>
                  </a:ext>
                </a:extLst>
              </a:tr>
              <a:tr h="44427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wdBlue, wdDarkBlue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синьо, тъмносиньо</a:t>
                      </a:r>
                      <a:endParaRPr lang="bg-BG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09110"/>
                  </a:ext>
                </a:extLst>
              </a:tr>
              <a:tr h="721947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wdRed, wdDarkRed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червено, тъмночервено</a:t>
                      </a:r>
                      <a:endParaRPr lang="bg-BG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01829"/>
                  </a:ext>
                </a:extLst>
              </a:tr>
              <a:tr h="44427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wdYellow, wdDarkYellow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жълто, тъмножълто</a:t>
                      </a:r>
                      <a:endParaRPr lang="bg-BG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08041"/>
                  </a:ext>
                </a:extLst>
              </a:tr>
              <a:tr h="44427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wdGreen, wdBrightGreen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зелено, светлозелено</a:t>
                      </a:r>
                      <a:endParaRPr lang="bg-BG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388447"/>
                  </a:ext>
                </a:extLst>
              </a:tr>
              <a:tr h="44427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wdPink, wdViolet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розово, виолетово</a:t>
                      </a:r>
                      <a:endParaRPr lang="bg-BG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48185"/>
                  </a:ext>
                </a:extLst>
              </a:tr>
              <a:tr h="44427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80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wdGray25, wdGray50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bg-BG" sz="1800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сиво 25%, сиво 50%</a:t>
                      </a:r>
                      <a:endParaRPr lang="bg-BG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9004" marR="89004" marT="119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9555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F087BF3-7238-3630-4A6A-2636AC81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005"/>
            <a:ext cx="12192000" cy="5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Препоръка при работа с макроси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4436" y="2493818"/>
            <a:ext cx="7703128" cy="3806969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b="0" i="0" u="none" strike="noStrike" dirty="0">
                <a:solidFill>
                  <a:srgbClr val="E58312"/>
                </a:solidFill>
                <a:effectLst/>
                <a:latin typeface="Cambria" panose="02040503050406030204" pitchFamily="18" charset="0"/>
              </a:rPr>
              <a:t>Не винаги всички действия, които сте записали, се изпълняват. Затова след като стартирате определен макрос, проверете дали всичко е така, както желаете да изглежда. При нужда коригирайте документа.</a:t>
            </a:r>
            <a:endParaRPr lang="en-GB" sz="3600" dirty="0">
              <a:solidFill>
                <a:srgbClr val="E5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0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за упражнение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Форматирайте съдържанието на документа „Древен Рим - форматиран текст след прилагането на макроса 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StandardFormatting.docx“ </a:t>
            </a: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 следния начин: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Заглавие: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Центрирано,14 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pt, </a:t>
            </a: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получер, големи букви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 кафяво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Подзаглавия: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Наклонен шрифт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шрифта: синьо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Данни в текста: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Години и векове – подчертани, цвят на шрифта: тъмночервено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Имена – получер, наклонени, цвят на шрифта: тъмножълто, цвят на запълване: светложълто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 да ускорите процеса на работа, използвайте макроси, където е възможно. 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Примерна употреба:</a:t>
            </a:r>
            <a:endParaRPr lang="bg-BG" sz="2400" b="0" i="0" u="none" strike="noStrike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 подзаглавията създайте макрос, който се активира чрез бутон, разположен в менюто за бърз достъп, а за данните в текста – чрез клавишната комбинация „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Ctrl + G“ </a:t>
            </a: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 годините и вековете и „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Ctrl + I” </a:t>
            </a:r>
            <a:r>
              <a:rPr lang="bg-BG" sz="1600" b="0" i="0" u="none" strike="noStrike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 имената.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1DD82-3F35-E7DB-E8AD-AB72358C6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9" y="2116888"/>
            <a:ext cx="4771909" cy="26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0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за упражнение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9354"/>
            <a:ext cx="7038110" cy="4455363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bg-BG" sz="3600" b="1" i="0" u="none" strike="noStrike" dirty="0">
                <a:solidFill>
                  <a:srgbClr val="E58312"/>
                </a:solidFill>
                <a:effectLst/>
                <a:latin typeface="Calibri Light" panose="020F0302020204030204" pitchFamily="34" charset="0"/>
              </a:rPr>
              <a:t>Решение</a:t>
            </a:r>
          </a:p>
          <a:p>
            <a:pPr marL="0" indent="0" algn="ctr">
              <a:spcBef>
                <a:spcPts val="1800"/>
              </a:spcBef>
              <a:spcAft>
                <a:spcPts val="0"/>
              </a:spcAft>
              <a:buNone/>
            </a:pPr>
            <a:endParaRPr lang="bg-BG" sz="3200" b="1" i="0" u="none" strike="noStrike" dirty="0">
              <a:solidFill>
                <a:srgbClr val="E58312"/>
              </a:solidFill>
              <a:effectLst/>
            </a:endParaRP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Използвайте инструкциите за създаване на макрос от файла „Нива5-6 Тема3.4 Мултимедиен текст (помагало) тип лекция.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docx“. </a:t>
            </a: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Ако цветовете на шрифтовете не се визуализират при стартиране на макроса, отворете отново лекционния материал и изпълнете посочените инструкции в точка 4. Файлът „Древен Рим – решение на задача 1.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docx“ </a:t>
            </a: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е примерен вариант на документа след приложеното форматиране, заложено в условието на задачата.</a:t>
            </a:r>
            <a:endParaRPr lang="bg-BG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40516-8250-46BD-089D-1CF09E281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10" y="1895302"/>
            <a:ext cx="4816521" cy="3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4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за упражнение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70963"/>
            <a:ext cx="6234545" cy="467995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Отворете файла „12. клас.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xlsx“, 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съдържащ имена на ученици. Използвайки макроси, форматирайте всеки един от листовете в електронната таблица по следния начин: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Добавете номер в класа за всеки ученик.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Пресметнете крайната оценка, която е средно аритметично на предоставените оценки и е закръглена до втория знак след десетичната запетая.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Създайте стъпаловидна диаграма, чиито ред и колона съдържат съответно името на учениците и техните крайни оценки.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Форматирайте данните в клетките както следва: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Заглавие: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слято и центрирано спрямо броя колони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 големина 16 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получер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шрифта: бяло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за запълване на клетката: тъмнозелено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90700-257A-00F4-8CCA-2791FD67E0A1}"/>
              </a:ext>
            </a:extLst>
          </p:cNvPr>
          <p:cNvSpPr txBox="1"/>
          <p:nvPr/>
        </p:nvSpPr>
        <p:spPr>
          <a:xfrm>
            <a:off x="6234545" y="1800771"/>
            <a:ext cx="6126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Заглавия на колони: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центрирано спрямо клетката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 големина 14 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получер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шрифта: тъмнозелено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за запълване на клетката: светлозелено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Данни: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центрирано спрямо клетката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 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 големина 12 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marL="13716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цвят на шрифта: тъмносиво</a:t>
            </a:r>
            <a:endParaRPr lang="bg-BG" sz="24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Решението на задачата запишете във файла „12. клас – форматирана таблица.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xlsx“.</a:t>
            </a: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9978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за упражнение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50976"/>
            <a:ext cx="12192000" cy="48498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bg-BG" sz="3600" b="1" i="0" u="none" strike="noStrike" dirty="0">
                <a:solidFill>
                  <a:srgbClr val="E58312"/>
                </a:solidFill>
                <a:effectLst/>
                <a:latin typeface="Calibri Light" panose="020F0302020204030204" pitchFamily="34" charset="0"/>
              </a:rPr>
              <a:t>Решение</a:t>
            </a:r>
            <a:endParaRPr lang="bg-BG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Примерно решение на задачата е предоставено във файла „Задача 2 – решение.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xlsx“.</a:t>
            </a:r>
            <a:endParaRPr lang="en-GB" sz="32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557DD-87AC-48EF-E79C-02B51B29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9" y="3272672"/>
            <a:ext cx="5648498" cy="2798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5F9477-846A-5065-8CA7-4FC18E6E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35" y="3786399"/>
            <a:ext cx="6105427" cy="2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Съдържание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Макроси в </a:t>
            </a:r>
            <a:r>
              <a:rPr lang="en-US" dirty="0"/>
              <a:t>Microsoft Office</a:t>
            </a:r>
          </a:p>
          <a:p>
            <a:r>
              <a:rPr lang="bg-BG" dirty="0"/>
              <a:t>Макроси в </a:t>
            </a:r>
            <a:r>
              <a:rPr lang="bg-BG" dirty="0" err="1"/>
              <a:t>W</a:t>
            </a:r>
            <a:r>
              <a:rPr lang="en-US" dirty="0" err="1"/>
              <a:t>ord</a:t>
            </a:r>
            <a:endParaRPr lang="en-US" dirty="0"/>
          </a:p>
          <a:p>
            <a:r>
              <a:rPr lang="bg-BG" dirty="0"/>
              <a:t>Макроси в </a:t>
            </a:r>
            <a:r>
              <a:rPr lang="en-US" dirty="0"/>
              <a:t>Excel</a:t>
            </a:r>
          </a:p>
          <a:p>
            <a:r>
              <a:rPr lang="bg-BG" dirty="0"/>
              <a:t>Проблем при задаване на цвят на шрифта в </a:t>
            </a:r>
            <a:r>
              <a:rPr lang="en-US" dirty="0"/>
              <a:t>W</a:t>
            </a:r>
            <a:r>
              <a:rPr lang="en-GB" dirty="0" err="1"/>
              <a:t>ord</a:t>
            </a:r>
            <a:endParaRPr lang="en-GB" dirty="0"/>
          </a:p>
          <a:p>
            <a:r>
              <a:rPr lang="bg-BG" dirty="0"/>
              <a:t>Препоръка при работа с макроси</a:t>
            </a:r>
          </a:p>
          <a:p>
            <a:r>
              <a:rPr lang="bg-BG" dirty="0"/>
              <a:t>Задачи за упражнение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Макроси в </a:t>
            </a:r>
            <a:r>
              <a:rPr lang="en-US" dirty="0"/>
              <a:t>Microsoft Office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2400"/>
              <a:t>Набор от автоматизирани команди или инструкции за автоматизация при изпълнение на задачи към продуктите на </a:t>
            </a:r>
            <a:r>
              <a:rPr lang="en-GB" sz="2400"/>
              <a:t>Office </a:t>
            </a:r>
            <a:r>
              <a:rPr lang="bg-BG" sz="2400"/>
              <a:t>пакета</a:t>
            </a:r>
          </a:p>
          <a:p>
            <a:r>
              <a:rPr lang="bg-BG" sz="2400"/>
              <a:t>Ускоряване на работния процес и оптимизиране на функционалността на програмите чрез записване на често повтарящи се действия</a:t>
            </a:r>
          </a:p>
          <a:p>
            <a:r>
              <a:rPr lang="bg-BG" sz="2400"/>
              <a:t>В темата – приложение на макросите в </a:t>
            </a:r>
            <a:r>
              <a:rPr lang="en-GB" sz="2400"/>
              <a:t>Microsoft Word </a:t>
            </a:r>
            <a:r>
              <a:rPr lang="bg-BG" sz="2400"/>
              <a:t>и </a:t>
            </a:r>
            <a:r>
              <a:rPr lang="en-GB" sz="2400"/>
              <a:t>Excel</a:t>
            </a:r>
            <a:endParaRPr lang="bg-BG" sz="2400"/>
          </a:p>
          <a:p>
            <a:endParaRPr lang="en-GB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B2634-B9E3-23CD-C022-34B3B1EB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440532"/>
            <a:ext cx="3135109" cy="24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5498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Форматиране на текста във файла „Древен Рим – неформатиран текст.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docx“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чрез макроси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12EFD-389B-CB27-9988-B106C2168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408"/>
          <a:stretch/>
        </p:blipFill>
        <p:spPr>
          <a:xfrm>
            <a:off x="2209800" y="2425950"/>
            <a:ext cx="7772400" cy="38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9785" y="1889760"/>
            <a:ext cx="8192430" cy="44110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E58312"/>
                </a:solidFill>
              </a:rPr>
              <a:t>1. </a:t>
            </a:r>
            <a:r>
              <a:rPr lang="bg-BG" dirty="0">
                <a:solidFill>
                  <a:srgbClr val="E58312"/>
                </a:solidFill>
              </a:rPr>
              <a:t>стъпка: Определяне на действията, които ще се изпълнят при запис на макрос</a:t>
            </a:r>
            <a:endParaRPr lang="en-GB" dirty="0">
              <a:solidFill>
                <a:srgbClr val="E5831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3E46D-4761-5118-2CBD-A52E8F1642C8}"/>
              </a:ext>
            </a:extLst>
          </p:cNvPr>
          <p:cNvSpPr txBox="1"/>
          <p:nvPr/>
        </p:nvSpPr>
        <p:spPr>
          <a:xfrm>
            <a:off x="2501590" y="3227824"/>
            <a:ext cx="71888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spcBef>
                <a:spcPts val="0"/>
              </a:spcBef>
              <a:spcAft>
                <a:spcPts val="800"/>
              </a:spcAft>
            </a:pP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Шрифт –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Times New Roman, 12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двустранно подравнен</a:t>
            </a:r>
            <a:endParaRPr lang="bg-BG" sz="2000" b="0" i="0" u="none" strike="noStrike" dirty="0">
              <a:solidFill>
                <a:srgbClr val="000000"/>
              </a:solidFill>
              <a:effectLst/>
            </a:endParaRPr>
          </a:p>
          <a:p>
            <a:pPr marL="228600" algn="ctr">
              <a:spcBef>
                <a:spcPts val="0"/>
              </a:spcBef>
              <a:spcAft>
                <a:spcPts val="800"/>
              </a:spcAft>
            </a:pPr>
            <a:r>
              <a:rPr lang="bg-BG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Подменю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Layout:</a:t>
            </a:r>
            <a:endParaRPr lang="en-GB" sz="2000" b="0" i="0" u="none" strike="noStrike" dirty="0">
              <a:solidFill>
                <a:srgbClr val="000000"/>
              </a:solidFill>
              <a:effectLst/>
            </a:endParaRPr>
          </a:p>
          <a:p>
            <a:pPr marL="228600" algn="ctr">
              <a:spcBef>
                <a:spcPts val="0"/>
              </a:spcBef>
              <a:spcAft>
                <a:spcPts val="80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Margin – Narrow</a:t>
            </a:r>
            <a:endParaRPr lang="en-GB" sz="2000" b="0" i="0" u="none" strike="noStrike" dirty="0">
              <a:solidFill>
                <a:srgbClr val="000000"/>
              </a:solidFill>
              <a:effectLst/>
            </a:endParaRPr>
          </a:p>
          <a:p>
            <a:pPr marL="228600" algn="ctr">
              <a:spcBef>
                <a:spcPts val="0"/>
              </a:spcBef>
              <a:spcAft>
                <a:spcPts val="80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Size – A4</a:t>
            </a:r>
            <a:endParaRPr lang="en-GB" sz="20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929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rgbClr val="E58312"/>
                </a:solidFill>
              </a:rPr>
              <a:t>2. стъпка: Създаване на макрос</a:t>
            </a:r>
            <a:endParaRPr lang="en-GB" dirty="0">
              <a:solidFill>
                <a:srgbClr val="E5831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81CD7-3F50-0ACA-7640-7F409FFAACEA}"/>
              </a:ext>
            </a:extLst>
          </p:cNvPr>
          <p:cNvSpPr txBox="1"/>
          <p:nvPr/>
        </p:nvSpPr>
        <p:spPr>
          <a:xfrm>
            <a:off x="543931" y="2349109"/>
            <a:ext cx="7900639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лентата за инструменти към документа щракнете върху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View“.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подменюто натиснете върху стрелката отдясно на иконата с наименование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Macros“ 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 изберете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Record Macro…“.</a:t>
            </a:r>
            <a:endParaRPr lang="bg-BG" sz="18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Именувайте макроса по подходящ начин (например „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StandartFormatting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“). 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Ако желаете да активирате макроса чрез комбинация от клавиши върху клавиатурата, натиснете върху бутона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Keyboard“ 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 я въведете в посоченото за тази цел поле.</a:t>
            </a:r>
            <a:endParaRPr lang="bg-BG" dirty="0">
              <a:solidFill>
                <a:srgbClr val="000000"/>
              </a:solidFill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Извършете посочените инструкции от точка 2.1.</a:t>
            </a:r>
            <a:endParaRPr lang="bg-BG" sz="1800" dirty="0">
              <a:solidFill>
                <a:srgbClr val="000000"/>
              </a:solidFill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Спрете записа на макроса, като отидете на подменюто „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View“, 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натиснете върху стрелката отдясно на иконата с наименование „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Macros“ 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 изберете „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Record Macro…“ 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 след това върху бутона „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Stop Recording“.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ABDF28-345A-99B2-1C0C-08D58A10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35" y="2218603"/>
            <a:ext cx="1612900" cy="1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F08639C-2820-E365-437E-F78F75D7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85" y="3548136"/>
            <a:ext cx="2362200" cy="25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5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rgbClr val="E58312"/>
                </a:solidFill>
              </a:rPr>
              <a:t>3. стъпка: Добавяне на макроса в менюто за бърз достъп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EBB84-E6A8-B700-CD60-11667B4627AA}"/>
              </a:ext>
            </a:extLst>
          </p:cNvPr>
          <p:cNvSpPr txBox="1"/>
          <p:nvPr/>
        </p:nvSpPr>
        <p:spPr>
          <a:xfrm>
            <a:off x="564916" y="2288560"/>
            <a:ext cx="4129747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Щраквате върху трите точки, поставени в менюто за бърз достъп и след това върху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More commands…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Избирате 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Macros“ 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от падащото меню. </a:t>
            </a: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Натискате върху желания от Вас макрос, който да се добави към менюто за бърз достъп. Щракате върху стрелката „&gt;“ и след това върху бутона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Save“.</a:t>
            </a:r>
            <a:endParaRPr lang="bg-BG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C0C182-F505-9BD0-DB44-8F8B0EAA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73" y="2493962"/>
            <a:ext cx="2971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87A2448-29C7-71E4-007D-9C4CCF34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75" y="2493962"/>
            <a:ext cx="29591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rgbClr val="E58312"/>
                </a:solidFill>
              </a:rPr>
              <a:t>4. стъпка: Употреба в друг .</a:t>
            </a:r>
            <a:r>
              <a:rPr lang="en-GB" dirty="0">
                <a:solidFill>
                  <a:srgbClr val="E58312"/>
                </a:solidFill>
              </a:rPr>
              <a:t>docx </a:t>
            </a:r>
            <a:r>
              <a:rPr lang="bg-BG" dirty="0">
                <a:solidFill>
                  <a:srgbClr val="E58312"/>
                </a:solidFill>
              </a:rPr>
              <a:t>файл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AD03C-F4EE-534F-0CAE-49EB5ECD31E8}"/>
              </a:ext>
            </a:extLst>
          </p:cNvPr>
          <p:cNvSpPr txBox="1"/>
          <p:nvPr/>
        </p:nvSpPr>
        <p:spPr>
          <a:xfrm>
            <a:off x="996175" y="2324466"/>
            <a:ext cx="6096000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Ако макросът е добавен към лентата за бърз достъп, щракате върху иконата.</a:t>
            </a: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Ако няма бърз бутон за макроса:</a:t>
            </a:r>
            <a:endParaRPr lang="bg-BG" dirty="0">
              <a:solidFill>
                <a:srgbClr val="000000"/>
              </a:solidFill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лентата за инструменти към документа щракнете върху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View“.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подменюто натиснете върху стрелката отдясно на иконата с наименование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Macros“ 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и изберете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View Macros…“.</a:t>
            </a:r>
            <a:endParaRPr lang="bg-BG" dirty="0">
              <a:solidFill>
                <a:srgbClr val="000000"/>
              </a:solidFill>
            </a:endParaRPr>
          </a:p>
          <a:p>
            <a:pPr marL="9144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Селектирайте желания от Вас макрос и щракнете върху бутона „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Run“. </a:t>
            </a:r>
            <a:endParaRPr lang="bg-BG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FC41E14-B385-493B-2FCB-765B55E9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94" y="2645123"/>
            <a:ext cx="31369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5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Макроси 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4985" y="1620838"/>
            <a:ext cx="8802030" cy="4679950"/>
          </a:xfrm>
        </p:spPr>
        <p:txBody>
          <a:bodyPr/>
          <a:lstStyle/>
          <a:p>
            <a:pPr marL="0" indent="0" algn="ctr">
              <a:buNone/>
            </a:pP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Форматиране на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д</a:t>
            </a:r>
            <a:r>
              <a:rPr lang="bg-BG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анни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във файла „Продажби юли-септември.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xlsx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“</a:t>
            </a:r>
            <a:r>
              <a:rPr lang="bg-BG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чрез макроси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848F4-2E04-0E4E-F118-80C548747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69"/>
          <a:stretch/>
        </p:blipFill>
        <p:spPr>
          <a:xfrm>
            <a:off x="2971800" y="2082800"/>
            <a:ext cx="6248400" cy="42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9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1405</TotalTime>
  <Words>1677</Words>
  <Application>Microsoft Macintosh PowerPoint</Application>
  <PresentationFormat>Widescreen</PresentationFormat>
  <Paragraphs>159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Retrospect</vt:lpstr>
      <vt:lpstr>3.4 Програмиране</vt:lpstr>
      <vt:lpstr>Съдържание</vt:lpstr>
      <vt:lpstr>Макроси в Microsoft Office</vt:lpstr>
      <vt:lpstr>Макроси в Word</vt:lpstr>
      <vt:lpstr>Макроси в Word</vt:lpstr>
      <vt:lpstr>Макроси в Word</vt:lpstr>
      <vt:lpstr>Макроси в Word</vt:lpstr>
      <vt:lpstr>Макроси в Word</vt:lpstr>
      <vt:lpstr>Макроси в Excel</vt:lpstr>
      <vt:lpstr>Макроси в Excel</vt:lpstr>
      <vt:lpstr>Макроси в Excel</vt:lpstr>
      <vt:lpstr>Макроси в Excel</vt:lpstr>
      <vt:lpstr>Макроси в Excel</vt:lpstr>
      <vt:lpstr>Проблем при задаване на цвят на шрифта в Word</vt:lpstr>
      <vt:lpstr>Препоръка при работа с макроси</vt:lpstr>
      <vt:lpstr>Задачи за упражнение</vt:lpstr>
      <vt:lpstr>Задачи за упражнение</vt:lpstr>
      <vt:lpstr>Задачи за упражнение</vt:lpstr>
      <vt:lpstr>Задачи за упражнение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Violeta Sekulova</cp:lastModifiedBy>
  <cp:revision>84</cp:revision>
  <dcterms:created xsi:type="dcterms:W3CDTF">2023-01-03T13:46:11Z</dcterms:created>
  <dcterms:modified xsi:type="dcterms:W3CDTF">2023-07-21T05:46:43Z</dcterms:modified>
</cp:coreProperties>
</file>