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6.jpg" ContentType="image/png"/>
  <Override PartName="/ppt/media/image8.jpg" ContentType="image/png"/>
  <Override PartName="/ppt/media/image13.jpg" ContentType="image/png"/>
  <Override PartName="/ppt/media/image14.jpg" ContentType="image/png"/>
  <Override PartName="/ppt/media/image3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58" r:id="rId3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anose="020405030504060302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C8D"/>
    <a:srgbClr val="76305C"/>
    <a:srgbClr val="E85781"/>
    <a:srgbClr val="F08262"/>
    <a:srgbClr val="CAA873"/>
    <a:srgbClr val="E0CB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64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224" y="48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C5E30DE-4172-48E2-B3C3-BE9DA6CA7229}" type="datetimeFigureOut">
              <a:rPr lang="en-GB"/>
              <a:pPr>
                <a:defRPr/>
              </a:pPr>
              <a:t>26/07/2023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CCE80C-BC5F-4246-BF8B-2A3F9A3BA18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3109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4A5DE2C-CB0C-49AF-BB9A-E6691F717CA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436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5473" y="1567928"/>
            <a:ext cx="8363516" cy="3536087"/>
          </a:xfrm>
          <a:noFill/>
        </p:spPr>
        <p:txBody>
          <a:bodyPr/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473" y="5294046"/>
            <a:ext cx="8363516" cy="533175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8BA972B-9114-4DFD-A101-1E7C3900122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050" y="6269038"/>
            <a:ext cx="8362950" cy="577850"/>
          </a:xfrm>
        </p:spPr>
        <p:txBody>
          <a:bodyPr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ru-RU" dirty="0"/>
              <a:t>Европейска Рамка на дигиталните компетентности с петте области на </a:t>
            </a:r>
            <a:br>
              <a:rPr lang="en-GB" dirty="0"/>
            </a:br>
            <a:r>
              <a:rPr lang="ru-RU" dirty="0"/>
              <a:t>дигитална компетентност</a:t>
            </a:r>
            <a:r>
              <a:rPr lang="en-GB" dirty="0"/>
              <a:t> </a:t>
            </a:r>
            <a:r>
              <a:rPr lang="ru-RU" dirty="0"/>
              <a:t>и 21 дигитални умения/ компетентности (DigComp 2.1)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14300"/>
            <a:ext cx="4724809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5099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2" userDrawn="1">
          <p15:clr>
            <a:srgbClr val="FBAE40"/>
          </p15:clr>
        </p15:guide>
        <p15:guide id="2" pos="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6D5A-FD99-45B9-8F92-AA3556DC841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1726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505851-F816-4066-9C2F-C484256778D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334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0D6E-C96A-4D0D-B632-A3E513AD158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11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34925" y="6400800"/>
            <a:ext cx="12188825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5"/>
          <p:cNvCxnSpPr/>
          <p:nvPr/>
        </p:nvCxnSpPr>
        <p:spPr>
          <a:xfrm>
            <a:off x="1208088" y="4343400"/>
            <a:ext cx="98758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Ctr="0"/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614963E-56B1-4CF9-A4B2-C3D1F4E4573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1172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621226"/>
            <a:ext cx="6035039" cy="46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621226"/>
            <a:ext cx="5974080" cy="46800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89175F5-876B-4C76-886E-FC91E159C587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3674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19050" y="1638232"/>
            <a:ext cx="6035040" cy="736282"/>
          </a:xfrm>
          <a:solidFill>
            <a:srgbClr val="256C8D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391520"/>
            <a:ext cx="603504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8870" y="1638232"/>
            <a:ext cx="5974080" cy="736282"/>
          </a:xfrm>
          <a:solidFill>
            <a:srgbClr val="256C8D"/>
          </a:solidFill>
        </p:spPr>
        <p:txBody>
          <a:bodyPr lIns="91440" rIns="91440" anchor="ctr">
            <a:normAutofit/>
          </a:bodyPr>
          <a:lstStyle>
            <a:lvl1pPr marL="0" indent="0" algn="ctr">
              <a:buNone/>
              <a:defRPr sz="20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391520"/>
            <a:ext cx="5974080" cy="39097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A1CA5-5825-49F4-BE01-F37C492DFB0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3583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C77A9-B014-4641-96CC-178D8B23B2B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90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6350" y="6400800"/>
            <a:ext cx="12188825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/>
          <p:cNvSpPr/>
          <p:nvPr/>
        </p:nvSpPr>
        <p:spPr>
          <a:xfrm>
            <a:off x="0" y="6334125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E24A3BB-6B2B-4F1D-987A-25B3D744AAF3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851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051300" cy="68580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4040188" y="0"/>
            <a:ext cx="635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09" y="594359"/>
            <a:ext cx="3605646" cy="1812015"/>
          </a:xfrm>
        </p:spPr>
        <p:txBody>
          <a:bodyPr anchor="ctr" anchorCtr="0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295" y="594359"/>
            <a:ext cx="7577296" cy="571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8209" y="2406374"/>
            <a:ext cx="3605646" cy="389883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B4C072F-CBA2-45F6-95CB-89F7CA44F4B1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05550"/>
            <a:ext cx="4103688" cy="519113"/>
          </a:xfrm>
        </p:spPr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</a:t>
            </a:r>
            <a:br>
              <a:rPr lang="en-GB" dirty="0"/>
            </a:br>
            <a:r>
              <a:rPr lang="ru-RU" dirty="0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582209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0" y="4914900"/>
            <a:ext cx="12188825" cy="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tIns="0" bIns="0">
            <a:noAutofit/>
          </a:bodyPr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z="1000" cap="all" baseline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E4BD8AB-2F22-4CB9-94B9-3B7251888219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8606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56C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125"/>
            <a:ext cx="12192000" cy="666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509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620838"/>
            <a:ext cx="121920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59538"/>
            <a:ext cx="10671175" cy="365125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66438" y="6459538"/>
            <a:ext cx="1312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9BE8E2A1-9E2A-44C8-B01C-B7C500DBAB30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3" r:id="rId2"/>
    <p:sldLayoutId id="2147483738" r:id="rId3"/>
    <p:sldLayoutId id="2147483739" r:id="rId4"/>
    <p:sldLayoutId id="2147483734" r:id="rId5"/>
    <p:sldLayoutId id="2147483735" r:id="rId6"/>
    <p:sldLayoutId id="2147483740" r:id="rId7"/>
    <p:sldLayoutId id="2147483741" r:id="rId8"/>
    <p:sldLayoutId id="2147483742" r:id="rId9"/>
    <p:sldLayoutId id="2147483736" r:id="rId10"/>
    <p:sldLayoutId id="2147483743" r:id="rId11"/>
  </p:sldLayoutIdLst>
  <p:hf sldNum="0" hdr="0" dt="0"/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90488" indent="-144000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258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66738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749300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931863" indent="-182563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2.2 Споделяне чрез дигитални технологии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/>
              <a:t>Мултимедийна презентация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 Европейска Рамка на дигиталните компетентности с петте области на дигитална компетентност</a:t>
            </a:r>
            <a:br>
              <a:rPr lang="en-GB" dirty="0"/>
            </a:br>
            <a:r>
              <a:rPr lang="ru-RU" dirty="0"/>
              <a:t>и 21 дигитални умения/ компетентности (DigComp 2.1)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4A94-BEF5-E5B5-D7EB-D3494C77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Споделяне и разпространяване на информация </a:t>
            </a:r>
            <a:br>
              <a:rPr lang="bg-BG" dirty="0"/>
            </a:br>
            <a:r>
              <a:rPr lang="bg-BG" dirty="0"/>
              <a:t>в организация чрез дигитални технологии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A025-9E0C-8F88-E590-50B2FA60A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996" y="1956092"/>
            <a:ext cx="4746171" cy="4086808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Механизъм за обратна връзка: Създайте механизми за обратна връзка, за да позволите на служителите да предоставят предложения и да изразяват загриженост относно процеса на споделяне на информация.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Мобилна достъпност: Уверете се, че инструментите за дигитална комуникация са удобни за мобилни устройства, за да дадете възможност на служителите да имат достъп до информация в движение.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99A8F-2540-5944-C2B4-9AED8A5B04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F48E40-D7CE-83C8-A0D4-37C54053C8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4" y="1826478"/>
            <a:ext cx="6324632" cy="4216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657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4A94-BEF5-E5B5-D7EB-D3494C77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Споделяне и разпространяване на информация </a:t>
            </a:r>
            <a:br>
              <a:rPr lang="bg-BG" dirty="0"/>
            </a:br>
            <a:r>
              <a:rPr lang="bg-BG" dirty="0"/>
              <a:t>в организация чрез дигитални технологии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A025-9E0C-8F88-E590-50B2FA60A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813" y="1911852"/>
            <a:ext cx="5175380" cy="4086808"/>
          </a:xfrm>
        </p:spPr>
        <p:txBody>
          <a:bodyPr/>
          <a:lstStyle/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Интегриране на инструменти: Интегрирайте различни цифрови инструменти и платформи, за да създадете безпроблемен поток от информация и да подобрите цялостната производителност.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Чрез прилагането на тези стратегии и подходи организациите могат да преодолеят предизвикателствата, свързани със споделянето и разпространението на информация чрез цифрови технологии, насърчавайки по-свързана и информирана работна сила.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99A8F-2540-5944-C2B4-9AED8A5B04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11B4CB-6403-B610-4DF1-F97442524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33" y="2210430"/>
            <a:ext cx="5907125" cy="3313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1526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9EF4-D9DF-F10E-233D-4D92B280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4318"/>
          </a:xfrm>
        </p:spPr>
        <p:txBody>
          <a:bodyPr>
            <a:noAutofit/>
          </a:bodyPr>
          <a:lstStyle/>
          <a:p>
            <a:r>
              <a:rPr lang="bg-BG" sz="3200" dirty="0"/>
              <a:t>Технологични и организационни ограничения, свързани със споделяне и разпространяване на информация в дадена организация</a:t>
            </a:r>
            <a:endParaRPr lang="en-BG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25A7E-ABB8-0B0C-B4B1-47F5D8FC1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0" y="1620838"/>
            <a:ext cx="11597951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Потенциалните технологични ограничения, свързани със споделянето и разпространението на информация в дадена организация са най-разнообразни и биха могли да включват някои от следните: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Инфраструктурни ограничения: Остарялата или недостатъчна ИТ инфраструктура може да доведе до бавен трансфер на данни, ограничен капацитет за съхранение и трудности при обработката на големи файлове или набори от данни.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82516-BC88-5BBD-B3DE-6E6D2329B1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BEDEC0-8DF4-4F72-9516-D712F95E9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437" y="3076930"/>
            <a:ext cx="4840514" cy="322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50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9EF4-D9DF-F10E-233D-4D92B280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4318"/>
          </a:xfrm>
        </p:spPr>
        <p:txBody>
          <a:bodyPr>
            <a:noAutofit/>
          </a:bodyPr>
          <a:lstStyle/>
          <a:p>
            <a:r>
              <a:rPr lang="bg-BG" sz="3200" dirty="0"/>
              <a:t>Технологични и организационни ограничения, свързани със споделяне и разпространяване на информация в дадена организация</a:t>
            </a:r>
            <a:endParaRPr lang="en-BG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25A7E-ABB8-0B0C-B4B1-47F5D8FC1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581" y="2055230"/>
            <a:ext cx="5607698" cy="4245558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 със съвместимостта: Несъвместимостта между различни софтуерни системи и платформи може да попречи на безпроблемното споделяне на информация и сътрудничество.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Рискове за сигурността: Неадекватните мерки за киберсигурност могат да изложат чувствителна информация на пробиви на данни, опити за хакерство или неоторизиран достъп.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82516-BC88-5BBD-B3DE-6E6D2329B1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D7A91C-2693-B4C6-FEAD-6E6B3B5C8D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893" y="1772557"/>
            <a:ext cx="5016500" cy="3835400"/>
          </a:xfrm>
          <a:prstGeom prst="rect">
            <a:avLst/>
          </a:prstGeom>
          <a:ln>
            <a:solidFill>
              <a:schemeClr val="accent1">
                <a:alpha val="98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68584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9EF4-D9DF-F10E-233D-4D92B280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4318"/>
          </a:xfrm>
        </p:spPr>
        <p:txBody>
          <a:bodyPr>
            <a:noAutofit/>
          </a:bodyPr>
          <a:lstStyle/>
          <a:p>
            <a:r>
              <a:rPr lang="bg-BG" sz="3200" dirty="0"/>
              <a:t>Технологични и организационни ограничения, свързани със споделяне и разпространяване на информация в дадена организация</a:t>
            </a:r>
            <a:endParaRPr lang="en-BG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25A7E-ABB8-0B0C-B4B1-47F5D8FC1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24" y="1499540"/>
            <a:ext cx="11597951" cy="467995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Ограничена интернет свързаност: Ограниченията на мрежата могат да доведат до забавяне на предаването на данни и да повлияят на споделянето на информация в реално време.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Липса на интеграция: Прекъснатите инструменти и приложения могат да възпрепятстват ефективния обмен на информация и сътрудничеството между екипите.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82516-BC88-5BBD-B3DE-6E6D2329B1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1162834-D305-39D0-AF77-5592F10FA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344" y="2446144"/>
            <a:ext cx="5861309" cy="302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014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9EF4-D9DF-F10E-233D-4D92B280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4318"/>
          </a:xfrm>
        </p:spPr>
        <p:txBody>
          <a:bodyPr>
            <a:noAutofit/>
          </a:bodyPr>
          <a:lstStyle/>
          <a:p>
            <a:r>
              <a:rPr lang="bg-BG" sz="3200" dirty="0"/>
              <a:t>Технологични и организационни ограничения, свързани със споделяне и разпространяване на информация в дадена организация</a:t>
            </a:r>
            <a:endParaRPr lang="en-BG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25A7E-ABB8-0B0C-B4B1-47F5D8FC1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24" y="1499540"/>
            <a:ext cx="11597951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Потенциални организационни ограничения, свързани със споделянето и разпространението на информация в организацията: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Култура на натрупване на информация: Култура, която насърчава натрупването на информация вместо свободното ѝ споделяне, може да попречи на сътрудничеството и да попречи на организационното обучение.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Съпротива срещу промяната: Някои служители може да се противопоставят на приемането на нови технологии или цифрови инструменти за споделяне на информация поради страх от промяна или липса на разбиране.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Липса на политики за споделяне на знания: Липсата на ясни политики и насоки за споделяне на знания може да обезсърчи служителите да участват активно в разпространението на информация.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/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Комуникационни бариери: Лошите комуникационни практики, включително липсата на яснота, могат да доведат до недоразумения и погрешни тълкувания на споделената информация.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82516-BC88-5BBD-B3DE-6E6D2329B1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240574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9EF4-D9DF-F10E-233D-4D92B280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4318"/>
          </a:xfrm>
        </p:spPr>
        <p:txBody>
          <a:bodyPr>
            <a:noAutofit/>
          </a:bodyPr>
          <a:lstStyle/>
          <a:p>
            <a:r>
              <a:rPr lang="bg-BG" sz="3200" dirty="0"/>
              <a:t>Технологични и организационни ограничения, свързани със споделяне и разпространяване на информация в дадена организация</a:t>
            </a:r>
            <a:endParaRPr lang="en-BG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25A7E-ABB8-0B0C-B4B1-47F5D8FC1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024" y="1499540"/>
            <a:ext cx="11597951" cy="4679950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Организационна йерархия: Йерархичните структури могат да възпрепятстват откритата комуникация и сътрудничеството между служителите на различни нива.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Поверителността на данните: Страхът от нарушаване на поверителността или злоупотреба с информация може да обезсърчи служителите да споделят чувствителни данни.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Ограничени стимули: Ако няма стимули или признание за споделяне на знания и информация, служителите може да са по-малко мотивирани да участват активно.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Географски разлики и разлики в часовите зони: Организациите с разпръснати екипи или глобални офиси могат да се сблъскат с предизвикателства при споделянето на информация в реално време поради разликите в часовите зони.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82516-BC88-5BBD-B3DE-6E6D2329B1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60AC73-5E3B-1538-4933-9D7DEC3CCE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016" y="4585878"/>
            <a:ext cx="2646006" cy="16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04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9EF4-D9DF-F10E-233D-4D92B280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4318"/>
          </a:xfrm>
        </p:spPr>
        <p:txBody>
          <a:bodyPr>
            <a:noAutofit/>
          </a:bodyPr>
          <a:lstStyle/>
          <a:p>
            <a:r>
              <a:rPr lang="bg-BG" sz="3200" dirty="0"/>
              <a:t>Технологични и организационни ограничения, свързани със споделяне и разпространяване на информация в дадена организация</a:t>
            </a:r>
            <a:endParaRPr lang="en-BG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25A7E-ABB8-0B0C-B4B1-47F5D8FC1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78286" y="1499540"/>
            <a:ext cx="6016689" cy="4845276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да преодолеят тези ограничения, организациите могат да приемат различни стратегии, като например: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Инвестиране в стабилна и сигурна ИТ инфраструктура.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Прилагане на мерки за киберсигурност за защита на чувствителна информация.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Насърчаване на култура на споделяне на знания и сътрудничество.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Осигуряване на обучение и подкрепа за насърчаване на приемането на технологии.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Създаване на ясни политики и насоки за споделяне на информация.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82516-BC88-5BBD-B3DE-6E6D2329B1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D723A0-CEB9-C684-FB71-D61BD660F8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3012"/>
            <a:ext cx="5795264" cy="392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94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959EF4-D9DF-F10E-233D-4D92B280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94318"/>
          </a:xfrm>
        </p:spPr>
        <p:txBody>
          <a:bodyPr>
            <a:noAutofit/>
          </a:bodyPr>
          <a:lstStyle/>
          <a:p>
            <a:r>
              <a:rPr lang="bg-BG" sz="3200" dirty="0"/>
              <a:t>Технологични и организационни ограничения, свързани със споделяне и разпространяване на информация в дадена организация</a:t>
            </a:r>
            <a:endParaRPr lang="en-BG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25A7E-ABB8-0B0C-B4B1-47F5D8FC16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05" y="1404290"/>
            <a:ext cx="7361852" cy="4845276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Интегриране на инструменти за комуникация и сътрудничество.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Създаване на стимули и програми за признание за активно участие.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Насърчаване на отворена комуникация и механизми за обратна връзка.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Насърчаване на култура на непрекъснато учене и усъвършенстване.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Улесняване на междуфункционална екипна работа.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 се справят както с технологичните, така и с организационните ограничения, организациите могат да подобрят споделянето и разпространението на информация, което води до подобрена продуктивност, иновации и цялостна ефективност.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82516-BC88-5BBD-B3DE-6E6D2329B19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D37523-13B5-99C8-57A3-D22ECC9A5A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2071396"/>
            <a:ext cx="4607698" cy="368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9782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18D84-E0EB-3E3F-F51C-EB1CCBCF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Споделяне на организационна информация, данни и знания чрез социални медии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C7F9-1FAE-0A2A-654D-BE379284E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0" y="1620838"/>
            <a:ext cx="11849877" cy="4679950"/>
          </a:xfrm>
        </p:spPr>
        <p:txBody>
          <a:bodyPr/>
          <a:lstStyle/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Споделянето на организационна информация, данни и знания чрез социални медии може да създаде няколко потенциални проблема. Платформите за социални медии може да не предлагат същото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ниво на сигурност и поверителност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данните като вътрешните организационни системи, което прави чувствителната информация уязвима за неоторизиран достъп или нарушения на данните.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След като информацията бъде споделена в социалните медии, е трудно да се контролира кой има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достъп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споделя или използва, което потенциално води до разпространение на неточни или остарели данни.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Споделянето на частно или защитено с авторски права съдържание в социални медийни платформи може да предизвика опасения относно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правата на интелектуална собственост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неразрешеното използване.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Информацията, споделена в социалните медии, може да няма необходимия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контекст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което води до погрешни тълкувания и недоразумения.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2C123-90E9-AD79-2363-2A9F15C7A0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FCCD8C-064F-CA8A-8361-43343CB295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257" y="4506686"/>
            <a:ext cx="2565918" cy="171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254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g-B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тази тема ще научите:</a:t>
            </a:r>
            <a:endParaRPr lang="en-GB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0974" y="1620838"/>
            <a:ext cx="12011025" cy="467995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тази тема ще научите: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Какви са проблемите, свързани със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споделяне и разпространяване на информация в организацията чрез дигитални технологии, и какви стратегии и подходи могат да се приложат за разрешаването им;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да оценявате 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технологичните и организационни ограничения, свързани със споделяне и разпространяване на информация в дадена организация;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да създавате стратегии за споделяне на информация, данни и знания в организация, включително и чрез социални медии, </a:t>
            </a: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предназначени за различни външни и вътрешни потребители, като се използват различни подходи за персонализация на споделената информация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 да разработите прототип на информационен портал;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Какви са проблемите, свързани със споделяне и разпространение на информация и данни като източник на иновативни решения.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18D84-E0EB-3E3F-F51C-EB1CCBCF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Споделяне на организационна информация, данни и знания чрез социални медии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C7F9-1FAE-0A2A-654D-BE379284E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0" y="1450975"/>
            <a:ext cx="11849877" cy="484981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Социалните медии могат да бъдат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благоприятна среда за дезинформация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фалшиви новини, които могат неволно да се разпространят в организацията, засягайки вземането на решения и операциите.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Споделянето на определени видове организационна информация в социалните медии може да доведе до нарушения на съответствието с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индустриалните разпоредби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законови изисквания.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Споделянето на ценни знания или търговски тайни в социалните медии може да доведе до получаване на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достъп на конкуренти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чувствителна информация.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Прекомерното използване на социални медии за споделяне на организационна информация може да доведе до разсейване и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намалена производителност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сред служителите.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2C123-90E9-AD79-2363-2A9F15C7A0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EFCF81-715F-B135-AEFA-BA69EC218A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163" y="4368367"/>
            <a:ext cx="2901820" cy="193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883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18D84-E0EB-3E3F-F51C-EB1CCBCF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Споделяне на организационна информация, данни и знания чрез социални медии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C7F9-1FAE-0A2A-654D-BE379284E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0" y="1450975"/>
            <a:ext cx="11849877" cy="484981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Информацията, споделена в социалните медии, може бързо да достигне до по-широка аудитория, потенциално водеща до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негативна публичност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увреждане на репутацията на организацията.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Служителите могат по невнимание или умишлено да споделят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чувствителна информация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без надлежно разрешение или разбиране на последствията.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Киберпрестъпниците могат да използват информация, споделена в социалните медии, за да извършват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атаки чрез социално инженерство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насочвайки се към служители с опити за фишинг или други измами.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2C123-90E9-AD79-2363-2A9F15C7A0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3D26FA-93D2-5FC6-46A7-DC2D7D016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36" y="3792150"/>
            <a:ext cx="4086809" cy="243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8089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18D84-E0EB-3E3F-F51C-EB1CCBCF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Споделяне на организационна информация, данни и знания чрез социални медии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C7F9-1FAE-0A2A-654D-BE379284E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1" y="1450975"/>
            <a:ext cx="8266922" cy="4849813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да смекчат тези проблеми, организациите трябва да приложат съответните мерки. Разработете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цялостна политика за социалните медии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която очертава насоки за споделяне на организационна информация и данни.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Обучете служителите относно рисковете, свързани със споделянето на чувствителна информация в социалните медии, и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осигурете обучение 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сигурни практики за споделяне на данни.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Ограничете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достъпа до акаунти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социалните медии и се уверете, че само оторизирани лица имат разрешение да публикуват от името на организацията.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Редовно наблюдавайте акаунтите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социалните медии, за да идентифицирате и адресирате всички потенциални нарушения на сигурността или поверителността.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2C123-90E9-AD79-2363-2A9F15C7A0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1EEB54-35C3-7136-FE52-234E66706B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436" y="2397967"/>
            <a:ext cx="3783564" cy="252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2607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18D84-E0EB-3E3F-F51C-EB1CCBCFD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Споделяне на организационна информация, данни и знания чрез социални медии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6C7F9-1FAE-0A2A-654D-BE379284E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291" y="1791478"/>
            <a:ext cx="11812554" cy="4509310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Насърчавайте служителите да използват сигурни и криптирани комуникационни канали за споделяне на чувствителни данни.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Преди да споделите организационна информация в социалните медии, уверете се в нейната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точност и уместност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осигурете достатъчен контекст.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Насърчаване на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култура на отговорност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отчетност по отношение на споделянето на данни и разпространението на знания. 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Подсилете важността на </a:t>
            </a:r>
            <a:r>
              <a:rPr lang="bg-BG" sz="1800" b="1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защитата на данните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информираността за поверителността сред служителите.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 са проактивни и бдителни, организациите могат да използват предимствата на социалните медии за комуникация и споделяне на знания, като минимизират потенциалните рискове и предизвикателства.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042C123-90E9-AD79-2363-2A9F15C7A0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333144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C8C7-0D40-087C-6B69-4D9640B3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Разработване на прототип </a:t>
            </a:r>
            <a:br>
              <a:rPr lang="en-US" dirty="0"/>
            </a:br>
            <a:r>
              <a:rPr lang="bg-BG" dirty="0"/>
              <a:t>на информационен портал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F773-B473-7675-7E51-9620CA37F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0" y="1620838"/>
            <a:ext cx="11457992" cy="4679950"/>
          </a:xfrm>
        </p:spPr>
        <p:txBody>
          <a:bodyPr/>
          <a:lstStyle/>
          <a:p>
            <a:pPr marL="0" indent="0">
              <a:buNone/>
            </a:pPr>
            <a:r>
              <a:rPr lang="bg-BG" sz="2000" dirty="0"/>
              <a:t>Разработването на прототип на информационен портал включва няколко стъпки за създаване на основна версия на портала с основни функции. 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bg-BG" sz="2000" dirty="0"/>
              <a:t>Ето примерно ръководство стъпка по стъпка за разработване на прототип на информационен портал: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9213B-1ABA-F10C-95B6-838DA0DB9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E0B794-6474-DD31-795C-B07DBCD37C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46" y="2288867"/>
            <a:ext cx="4437503" cy="325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160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C8C7-0D40-087C-6B69-4D9640B3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Разработване на прототип </a:t>
            </a:r>
            <a:br>
              <a:rPr lang="en-US" dirty="0"/>
            </a:br>
            <a:r>
              <a:rPr lang="bg-BG" dirty="0"/>
              <a:t>на информационен портал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F773-B473-7675-7E51-9620CA37F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0" y="1856792"/>
            <a:ext cx="5206482" cy="4443996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Дефинирайте целите и целевата аудитория: Ясно дефинирайте целите на информационния портал и идентифицирайте целевата аудитория. Определете типа информация, която порталът ще предоставя и кой ще има полза от достъпа до нея.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Планирайте информационната архитектура: Създайте структура за портала, като организирате съдържанието в категории, подкатегории и секции. Това ще помогне на потребителите лесно да навигират и да намерят информацията, от която се нуждаят.</a:t>
            </a:r>
            <a:endParaRPr lang="bg-BG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9213B-1ABA-F10C-95B6-838DA0DB9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A92CC0C-182D-5CFB-A91E-34B9073EC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86" y="1998922"/>
            <a:ext cx="6037004" cy="3238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0526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C8C7-0D40-087C-6B69-4D9640B3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Разработване на прототип </a:t>
            </a:r>
            <a:br>
              <a:rPr lang="en-US" dirty="0"/>
            </a:br>
            <a:r>
              <a:rPr lang="bg-BG" dirty="0"/>
              <a:t>на информационен портал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F773-B473-7675-7E51-9620CA37F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910" y="1856792"/>
            <a:ext cx="5206482" cy="4443996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Изберете платформа: Изберете подходяща платформа за изграждане на прототипа. Можете да използвате инструменти за уеб разработка като HTML/CSS/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JavaScript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да използвате системи за управление на съдържанието (CMS) като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WordPress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Drupal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Проектирайте потребителския интерфейс (UI – User </a:t>
            </a:r>
            <a:r>
              <a:rPr lang="bg-BG" sz="1800" dirty="0" err="1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Interface</a:t>
            </a: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): Създайте макет на потребителския интерфейс на портала. Фокусирайте се върху простотата и използваемостта, като гарантирате удобно изживяване.</a:t>
            </a:r>
            <a:endParaRPr lang="bg-BG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9213B-1ABA-F10C-95B6-838DA0DB9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57242-A453-9AF2-6EC4-A9FD1173A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822" y="2354035"/>
            <a:ext cx="539750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020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C8C7-0D40-087C-6B69-4D9640B3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Разработване на прототип </a:t>
            </a:r>
            <a:br>
              <a:rPr lang="en-US" dirty="0"/>
            </a:br>
            <a:r>
              <a:rPr lang="bg-BG" dirty="0"/>
              <a:t>на информационен портал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F773-B473-7675-7E51-9620CA37F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7918" y="1940768"/>
            <a:ext cx="4627984" cy="4443996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Създайте основни страници: Разработете основните страници на портала, като начална страница, информационни категории и отделни информационни страници.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Внедрете навигация: Добавете навигационни елементи, като менюта, ленти за търсене и навигационни пътеки, за да помогнете на потребителите да навигират ефективно през портала.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9213B-1ABA-F10C-95B6-838DA0DB9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AC82B9-B2B3-C2F0-907E-6F85938D3F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9" y="1865994"/>
            <a:ext cx="6543780" cy="345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991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C8C7-0D40-087C-6B69-4D9640B3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Разработване на прототип </a:t>
            </a:r>
            <a:br>
              <a:rPr lang="en-US" dirty="0"/>
            </a:br>
            <a:r>
              <a:rPr lang="bg-BG" dirty="0"/>
              <a:t>на информационен портал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F773-B473-7675-7E51-9620CA37F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2146040"/>
            <a:ext cx="8518849" cy="423872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Разработете информационно представяне: Проектирайте как информацията ще бъде представена на портала. Използвайте подходящи оформления, заглавия и форматиране, за да направите съдържанието лесно за четене и разбиране.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Включете интерактивни елементи: Включете интерактивни елементи като бутони и раздели, за да ангажирате потребителите и да подобрите потребителското изживяване.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Интегрирайте мултимедия: Ако е уместно, включете изображения, видеоклипове или инфографики, за да направите информацията по-ангажираща и визуално привлекателна.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9213B-1ABA-F10C-95B6-838DA0DB9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D278A9-65E5-FDB4-FF87-3746E4F169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923" y="2463282"/>
            <a:ext cx="3183812" cy="3183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78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C8C7-0D40-087C-6B69-4D9640B3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Разработване на прототип </a:t>
            </a:r>
            <a:br>
              <a:rPr lang="en-US" dirty="0"/>
            </a:br>
            <a:r>
              <a:rPr lang="bg-BG" dirty="0"/>
              <a:t>на информационен портал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F773-B473-7675-7E51-9620CA37F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548882"/>
            <a:ext cx="11625943" cy="4835881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Осигурете адаптивност: Уверете се, че прототипът се адаптира към различни размери на екрана и устройства, включително настолни компютри, таблети и мобилни телефони.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Внедрете основна функционалност: Включете основна функционалност като функция за търсене, формуляр за контакт или регистрация на потребител (ако е необходимо), за да демонстрирате как потребителите могат да взаимодействат с портала.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Тествайте прототипа: Тествайте обстойно прототипа, за да идентифицирате и коригирате всички грешки, проблеми с използваемостта или проблеми с оформлението.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9213B-1ABA-F10C-95B6-838DA0DB9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522B425-9D1D-7812-37F5-0891D9139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37" y="3972088"/>
            <a:ext cx="4031515" cy="22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60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BD238-173D-4E73-9A92-D41BBB22D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Съдържание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941CED-3789-BEB0-2C8C-19DC50FFEA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4" y="1620838"/>
            <a:ext cx="11715751" cy="4679950"/>
          </a:xfrm>
        </p:spPr>
        <p:txBody>
          <a:bodyPr/>
          <a:lstStyle/>
          <a:p>
            <a:pPr marL="460838" indent="-514350">
              <a:buFont typeface="+mj-lt"/>
              <a:buAutoNum type="arabicPeriod"/>
            </a:pPr>
            <a:r>
              <a:rPr lang="bg-BG" sz="2400" dirty="0"/>
              <a:t>Споделяне и разпространяване на информация в организация чрез дигитални технологии</a:t>
            </a:r>
          </a:p>
          <a:p>
            <a:pPr marL="460838" indent="-514350">
              <a:buFont typeface="+mj-lt"/>
              <a:buAutoNum type="arabicPeriod"/>
            </a:pPr>
            <a:r>
              <a:rPr lang="bg-BG" sz="2400" dirty="0"/>
              <a:t>Технологични и организационни ограничения, свързани със споделяне и разпространяване на информация в дадена организация</a:t>
            </a:r>
          </a:p>
          <a:p>
            <a:pPr marL="460838" indent="-514350">
              <a:buFont typeface="+mj-lt"/>
              <a:buAutoNum type="arabicPeriod"/>
            </a:pPr>
            <a:r>
              <a:rPr lang="bg-BG" sz="2400" dirty="0"/>
              <a:t>Споделяне на организационна информация, данни и знания чрез социални медии</a:t>
            </a:r>
          </a:p>
          <a:p>
            <a:pPr marL="460838" indent="-514350">
              <a:buFont typeface="+mj-lt"/>
              <a:buAutoNum type="arabicPeriod"/>
            </a:pPr>
            <a:r>
              <a:rPr lang="bg-BG" sz="2400" dirty="0"/>
              <a:t>Разработване на прототип на информационен портал</a:t>
            </a:r>
          </a:p>
          <a:p>
            <a:pPr marL="460838" indent="-514350">
              <a:buFont typeface="+mj-lt"/>
              <a:buAutoNum type="arabicPeriod"/>
            </a:pPr>
            <a:r>
              <a:rPr lang="bg-BG" sz="2400" dirty="0"/>
              <a:t>Споделяне и разпространение на информация и данни като източник на иновативни решения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67AADE-3835-C89C-B333-67F0F4B4CB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812235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1C8C7-0D40-087C-6B69-4D9640B39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Разработване на прототип </a:t>
            </a:r>
            <a:br>
              <a:rPr lang="en-US" dirty="0"/>
            </a:br>
            <a:r>
              <a:rPr lang="bg-BG" dirty="0"/>
              <a:t>на информационен портал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3F773-B473-7675-7E51-9620CA37F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548882"/>
            <a:ext cx="11625943" cy="4835881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13. Съберете обратна връзка: Споделете прототипа със заинтересовани страни и потенциални потребители, за да съберете обратна връзка относно използваемостта, уместността на съдържанието и цялостното преживяване.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14. Повтаряне и подобряване: Въз основа на получената обратна връзка, направете необходимите подобрения на прототипа, като се уверите, че той съответства на целите и отговаря на нуждите на потребителите.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15. Документирайте прототипа: Документирайте дизайнерските решения, функционалностите и обратната връзка, получени по време на процеса на разработка за бъдещи справки.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забравяйте, че прототипът е опростена версия на окончателния информационен портал и може да не включва всички функции и съдържание. Целта е да се създаде работещ модел, който показва основната структура, дизайн и функционалност на портала. С напредването на проекта прототипът може да послужи като основа за изграждане на пълноценен информационен портал с допълнителни функции и съдържание.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09213B-1ABA-F10C-95B6-838DA0DB93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649124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964C-5CFB-B62C-59FC-9853A795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Споделяне и разпространение на информация и данни като източник на иновативни решения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F5F3D-52CA-E332-0727-25D623A34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6" y="1620838"/>
            <a:ext cx="11672597" cy="4679950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Споделянето и разпространението на информация и данни като източник на иновативни решения може да срещне няколко предизвикателства и проблеми, включително: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Изолирани бази данни: Информацията и данните може да са разпръснати в различни отдели или системи и това често възпрепятства сътрудничеството и предотвратяват холистичния поглед върху информацията на организацията, пречейки на иновативните решения.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448AB-0780-D1F1-30D2-0C10EB83B0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10527B-7DFC-F66F-76C0-2F6FAC78A1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3364237"/>
            <a:ext cx="4404826" cy="293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1924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964C-5CFB-B62C-59FC-9853A795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Споделяне и разпространение на информация и данни като източник на иновативни решения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F5F3D-52CA-E332-0727-25D623A34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6" y="1450975"/>
            <a:ext cx="11672597" cy="484981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Поверителността на данните и сигурността: При споделяне на чувствителна или частна информация съществуват рискове от нарушаване на сигурността на данните или неоторизиран достъп, което може да доведе до правни последици и последици за репутацията, обезсърчаващи откритото споделяне.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Липса на стандартизация: Несъвместимите формати на данни и липсата на стандартизация могат да направят предизвикателство интегрирането и анализирането на информация от различни източници, възпрепятствайки усилията за иновации.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Ограничен достъп до подходящи данни: Не всички заинтересовани страни могат да имат достъп до данните, от които се нуждаят, което води до пропуски в информацията и пречи да вземат добре информирани решения и да стигнат до иновации.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Съпротива срещу споделяне на знания: В някои организационни култури служителите може да се колебаят да споделят знанията или идеите си поради опасения относно конкуренция или страх от критика.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Пристрастия при събирането на данни: Пристрастията при събирането или анализа на данни могат да доведат до изкривени прозрения и да възпрепятстват идентифицирането на иновативни възможности.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448AB-0780-D1F1-30D2-0C10EB83B0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26420771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964C-5CFB-B62C-59FC-9853A795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Споделяне и разпространение на информация и данни като източник на иновативни решения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F5F3D-52CA-E332-0727-25D623A34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6" y="1450975"/>
            <a:ext cx="11672597" cy="4849813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Липса на качество и точност на данните: Неточни или непълни данни могат да доведат до погрешни анализи и ненадеждна информация, оказвайки влияние върху разработването на иновативни решения.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8. Претоварване с информация: Огромно количество данни може да затрупа вземащите решения, което затруднява извличането на ценни прозрения и идентифицирането на потенциални иновативни решения.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 Интердисциплинарни бариери за сътрудничество: Иновациите често изискват междуфункционално сътрудничество, но различните екипи може да имат затруднения при ефективната комуникация и сътрудничество поради пропуски в езика или знанията.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448AB-0780-D1F1-30D2-0C10EB83B0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673A79-5098-65BB-BD6F-B465E4765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032" y="3916882"/>
            <a:ext cx="3018971" cy="226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3666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964C-5CFB-B62C-59FC-9853A795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Споделяне и разпространение на информация и данни като източник на иновативни решения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F5F3D-52CA-E332-0727-25D623A34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978090"/>
            <a:ext cx="6960638" cy="4322698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Неадекватни инструменти за анализ на данни: Липсата на достъп до усъвършенствани инструменти за анализ на данни или опит може да ограничи способността за извличане на значими прозрения от данните, възпрепятствайки иновациите.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11. Липса на управление на данните: Организациите може да нямат цялостна рамка за управление на данните, което води до неконтролирано споделяне и разпространение на информация и потенциална злоупотреба с данни.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12. Съпротива на промяната: Организациите може да се сблъскат със съпротива срещу приемането на нови иновативни решения, дори ако са подкрепени от данни, поради инерция или избягване на риска.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448AB-0780-D1F1-30D2-0C10EB83B0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5D4842-D6A4-F58A-4D29-2E9BE95A89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060" y="2071398"/>
            <a:ext cx="4252339" cy="363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1291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964C-5CFB-B62C-59FC-9853A795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Споделяне и разпространение на информация и данни като източник на иновативни решения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F5F3D-52CA-E332-0727-25D623A34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6" y="1548882"/>
            <a:ext cx="11709919" cy="4751906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да се справят с тези проблеми и да използват информацията и данните като източници на иновативни решения, организациите могат да предприемат няколко мерки: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Интегриране и централизация на данни: Създайте централизирано хранилище на данни и насърчете интегрирането на данни, за да избегнете формиране на изолирани бази от данни и да подобрите достъпността на данните.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Мерки за сигурност и поверителност на данните: Приложете стабилни мерки и политики за сигурност на данните, за да защитите чувствителната информация, като същевременно насърчавате споделянето на данни в подходящи граници.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Насърчаване на култура на споделяне на знания: Насърчавайте култура, която цени и възнаграждава споделянето на знания и насърчава откритата комуникация и сътрудничеството между екипите.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Инвестирайте в качество на данните и анализи: Дайте приоритет на качеството на данните и инвестирайте в усъвършенствани инструменти за анализ на данни и експертен опит, за да извлечете ценна информация от данните.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448AB-0780-D1F1-30D2-0C10EB83B0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5065047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0964C-5CFB-B62C-59FC-9853A7955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Споделяне и разпространение на информация и данни като източник на иновативни решения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6F5F3D-52CA-E332-0727-25D623A34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6" y="1548882"/>
            <a:ext cx="11709919" cy="4751906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Управление на данни и стандарти: Разработете ясни политики за управление на данните и установете стандарти за данни, за да гарантирате последователност и точност на данните.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 Интердисциплинарно сътрудничество: Улеснявайте междуфункционалното сътрудничество чрез семинари, обучения и споделени пространства за насърчаване на разнообразни гледни точки и иновативно мислене.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7. Непрекъснато учене и адаптиране: Насърчавайте нагласата за непрекъснато учене и адаптиране, възприемайки иновативни решения, произтичащи от анализа на данни.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Като се справят с тези предизвикателства и приемат проактивни стратегии, организациите могат да използват силата на информацията и данните, за да стимулират иновациите и да останат конкурентоспособни в днешния динамичен бизнес пейзаж.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448AB-0780-D1F1-30D2-0C10EB83B0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382B24-B0C5-6AAC-753A-46D9EB74D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721" y="4755514"/>
            <a:ext cx="2422461" cy="1461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165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Благодаря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g-BG" dirty="0"/>
              <a:t>За вашето внимание!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</a:t>
            </a:r>
            <a:br>
              <a:rPr lang="en-GB"/>
            </a:br>
            <a:r>
              <a:rPr lang="ru-RU"/>
              <a:t>с петте области на дигитална компетентност и 21 дигитални умения/ компетентности (DigComp 2.1)</a:t>
            </a:r>
          </a:p>
        </p:txBody>
      </p:sp>
    </p:spTree>
    <p:extLst>
      <p:ext uri="{BB962C8B-B14F-4D97-AF65-F5344CB8AC3E}">
        <p14:creationId xmlns:p14="http://schemas.microsoft.com/office/powerpoint/2010/main" val="1013762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4A94-BEF5-E5B5-D7EB-D3494C77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Споделяне и разпространяване на информация </a:t>
            </a:r>
            <a:br>
              <a:rPr lang="bg-BG" dirty="0"/>
            </a:br>
            <a:r>
              <a:rPr lang="bg-BG" dirty="0"/>
              <a:t>в организация чрез дигитални технологии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A025-9E0C-8F88-E590-50B2FA60A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820" y="1968758"/>
            <a:ext cx="5573147" cy="4332029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Проблемите, свързани със споделянето и разпространението на информация в една организация чрез цифрови технологии, могат да са най-общо в няколко направления: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Претоварване с информация: С изобилието от налична информация служителите могат да се почувстват претоварени от големия обем данни, което затруднява намирането на подходяща и съществена информация.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99A8F-2540-5944-C2B4-9AED8A5B04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5893EF-3AA7-8A29-4D4B-B8CBB9EFB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705" y="1826175"/>
            <a:ext cx="5178489" cy="425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1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4A94-BEF5-E5B5-D7EB-D3494C77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Споделяне и разпространяване на информация </a:t>
            </a:r>
            <a:br>
              <a:rPr lang="bg-BG" dirty="0"/>
            </a:br>
            <a:r>
              <a:rPr lang="bg-BG" dirty="0"/>
              <a:t>в организация чрез дигитални технологии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A025-9E0C-8F88-E590-50B2FA60A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69" y="1586203"/>
            <a:ext cx="10991462" cy="4332029"/>
          </a:xfrm>
        </p:spPr>
        <p:txBody>
          <a:bodyPr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Липса на централизирана платформа: Без централизирана платформа за споделяне на информация данните могат да бъдат разпръснати в различни системи, което води до трудности при достъпа и управлението на критична информация.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Сигурност и поверителност: Съществува риск чувствителна информация да бъде разкрита или да попадне в грешни ръце, особено ако не са въведени подходящи мерки за сигурност.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99A8F-2540-5944-C2B4-9AED8A5B04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AC33A9-340F-8EA6-AAC3-81F3D3246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90" y="3429000"/>
            <a:ext cx="508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1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4A94-BEF5-E5B5-D7EB-D3494C77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Споделяне и разпространяване на информация </a:t>
            </a:r>
            <a:br>
              <a:rPr lang="bg-BG" dirty="0"/>
            </a:br>
            <a:r>
              <a:rPr lang="bg-BG" dirty="0"/>
              <a:t>в организация чрез дигитални технологии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A025-9E0C-8F88-E590-50B2FA60A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5036" y="1595535"/>
            <a:ext cx="6192417" cy="4721289"/>
          </a:xfrm>
        </p:spPr>
        <p:txBody>
          <a:bodyPr/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Съпротива на промяната: Някои служители може да се противопоставят на приемането на нови дигитални инструменти и технологии, възпрепятствайки плавния преход към по-ефективни комуникационни методи.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Неефективни комуникационни канали: Използването на неподходящи или неефективни комуникационни канали може да доведе до неразбиране, закъснения и недоразумения.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Липса на сътрудничество и ангажираност: Без подходящи инструменти за сътрудничество служителите могат да сметнат за предизвикателство да работят заедно по проекти, което води до намалена продуктивност и креативност.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99A8F-2540-5944-C2B4-9AED8A5B04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C240D2-D1CF-52EF-D378-6DEE49380D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27" y="1847461"/>
            <a:ext cx="5284237" cy="396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158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4A94-BEF5-E5B5-D7EB-D3494C77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Споделяне и разпространяване на информация </a:t>
            </a:r>
            <a:br>
              <a:rPr lang="bg-BG" dirty="0"/>
            </a:br>
            <a:r>
              <a:rPr lang="bg-BG" dirty="0"/>
              <a:t>в организация чрез дигитални технологии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A025-9E0C-8F88-E590-50B2FA60A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69" y="1586203"/>
            <a:ext cx="10991462" cy="4646646"/>
          </a:xfrm>
        </p:spPr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Някои възможни подходи за решаване на тези проблеми: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Опростено управление на информацията: Внедрете централизирана система за управление на знанията, за да организирате и категоризирате информацията, като я направите лесно достъпна за служителите.</a:t>
            </a: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endParaRPr lang="bg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Обучение и поддръжка: Осигурете цялостно обучение и постоянна подкрепа на служителите, за да насърчите приемането на нови цифрови инструменти и технологии.</a:t>
            </a:r>
            <a:endParaRPr lang="en-BG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99A8F-2540-5944-C2B4-9AED8A5B04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A1D2C2-59B5-9E4E-B955-AEEAB78609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500" y="3192591"/>
            <a:ext cx="46990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393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4A94-BEF5-E5B5-D7EB-D3494C77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Споделяне и разпространяване на информация </a:t>
            </a:r>
            <a:br>
              <a:rPr lang="bg-BG" dirty="0"/>
            </a:br>
            <a:r>
              <a:rPr lang="bg-BG" dirty="0"/>
              <a:t>в организация чрез дигитални технологии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A025-9E0C-8F88-E590-50B2FA60A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677664"/>
            <a:ext cx="5495731" cy="4646646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Мерки за сигурност: Инвестирайте в стабилни протоколи за сигурност, криптиране и контрол на достъпа, за да предпазите чувствителната информация от неоторизиран достъп.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Удобни за потребителя интерфейси: Изберете удобни за потребителя платформи и интерфейси, за да намалите нуждата от постоянно обучение и да направите споделянето на информация интуитивно за служителите.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99A8F-2540-5944-C2B4-9AED8A5B04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0FBB70-9973-0435-0877-423BCADDF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11" y="1677664"/>
            <a:ext cx="5192207" cy="3631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67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4A94-BEF5-E5B5-D7EB-D3494C777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g-BG" dirty="0"/>
              <a:t>Споделяне и разпространяване на информация </a:t>
            </a:r>
            <a:br>
              <a:rPr lang="bg-BG" dirty="0"/>
            </a:br>
            <a:r>
              <a:rPr lang="bg-BG" dirty="0"/>
              <a:t>в организация чрез дигитални технологии</a:t>
            </a:r>
            <a:endParaRPr lang="en-B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11A025-9E0C-8F88-E590-50B2FA60A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269" y="1586203"/>
            <a:ext cx="10991462" cy="4646646"/>
          </a:xfrm>
        </p:spPr>
        <p:txBody>
          <a:bodyPr/>
          <a:lstStyle/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Установете насоки за комуникация: Определете ясни насоки за комуникация, включително използването на подходящи канали за различни видове комуникация, за да подобрите ефективността и да сведете до минимум недоразуменията.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Насърчавайте културата на сътрудничество: Насърчавайте култура на сътрудничество и споделяне на знания чрез признание на постиженията и възнаграждение на служители, които активно се ангажират и допринасят за споделени платформи.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bg-BG" sz="1800" dirty="0"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Редовни актуализации на информацията: Редовно актуализирайте и модерирайте информацията, за да гарантирате нейната уместност и точност, като предотвратявате претоварването с информация и остарелите данни.</a:t>
            </a:r>
            <a:endParaRPr lang="en-BG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99A8F-2540-5944-C2B4-9AED8A5B049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/>
              <a:t> Европейска Рамка на дигиталните компетентности с петте области на дигитална компетентност и 21 дигитални умения/ компетентности (DigComp 2.1)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D12EAA-38BB-BE88-FA3E-EAB99B2A30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706" y="4429788"/>
            <a:ext cx="2701729" cy="1803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003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alibri-Cambria">
      <a:majorFont>
        <a:latin typeface="Calibri" panose="020F0502020204030204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 panose="02040503050406030204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1588</TotalTime>
  <Words>4220</Words>
  <Application>Microsoft Macintosh PowerPoint</Application>
  <PresentationFormat>Widescreen</PresentationFormat>
  <Paragraphs>212</Paragraphs>
  <Slides>37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Cambria</vt:lpstr>
      <vt:lpstr>Symbol</vt:lpstr>
      <vt:lpstr>Retrospect</vt:lpstr>
      <vt:lpstr>2.2 Споделяне чрез дигитални технологии</vt:lpstr>
      <vt:lpstr>В тази тема ще научите:</vt:lpstr>
      <vt:lpstr>Съдържание</vt:lpstr>
      <vt:lpstr>Споделяне и разпространяване на информация  в организация чрез дигитални технологии</vt:lpstr>
      <vt:lpstr>Споделяне и разпространяване на информация  в организация чрез дигитални технологии</vt:lpstr>
      <vt:lpstr>Споделяне и разпространяване на информация  в организация чрез дигитални технологии</vt:lpstr>
      <vt:lpstr>Споделяне и разпространяване на информация  в организация чрез дигитални технологии</vt:lpstr>
      <vt:lpstr>Споделяне и разпространяване на информация  в организация чрез дигитални технологии</vt:lpstr>
      <vt:lpstr>Споделяне и разпространяване на информация  в организация чрез дигитални технологии</vt:lpstr>
      <vt:lpstr>Споделяне и разпространяване на информация  в организация чрез дигитални технологии</vt:lpstr>
      <vt:lpstr>Споделяне и разпространяване на информация  в организация чрез дигитални технологии</vt:lpstr>
      <vt:lpstr>Технологични и организационни ограничения, свързани със споделяне и разпространяване на информация в дадена организация</vt:lpstr>
      <vt:lpstr>Технологични и организационни ограничения, свързани със споделяне и разпространяване на информация в дадена организация</vt:lpstr>
      <vt:lpstr>Технологични и организационни ограничения, свързани със споделяне и разпространяване на информация в дадена организация</vt:lpstr>
      <vt:lpstr>Технологични и организационни ограничения, свързани със споделяне и разпространяване на информация в дадена организация</vt:lpstr>
      <vt:lpstr>Технологични и организационни ограничения, свързани със споделяне и разпространяване на информация в дадена организация</vt:lpstr>
      <vt:lpstr>Технологични и организационни ограничения, свързани със споделяне и разпространяване на информация в дадена организация</vt:lpstr>
      <vt:lpstr>Технологични и организационни ограничения, свързани със споделяне и разпространяване на информация в дадена организация</vt:lpstr>
      <vt:lpstr>Споделяне на организационна информация, данни и знания чрез социални медии</vt:lpstr>
      <vt:lpstr>Споделяне на организационна информация, данни и знания чрез социални медии</vt:lpstr>
      <vt:lpstr>Споделяне на организационна информация, данни и знания чрез социални медии</vt:lpstr>
      <vt:lpstr>Споделяне на организационна информация, данни и знания чрез социални медии</vt:lpstr>
      <vt:lpstr>Споделяне на организационна информация, данни и знания чрез социални медии</vt:lpstr>
      <vt:lpstr>Разработване на прототип  на информационен портал</vt:lpstr>
      <vt:lpstr>Разработване на прототип  на информационен портал</vt:lpstr>
      <vt:lpstr>Разработване на прототип  на информационен портал</vt:lpstr>
      <vt:lpstr>Разработване на прототип  на информационен портал</vt:lpstr>
      <vt:lpstr>Разработване на прототип  на информационен портал</vt:lpstr>
      <vt:lpstr>Разработване на прототип  на информационен портал</vt:lpstr>
      <vt:lpstr>Разработване на прототип  на информационен портал</vt:lpstr>
      <vt:lpstr>Споделяне и разпространение на информация и данни като източник на иновативни решения</vt:lpstr>
      <vt:lpstr>Споделяне и разпространение на информация и данни като източник на иновативни решения</vt:lpstr>
      <vt:lpstr>Споделяне и разпространение на информация и данни като източник на иновативни решения</vt:lpstr>
      <vt:lpstr>Споделяне и разпространение на информация и данни като източник на иновативни решения</vt:lpstr>
      <vt:lpstr>Споделяне и разпространение на информация и данни като източник на иновативни решения</vt:lpstr>
      <vt:lpstr>Споделяне и разпространение на информация и данни като източник на иновативни решения</vt:lpstr>
      <vt:lpstr>Благодаря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Irena Avdjieva</dc:creator>
  <cp:lastModifiedBy>Олег Димитров Константинов</cp:lastModifiedBy>
  <cp:revision>136</cp:revision>
  <dcterms:created xsi:type="dcterms:W3CDTF">2023-01-03T13:46:11Z</dcterms:created>
  <dcterms:modified xsi:type="dcterms:W3CDTF">2023-07-26T05:27:33Z</dcterms:modified>
</cp:coreProperties>
</file>