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4.xml" ContentType="application/vnd.openxmlformats-officedocument.presentationml.slid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12192000" cy="6858000"/>
  <p:notesSz cx="12192000" cy="6858000"/>
  <p:defaultTextStyle>
    <a:defPPr>
      <a:defRPr lang="en-US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5pPr>
    <a:lvl6pPr marL="2286000" algn="l" defTabSz="914400">
      <a:defRPr>
        <a:solidFill>
          <a:schemeClr val="tx1"/>
        </a:solidFill>
        <a:latin typeface="Cambria"/>
        <a:ea typeface="+mn-ea"/>
        <a:cs typeface="+mn-cs"/>
      </a:defRPr>
    </a:lvl6pPr>
    <a:lvl7pPr marL="2743200" algn="l" defTabSz="914400">
      <a:defRPr>
        <a:solidFill>
          <a:schemeClr val="tx1"/>
        </a:solidFill>
        <a:latin typeface="Cambria"/>
        <a:ea typeface="+mn-ea"/>
        <a:cs typeface="+mn-cs"/>
      </a:defRPr>
    </a:lvl7pPr>
    <a:lvl8pPr marL="3200400" algn="l" defTabSz="914400">
      <a:defRPr>
        <a:solidFill>
          <a:schemeClr val="tx1"/>
        </a:solidFill>
        <a:latin typeface="Cambria"/>
        <a:ea typeface="+mn-ea"/>
        <a:cs typeface="+mn-cs"/>
      </a:defRPr>
    </a:lvl8pPr>
    <a:lvl9pPr marL="3657600" algn="l" defTabSz="914400">
      <a:defRPr>
        <a:solidFill>
          <a:schemeClr val="tx1"/>
        </a:solidFill>
        <a:latin typeface="Cambria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presProps" Target="presProps.xml" /><Relationship Id="rId28" Type="http://schemas.openxmlformats.org/officeDocument/2006/relationships/tableStyles" Target="tableStyles.xml" /><Relationship Id="rId29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Title Slide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45473" y="1567928"/>
            <a:ext cx="8363516" cy="3536087"/>
          </a:xfrm>
          <a:prstGeom prst="rect">
            <a:avLst/>
          </a:prstGeom>
          <a:noFill/>
        </p:spPr>
        <p:txBody>
          <a:bodyPr/>
          <a:lstStyle>
            <a:lvl1pPr algn="l">
              <a:lnSpc>
                <a:spcPct val="85000"/>
              </a:lnSpc>
              <a:defRPr sz="80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45473" y="5294046"/>
            <a:ext cx="8363516" cy="53317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/>
              <a:t/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146050" y="6269038"/>
            <a:ext cx="8362950" cy="577849"/>
          </a:xfrm>
        </p:spPr>
        <p:txBody>
          <a:bodyPr/>
          <a:lstStyle>
            <a:lvl1pPr algn="l">
              <a:defRPr sz="1000" cap="all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Европейска Рамка на дигиталните компетентности с петте области на </a:t>
            </a:r>
            <a:br>
              <a:rPr lang="en-GB"/>
            </a:br>
            <a:r>
              <a:rPr lang="ru-RU"/>
              <a:t>дигитална компетентност</a:t>
            </a:r>
            <a:r>
              <a:rPr lang="en-GB"/>
              <a:t> </a:t>
            </a:r>
            <a:r>
              <a:rPr lang="ru-RU"/>
              <a:t>и 21 дигитални умения/ компетентности (DigComp 2.1)</a:t>
            </a:r>
            <a:endParaRPr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52400" y="114300"/>
            <a:ext cx="4724809" cy="71329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414778"/>
            <a:ext cx="2628900" cy="5757421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 marL="0"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-34925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>
            <a:cxnSpLocks/>
          </p:cNvCxnSpPr>
          <p:nvPr/>
        </p:nvCxnSpPr>
        <p:spPr bwMode="auto"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0" y="1621226"/>
            <a:ext cx="6035039" cy="4680000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17920" y="1621226"/>
            <a:ext cx="5974080" cy="4680001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-19050" y="1638232"/>
            <a:ext cx="6035039" cy="736282"/>
          </a:xfrm>
          <a:prstGeom prst="rect">
            <a:avLst/>
          </a:prstGeom>
          <a:solidFill>
            <a:srgbClr val="256C8D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0" y="2391520"/>
            <a:ext cx="6035039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98870" y="1638232"/>
            <a:ext cx="5974080" cy="736282"/>
          </a:xfrm>
          <a:prstGeom prst="rect">
            <a:avLst/>
          </a:prstGeom>
          <a:solidFill>
            <a:srgbClr val="256C8D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217920" y="2391520"/>
            <a:ext cx="5974080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-6350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4051300" cy="68580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18209" y="594358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320295" y="594358"/>
            <a:ext cx="7577296" cy="571084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t/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4953000"/>
            <a:ext cx="12188825" cy="19050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15" y="0"/>
            <a:ext cx="12191985" cy="4915076"/>
          </a:xfrm>
          <a:prstGeom prst="rect">
            <a:avLst/>
          </a:prstGeom>
          <a:blipFill>
            <a:blip r:embed="rId2"/>
            <a:stretch/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</p:spPr>
        <p:txBody>
          <a:bodyPr vert="horz" wrap="square" lIns="72000" tIns="72000" rIns="72000" bIns="72000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>
              <a:spcBef>
                <a:spcPts val="0"/>
              </a:spcBef>
              <a:spcAft>
                <a:spcPts val="0"/>
              </a:spcAft>
              <a:defRPr sz="1000" cap="all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/>
              <a:t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1" hdr="0" sldNum="0"/>
  <p:txStyles>
    <p:titleStyle>
      <a:lvl1pPr algn="ctr">
        <a:lnSpc>
          <a:spcPct val="85000"/>
        </a:lnSpc>
        <a:spcBef>
          <a:spcPts val="0"/>
        </a:spcBef>
        <a:spcAft>
          <a:spcPts val="0"/>
        </a:spcAft>
        <a:defRPr sz="4800" spc="-50">
          <a:solidFill>
            <a:schemeClr val="tx1"/>
          </a:solidFill>
          <a:latin typeface="+mj-lt"/>
          <a:ea typeface="+mj-ea"/>
          <a:cs typeface="+mj-cs"/>
        </a:defRPr>
      </a:lvl1pPr>
      <a:lvl2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2pPr>
      <a:lvl3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3pPr>
      <a:lvl4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4pPr>
      <a:lvl5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5pPr>
      <a:lvl6pPr marL="4572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6pPr>
      <a:lvl7pPr marL="9144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7pPr>
      <a:lvl8pPr marL="13716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8pPr>
      <a:lvl9pPr marL="18288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9pPr>
    </p:titleStyle>
    <p:bodyStyle>
      <a:lvl1pPr marL="90488" indent="-144000" algn="l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 bwMode="auto"/>
        <p:txBody>
          <a:bodyPr>
            <a:normAutofit/>
          </a:bodyPr>
          <a:lstStyle/>
          <a:p>
            <a:pPr>
              <a:spcBef>
                <a:spcPts val="600"/>
              </a:spcBef>
              <a:defRPr/>
            </a:pPr>
            <a:r>
              <a:rPr lang="bg-BG"/>
              <a:t>4.1 Защита на устройства</a:t>
            </a:r>
            <a:br>
              <a:rPr lang="bg-BG"/>
            </a:br>
            <a:r>
              <a:rPr lang="bg-BG" sz="2800"/>
              <a:t>БЕЗОПАСНОСТ – ВИСОКО-СПЕЦИАЛИЗИРАНО НИВО</a:t>
            </a:r>
            <a:endParaRPr lang="bg-BG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Мултимедийна презентация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2800">
                <a:solidFill>
                  <a:schemeClr val="tx1">
                    <a:lumMod val="85000"/>
                    <a:lumOff val="15000"/>
                  </a:schemeClr>
                </a:solidFill>
              </a:rPr>
              <a:t>Организационни и технологични решения за предотвратяване и защита</a:t>
            </a:r>
            <a:br>
              <a:rPr lang="bg-BG" sz="28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bg-BG" sz="4400"/>
              <a:t>Превенция срещу кражба на лични данни</a:t>
            </a:r>
            <a:endParaRPr lang="bg-BG" sz="28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 sz="2600"/>
              <a:t>Превенция срещу кражба на лични данни (продължение)</a:t>
            </a:r>
            <a:endParaRPr/>
          </a:p>
          <a:p>
            <a:pPr marL="457200" indent="-457200">
              <a:defRPr/>
            </a:pPr>
            <a:r>
              <a:rPr lang="bg-BG" sz="2400"/>
              <a:t>Смекчаване рискове, свързани с партньори и доставчици по веригата на доставки</a:t>
            </a:r>
            <a:endParaRPr/>
          </a:p>
          <a:p>
            <a:pPr marL="749300" lvl="1" indent="-457200">
              <a:defRPr/>
            </a:pPr>
            <a:r>
              <a:rPr lang="bg-BG" sz="2200"/>
              <a:t>Да бъде направено задълбочено изследване и анализ на рисковете за всеки един от тези партньори или доставчици, относно достъпа до системите.</a:t>
            </a:r>
            <a:endParaRPr/>
          </a:p>
          <a:p>
            <a:pPr marL="749300" lvl="1" indent="-457200">
              <a:defRPr/>
            </a:pPr>
            <a:r>
              <a:rPr lang="bg-BG" sz="2200"/>
              <a:t>Използване на стандартизирани въпросници, одити на място, </a:t>
            </a:r>
            <a:r>
              <a:rPr lang="bg-BG" sz="2200"/>
              <a:t>сертифицираност</a:t>
            </a:r>
            <a:r>
              <a:rPr lang="bg-BG" sz="2200"/>
              <a:t>.</a:t>
            </a:r>
            <a:endParaRPr/>
          </a:p>
          <a:p>
            <a:pPr marL="749300" lvl="1" indent="-457200">
              <a:defRPr/>
            </a:pPr>
            <a:r>
              <a:rPr lang="bg-BG" sz="2200"/>
              <a:t>Контрол по сигурността и спазване на правила и регламенти</a:t>
            </a:r>
            <a:endParaRPr/>
          </a:p>
          <a:p>
            <a:pPr marL="749300" lvl="1" indent="-457200">
              <a:defRPr/>
            </a:pPr>
            <a:r>
              <a:rPr lang="bg-BG" sz="2200"/>
              <a:t>Провеждане на обучения по сигурност, как се работи със системите и как да се  поддържат сигурни.</a:t>
            </a:r>
            <a:endParaRPr/>
          </a:p>
          <a:p>
            <a:pPr marL="457200" indent="-457200">
              <a:defRPr/>
            </a:pPr>
            <a:r>
              <a:rPr lang="bg-BG" sz="2400"/>
              <a:t>Превенция от лични „носими“ устройства</a:t>
            </a:r>
            <a:endParaRPr/>
          </a:p>
          <a:p>
            <a:pPr marL="749300" lvl="1" indent="-457200">
              <a:defRPr/>
            </a:pPr>
            <a:r>
              <a:rPr lang="bg-BG" sz="2200"/>
              <a:t>Въвеждане на </a:t>
            </a:r>
            <a:r>
              <a:rPr lang="bg-BG" sz="2200"/>
              <a:t>двуфакторно</a:t>
            </a:r>
            <a:r>
              <a:rPr lang="bg-BG" sz="2200"/>
              <a:t> удостоверяване.</a:t>
            </a:r>
            <a:endParaRPr/>
          </a:p>
          <a:p>
            <a:pPr marL="749300" lvl="1" indent="-457200">
              <a:defRPr/>
            </a:pPr>
            <a:r>
              <a:rPr lang="bg-BG" sz="2200"/>
              <a:t>Обучението на служителите относно протокола по сигурност.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2800">
                <a:solidFill>
                  <a:schemeClr val="tx1">
                    <a:lumMod val="85000"/>
                    <a:lumOff val="15000"/>
                  </a:schemeClr>
                </a:solidFill>
              </a:rPr>
              <a:t>Организационни и технологични решения за предотвратяване и защита</a:t>
            </a:r>
            <a:br>
              <a:rPr lang="bg-BG" sz="28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bg-BG" sz="4400"/>
              <a:t>Превенция срещу загуба на данни и манипулиране</a:t>
            </a:r>
            <a:endParaRPr lang="bg-BG" sz="28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 sz="2600"/>
              <a:t>Превенция срещу загуба на данни и манипулиране – да се извършва постоянно наблюдение за нерегламентирана дейност:</a:t>
            </a:r>
            <a:endParaRPr/>
          </a:p>
          <a:p>
            <a:pPr marL="749300" lvl="1" indent="-457200">
              <a:defRPr/>
            </a:pPr>
            <a:r>
              <a:rPr lang="bg-BG"/>
              <a:t>Превенцията срещу хардуерни проблеми – </a:t>
            </a:r>
            <a:r>
              <a:rPr lang="bg-BG" sz="2000"/>
              <a:t>осигуряване на резервираност, спазване на изискванията, безопасност при работа и поддръжка, мониторинг, архиви, физически контрол.</a:t>
            </a:r>
            <a:endParaRPr/>
          </a:p>
          <a:p>
            <a:pPr marL="749300" lvl="1" indent="-457200">
              <a:defRPr/>
            </a:pPr>
            <a:r>
              <a:rPr lang="bg-BG"/>
              <a:t>Превенция на грешки в софтуера – </a:t>
            </a:r>
            <a:r>
              <a:rPr lang="bg-BG" sz="2000"/>
              <a:t>обучение на персонала за работа със софтуера и правилната работа с устройствата, при инциденти – да се спазва протокол по възстановяване.</a:t>
            </a:r>
            <a:endParaRPr/>
          </a:p>
          <a:p>
            <a:pPr marL="749300" lvl="1" indent="-457200">
              <a:defRPr/>
            </a:pPr>
            <a:r>
              <a:rPr lang="bg-BG"/>
              <a:t>Превенция на човешки грешки – </a:t>
            </a:r>
            <a:r>
              <a:rPr lang="bg-BG" sz="2000"/>
              <a:t>обучения и разяснения за безопасност и спазване на политики, споделена лична отговорност и бдителност, реакция при инциденти.</a:t>
            </a:r>
            <a:endParaRPr/>
          </a:p>
          <a:p>
            <a:pPr marL="749300" lvl="1" indent="-457200">
              <a:defRPr/>
            </a:pPr>
            <a:r>
              <a:rPr lang="bg-BG"/>
              <a:t>Превенция при миграция – </a:t>
            </a:r>
            <a:r>
              <a:rPr lang="bg-BG" sz="2000"/>
              <a:t>да се спазва точната последователност и зависимости, да се актуализират данните.</a:t>
            </a:r>
            <a:endParaRPr lang="bg-BG"/>
          </a:p>
          <a:p>
            <a:pPr marL="749300" lvl="1" indent="-457200">
              <a:defRPr/>
            </a:pPr>
            <a:r>
              <a:rPr lang="bg-BG"/>
              <a:t>Превенция инфекции, злонамерен софтуер и хакерски атаки – </a:t>
            </a:r>
            <a:r>
              <a:rPr lang="bg-BG" sz="2000"/>
              <a:t>инсталация и поддръжка на препоръчителните инструменти за защита.</a:t>
            </a:r>
            <a:endParaRPr lang="bg-BG"/>
          </a:p>
          <a:p>
            <a:pPr marL="749300" lvl="1" indent="-457200">
              <a:defRPr/>
            </a:pPr>
            <a:r>
              <a:rPr lang="bg-BG"/>
              <a:t>Превенцията срещу природните бедствия – </a:t>
            </a:r>
            <a:r>
              <a:rPr lang="bg-BG" sz="2000"/>
              <a:t>да се поддържат архиви.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975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2800">
                <a:solidFill>
                  <a:schemeClr val="tx1">
                    <a:lumMod val="85000"/>
                    <a:lumOff val="15000"/>
                  </a:schemeClr>
                </a:solidFill>
              </a:rPr>
              <a:t>Организационни и технологични решения за предотвратяване и защита</a:t>
            </a:r>
            <a:br>
              <a:rPr lang="bg-BG" sz="28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bg-BG" sz="4400"/>
              <a:t>Превенция срещи кражба на самоличност</a:t>
            </a:r>
            <a:endParaRPr lang="bg-BG" sz="28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0" y="1596454"/>
            <a:ext cx="12192000" cy="4679950"/>
          </a:xfrm>
        </p:spPr>
        <p:txBody>
          <a:bodyPr numCol="2"/>
          <a:lstStyle/>
          <a:p>
            <a:pPr marL="457200" indent="-457200">
              <a:defRPr/>
            </a:pPr>
            <a:r>
              <a:rPr lang="bg-BG" sz="2400"/>
              <a:t>Платени услуги за защита от кражба на самоличност</a:t>
            </a:r>
            <a:endParaRPr/>
          </a:p>
          <a:p>
            <a:pPr marL="749300" lvl="1" indent="-457200">
              <a:defRPr/>
            </a:pPr>
            <a:r>
              <a:rPr lang="bg-BG" sz="2000"/>
              <a:t>Мониторинг на финансова и кредитна информация, вкл. известяване;</a:t>
            </a:r>
            <a:endParaRPr/>
          </a:p>
          <a:p>
            <a:pPr marL="749300" lvl="1" indent="-457200">
              <a:defRPr/>
            </a:pPr>
            <a:r>
              <a:rPr lang="bg-BG" sz="2000"/>
              <a:t>Застраховка за кражба на самоличност;</a:t>
            </a:r>
            <a:endParaRPr/>
          </a:p>
          <a:p>
            <a:pPr marL="749300" lvl="1" indent="-457200">
              <a:defRPr/>
            </a:pPr>
            <a:r>
              <a:rPr lang="bg-BG" sz="2000"/>
              <a:t>Услуги за възстановяване;</a:t>
            </a:r>
            <a:endParaRPr/>
          </a:p>
          <a:p>
            <a:pPr marL="749300" lvl="1" indent="-457200">
              <a:defRPr/>
            </a:pPr>
            <a:r>
              <a:rPr lang="bg-BG" sz="2000"/>
              <a:t>Сигурно управление на пароли;</a:t>
            </a:r>
            <a:endParaRPr/>
          </a:p>
          <a:p>
            <a:pPr marL="749300" lvl="1" indent="-457200">
              <a:defRPr/>
            </a:pPr>
            <a:r>
              <a:rPr lang="bg-BG" sz="2000"/>
              <a:t>Инструменти за защита на компютри.</a:t>
            </a:r>
            <a:endParaRPr lang="bg-BG" sz="2400"/>
          </a:p>
          <a:p>
            <a:pPr marL="457200" indent="-457200">
              <a:spcBef>
                <a:spcPts val="1000"/>
              </a:spcBef>
              <a:defRPr/>
            </a:pPr>
            <a:r>
              <a:rPr lang="bg-BG" sz="2400"/>
              <a:t>Без специални услуги</a:t>
            </a:r>
            <a:endParaRPr/>
          </a:p>
          <a:p>
            <a:pPr marL="933450" lvl="2" indent="-457200">
              <a:defRPr/>
            </a:pPr>
            <a:r>
              <a:rPr lang="bg-BG" sz="2000"/>
              <a:t>Самостоятелно проследяване на финансовата и кредитна активност;</a:t>
            </a:r>
            <a:endParaRPr/>
          </a:p>
          <a:p>
            <a:pPr marL="933450" lvl="2" indent="-457200">
              <a:defRPr/>
            </a:pPr>
            <a:r>
              <a:rPr lang="bg-BG" sz="2000"/>
              <a:t>Защита на устройствата с комплексен антивирусен софтуер, подходящо потребителско име и силна парола;</a:t>
            </a:r>
            <a:endParaRPr/>
          </a:p>
          <a:p>
            <a:pPr marL="933450" lvl="2" indent="-457200">
              <a:defRPr/>
            </a:pPr>
            <a:r>
              <a:rPr lang="bg-BG" sz="2000"/>
              <a:t>Често сменяне на паролата или използване на мениджъри за пароли;</a:t>
            </a:r>
            <a:endParaRPr/>
          </a:p>
          <a:p>
            <a:pPr marL="933450" lvl="2" indent="-457200">
              <a:defRPr/>
            </a:pPr>
            <a:r>
              <a:rPr lang="bg-BG" sz="2000"/>
              <a:t>Използване на </a:t>
            </a:r>
            <a:r>
              <a:rPr lang="bg-BG" sz="2000"/>
              <a:t>двуфакторна</a:t>
            </a:r>
            <a:r>
              <a:rPr lang="bg-BG" sz="2000"/>
              <a:t> </a:t>
            </a:r>
            <a:r>
              <a:rPr lang="bg-BG" sz="2000"/>
              <a:t>автентикация</a:t>
            </a:r>
            <a:r>
              <a:rPr lang="bg-BG" sz="2000"/>
              <a:t>;</a:t>
            </a:r>
            <a:endParaRPr/>
          </a:p>
          <a:p>
            <a:pPr marL="933450" lvl="2" indent="-457200">
              <a:defRPr/>
            </a:pPr>
            <a:r>
              <a:rPr lang="bg-BG" sz="2000"/>
              <a:t>Избягване споделянето на чувствителна информация;</a:t>
            </a:r>
            <a:endParaRPr/>
          </a:p>
          <a:p>
            <a:pPr marL="933450" lvl="2" indent="-457200">
              <a:defRPr/>
            </a:pPr>
            <a:r>
              <a:rPr lang="bg-BG" sz="2000"/>
              <a:t>Криптиране на документи с чувствителна информация или защитата им чрез силна парола.</a:t>
            </a:r>
            <a:endParaRPr/>
          </a:p>
          <a:p>
            <a:pPr marL="933450" lvl="2" indent="-457200">
              <a:defRPr/>
            </a:pPr>
            <a:r>
              <a:rPr lang="bg-BG" sz="2000"/>
              <a:t>Запознаване с методите на социално инженерство и разпознаването на потенциалните симптоми;</a:t>
            </a:r>
            <a:endParaRPr/>
          </a:p>
          <a:p>
            <a:pPr marL="933450" lvl="2" indent="-457200">
              <a:defRPr/>
            </a:pPr>
            <a:r>
              <a:rPr lang="bg-BG" sz="2000"/>
              <a:t>Запознаване с институциите, до които може да се подаде сигнал за възникнала злоупотреба (в България - Комисията по защита на личните данни - КЗЛД).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 sz="2800">
                <a:solidFill>
                  <a:schemeClr val="tx1">
                    <a:lumMod val="85000"/>
                    <a:lumOff val="15000"/>
                  </a:schemeClr>
                </a:solidFill>
              </a:rPr>
              <a:t>Организационни и технологични решения за предотвратяване и защита</a:t>
            </a:r>
            <a:br>
              <a:rPr lang="bg-BG" sz="28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bg-BG" sz="4400">
                <a:solidFill>
                  <a:schemeClr val="tx1">
                    <a:lumMod val="85000"/>
                    <a:lumOff val="15000"/>
                  </a:schemeClr>
                </a:solidFill>
              </a:rPr>
              <a:t>Превенция срещи отказ на услуги</a:t>
            </a:r>
            <a:endParaRPr lang="bg-BG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20000"/>
          </a:bodyPr>
          <a:lstStyle/>
          <a:p>
            <a:pPr marL="457200" indent="-457200">
              <a:defRPr/>
            </a:pPr>
            <a:r>
              <a:rPr lang="bg-BG"/>
              <a:t>Предварителна подготовка/специализирани хардуерни или софтуерни решения за защита.</a:t>
            </a:r>
            <a:endParaRPr/>
          </a:p>
          <a:p>
            <a:pPr marL="457200" indent="-457200">
              <a:defRPr/>
            </a:pPr>
            <a:r>
              <a:rPr lang="bg-BG"/>
              <a:t>Да се определи базовата линия за трафика, за да могат ясно да се виждат отклоненията. Да се конфигурира праг за заявките.</a:t>
            </a:r>
            <a:endParaRPr/>
          </a:p>
          <a:p>
            <a:pPr marL="457200" indent="-457200">
              <a:defRPr/>
            </a:pPr>
            <a:r>
              <a:rPr lang="bg-BG"/>
              <a:t>Да се подсигури по-голям обем на трафика.</a:t>
            </a:r>
            <a:endParaRPr/>
          </a:p>
          <a:p>
            <a:pPr marL="457200" indent="-457200">
              <a:defRPr/>
            </a:pPr>
            <a:r>
              <a:rPr lang="bg-BG"/>
              <a:t>Да се използва мрежа за разпространение на съдържание.</a:t>
            </a:r>
            <a:endParaRPr/>
          </a:p>
          <a:p>
            <a:pPr marL="457200" indent="-457200">
              <a:defRPr/>
            </a:pPr>
            <a:r>
              <a:rPr lang="bg-BG"/>
              <a:t>Да се поиска помощ от хостинг доставчика, за ограничение и пренасочване на трафика.</a:t>
            </a:r>
            <a:endParaRPr/>
          </a:p>
          <a:p>
            <a:pPr marL="457200" indent="-457200">
              <a:defRPr/>
            </a:pPr>
            <a:r>
              <a:rPr lang="bg-BG"/>
              <a:t>Да се потърси специалист по </a:t>
            </a:r>
            <a:r>
              <a:rPr lang="bg-BG"/>
              <a:t>DDoS</a:t>
            </a:r>
            <a:r>
              <a:rPr lang="bg-BG"/>
              <a:t> атаки – при нетолерантност относно спирания и забавяния (скъп вариант).</a:t>
            </a:r>
            <a:endParaRPr/>
          </a:p>
          <a:p>
            <a:pPr marL="457200" indent="-457200">
              <a:defRPr/>
            </a:pPr>
            <a:r>
              <a:rPr lang="bg-BG"/>
              <a:t>Да се изчака преминаването на атака.</a:t>
            </a:r>
            <a:endParaRPr/>
          </a:p>
          <a:p>
            <a:pPr marL="457200" indent="-457200">
              <a:defRPr/>
            </a:pPr>
            <a:r>
              <a:rPr lang="bg-BG"/>
              <a:t>За заразените устройства – антивирус и чести сканирания. Внимание за </a:t>
            </a:r>
            <a:r>
              <a:rPr lang="bg-BG"/>
              <a:t>фишинг</a:t>
            </a:r>
            <a:r>
              <a:rPr lang="bg-BG"/>
              <a:t>.</a:t>
            </a:r>
            <a:endParaRPr/>
          </a:p>
          <a:p>
            <a:pPr marL="457200" indent="-457200">
              <a:defRPr/>
            </a:pPr>
            <a:endParaRPr lang="bg-BG"/>
          </a:p>
          <a:p>
            <a:pPr>
              <a:defRPr/>
            </a:pP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 sz="2800">
                <a:solidFill>
                  <a:schemeClr val="tx1">
                    <a:lumMod val="85000"/>
                    <a:lumOff val="15000"/>
                  </a:schemeClr>
                </a:solidFill>
              </a:rPr>
              <a:t>Организационни и технологични решения за предотвратяване и защита</a:t>
            </a:r>
            <a:br>
              <a:rPr lang="bg-BG" sz="28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bg-BG" sz="4400">
                <a:solidFill>
                  <a:schemeClr val="tx1">
                    <a:lumMod val="85000"/>
                    <a:lumOff val="15000"/>
                  </a:schemeClr>
                </a:solidFill>
              </a:rPr>
              <a:t>Обобщение на правилата</a:t>
            </a:r>
            <a:endParaRPr lang="bg-BG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 numCol="2">
            <a:normAutofit fontScale="92500" lnSpcReduction="10000"/>
          </a:bodyPr>
          <a:lstStyle/>
          <a:p>
            <a:pPr marL="457200" indent="-457200">
              <a:spcBef>
                <a:spcPts val="600"/>
              </a:spcBef>
              <a:defRPr/>
            </a:pPr>
            <a:r>
              <a:rPr lang="bg-BG" sz="2000"/>
              <a:t>Дефиниране на принципи за поверителност на личната информация, в съответствие с местните закони и действащите правила в организацията за всички служители, включително партньори, доставчици и гости.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000"/>
              <a:t>Класификация на активите въз основа на нивата на рискове.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000"/>
              <a:t>Създаване на основни правила за контрол и достъп до основните активи и ресурси в, и извън организацията.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000"/>
              <a:t>Поддръжка на сигурността, поддръжка и контрол на достъпа до инфраструктурното оборудване и крайните станции в отделите на компанията.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000"/>
              <a:t>Дефиниране на принципи за електронна комуникация.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000"/>
              <a:t>Редовно архивиране на важната лична и административна информация и важни за организацията ресурси.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000"/>
              <a:t>Непрекъснато наблюдение и внедряване на система за откриване или предотвратяване на прониквания.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000"/>
              <a:t>Използване на програма за управление на записи на книжа, записи, документи, по отношение на формата им - хартиени или електронни и защита на авторските права.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000"/>
              <a:t>Дефиниране на отговорностите въз основа на различните аспекти на сигурността и посочване на екипа, носещ отговорност за инциденти или бюрото за помощ.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000"/>
              <a:t>Създаване на стратегия за предпазване на организацията от различните ситуации, които могат да възникнат.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000"/>
              <a:t>Създаване на стратегия за действия, в случай на инциденти.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/>
              <a:t>Комбинирани подходи за защита на устройства и програми</a:t>
            </a:r>
            <a:endParaRPr lang="bg-BG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 sz="2600"/>
              <a:t>Различни подходи за защита (могат да се комбинират, според изискванията на организацията и нейните услуги).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Избор на уникално потребителско име и парола (фраза, мениджър за пароли, </a:t>
            </a:r>
            <a:r>
              <a:rPr lang="bg-BG" sz="2400"/>
              <a:t>дву</a:t>
            </a:r>
            <a:r>
              <a:rPr lang="bg-BG" sz="2400"/>
              <a:t>- или много-</a:t>
            </a:r>
            <a:r>
              <a:rPr lang="bg-BG" sz="2400"/>
              <a:t>факторно</a:t>
            </a:r>
            <a:r>
              <a:rPr lang="bg-BG" sz="2400"/>
              <a:t> удостоверяване, биометрично разпознаване).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Корекции и актуализации на операционните и приложни програми.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Комплексен антивирусен софтуер за защита от злонамерени атаки и уязвимости.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Защита чрез защитна стена – конфигуриране на подходящи правила за защита.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Защита на данните чрез криптиращи технологии и поддръжка на архив.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Правилна поддръжка и експлоатация на устройствата.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Сигурен отдалечен достъп до устройствата в организацията.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Защита на безжичната мрежа – осигуряване на сигурна безжична мрежа.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/>
              <a:t>Комбинирани подходи за защита на устройства и програми - 2</a:t>
            </a:r>
            <a:endParaRPr lang="bg-BG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bg-BG" sz="2600"/>
              <a:t>Различни подходи за защита (продължение)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Използване на сигурно сърфиране – използването на HTTPS.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Е-мейл и уеб защита, антиспам и разпознаване на </a:t>
            </a:r>
            <a:r>
              <a:rPr lang="bg-BG" sz="2400"/>
              <a:t>фишинг</a:t>
            </a:r>
            <a:r>
              <a:rPr lang="bg-BG" sz="2400"/>
              <a:t>. 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Системи предотвратяващи проникванията (напр. IPS системи).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Управление на приложенията и браузъри – осигуряване на защита от потенциално опасни приложения, файлове, изтегляния и уеб сайтове.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Защита на мрежовото оборудване – осигуряване на защитен вход към устройствата, конфигуриране на сигурни услуги, прилагане на мерки за защита на пароли, поддръжка на актуализирани операционни системи и актуален хардуер.</a:t>
            </a:r>
            <a:endParaRPr/>
          </a:p>
          <a:p>
            <a:pPr marL="457200" indent="-457200">
              <a:lnSpc>
                <a:spcPct val="80000"/>
              </a:lnSpc>
              <a:spcBef>
                <a:spcPts val="800"/>
              </a:spcBef>
              <a:defRPr/>
            </a:pPr>
            <a:r>
              <a:rPr lang="bg-BG" sz="2400"/>
              <a:t>Създаване на различни правила за достъп и защита – определяне на правила за достъп и контрол, вкл. физически., както и процедури, в случай на пробив или инциденти.</a:t>
            </a:r>
            <a:endParaRPr/>
          </a:p>
          <a:p>
            <a:pPr marL="457200" indent="-457200">
              <a:defRPr/>
            </a:pP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/>
              <a:t>Иновативни мерки за сигурност и безопасност</a:t>
            </a:r>
            <a:endParaRPr lang="bg-BG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spcBef>
                <a:spcPts val="1000"/>
              </a:spcBef>
              <a:buNone/>
              <a:defRPr/>
            </a:pPr>
            <a:r>
              <a:rPr lang="bg-BG"/>
              <a:t>Използването на нови технологични решения и иновации би помогнало на организациите за по-добра сигурност и безопасност.</a:t>
            </a:r>
            <a:endParaRPr/>
          </a:p>
          <a:p>
            <a:pPr marL="457200" indent="-457200">
              <a:spcBef>
                <a:spcPts val="1000"/>
              </a:spcBef>
              <a:defRPr/>
            </a:pPr>
            <a:r>
              <a:rPr lang="bg-BG"/>
              <a:t>Съвременни антивирусни решения – със системи за поведенчески анализ и проактивна превенция.</a:t>
            </a:r>
            <a:endParaRPr/>
          </a:p>
          <a:p>
            <a:pPr marL="457200" indent="-457200">
              <a:spcBef>
                <a:spcPts val="1000"/>
              </a:spcBef>
              <a:defRPr/>
            </a:pPr>
            <a:r>
              <a:rPr lang="bg-BG"/>
              <a:t>Съвременни технологии за осигуряване на веригата на доставки.</a:t>
            </a:r>
            <a:endParaRPr/>
          </a:p>
          <a:p>
            <a:pPr marL="749300" lvl="1" indent="-457200">
              <a:spcBef>
                <a:spcPts val="1000"/>
              </a:spcBef>
              <a:defRPr/>
            </a:pPr>
            <a:r>
              <a:rPr lang="bg-BG"/>
              <a:t>Изкуствен интелект (AI) – подбор  на данните и идентифициране на отклонения.</a:t>
            </a:r>
            <a:endParaRPr/>
          </a:p>
          <a:p>
            <a:pPr marL="749300" lvl="1" indent="-457200">
              <a:spcBef>
                <a:spcPts val="1000"/>
              </a:spcBef>
              <a:defRPr/>
            </a:pPr>
            <a:r>
              <a:rPr lang="bg-BG"/>
              <a:t>Машинно обучение (ML) – при обработката на големи обеми от данни.</a:t>
            </a:r>
            <a:endParaRPr/>
          </a:p>
          <a:p>
            <a:pPr marL="749300" lvl="1" indent="-457200">
              <a:spcBef>
                <a:spcPts val="1000"/>
              </a:spcBef>
              <a:defRPr/>
            </a:pPr>
            <a:r>
              <a:rPr lang="bg-BG"/>
              <a:t>Блокчейн</a:t>
            </a:r>
            <a:r>
              <a:rPr lang="bg-BG"/>
              <a:t> (</a:t>
            </a:r>
            <a:r>
              <a:rPr lang="bg-BG"/>
              <a:t>Blockchain</a:t>
            </a:r>
            <a:r>
              <a:rPr lang="bg-BG"/>
              <a:t>) технологията – по-висока сигурност.</a:t>
            </a:r>
            <a:endParaRPr/>
          </a:p>
          <a:p>
            <a:pPr marL="342900" indent="-342900">
              <a:spcBef>
                <a:spcPts val="1000"/>
              </a:spcBef>
              <a:defRPr/>
            </a:pPr>
            <a:r>
              <a:rPr lang="bg-BG"/>
              <a:t>Високопроизводителни UPS устройства и технологии за защита на </a:t>
            </a:r>
            <a:r>
              <a:rPr lang="bg-BG"/>
              <a:t>IoT</a:t>
            </a:r>
            <a:r>
              <a:rPr lang="bg-BG"/>
              <a:t>.</a:t>
            </a:r>
            <a:endParaRPr/>
          </a:p>
          <a:p>
            <a:pPr marL="749300" lvl="1" indent="-457200">
              <a:defRPr/>
            </a:pPr>
            <a:endParaRPr lang="bg-BG"/>
          </a:p>
          <a:p>
            <a:pPr marL="0" indent="0">
              <a:buNone/>
              <a:defRPr/>
            </a:pPr>
            <a:endParaRPr lang="bg-BG"/>
          </a:p>
          <a:p>
            <a:pPr marL="0" indent="0">
              <a:buNone/>
              <a:defRPr/>
            </a:pP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/>
              <a:t>Защита на личната информация и надеждност в дигитална среда</a:t>
            </a:r>
            <a:endParaRPr lang="bg-BG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 sz="2400"/>
              <a:t>В организациите, привилата за защита на личната информация и надеждността в дигитална среда са сходни с тези в личен план.</a:t>
            </a:r>
            <a:endParaRPr/>
          </a:p>
          <a:p>
            <a:pPr marL="457200" indent="-457200">
              <a:spcBef>
                <a:spcPts val="800"/>
              </a:spcBef>
              <a:defRPr/>
            </a:pPr>
            <a:r>
              <a:rPr lang="bg-BG" sz="2400"/>
              <a:t>Потребителско име – да включва най-малко лична информация. </a:t>
            </a:r>
            <a:endParaRPr/>
          </a:p>
          <a:p>
            <a:pPr marL="457200" indent="-457200">
              <a:spcBef>
                <a:spcPts val="800"/>
              </a:spcBef>
              <a:defRPr/>
            </a:pPr>
            <a:r>
              <a:rPr lang="bg-BG" sz="2400"/>
              <a:t>Паролите - уникални и комплексни, както и съставени според  установената политика по сигурност в организацията. Не трябва да се споделят с вътрешни и външни лица, както и да се излагат явно на показ.</a:t>
            </a:r>
            <a:endParaRPr/>
          </a:p>
          <a:p>
            <a:pPr marL="457200" indent="-457200">
              <a:spcBef>
                <a:spcPts val="800"/>
              </a:spcBef>
              <a:defRPr/>
            </a:pPr>
            <a:r>
              <a:rPr lang="bg-BG" sz="2400"/>
              <a:t>Ако е необходимо - </a:t>
            </a:r>
            <a:r>
              <a:rPr lang="bg-BG" sz="2400"/>
              <a:t>двуфакторно</a:t>
            </a:r>
            <a:r>
              <a:rPr lang="bg-BG" sz="2400"/>
              <a:t> (</a:t>
            </a:r>
            <a:r>
              <a:rPr lang="bg-BG" sz="2400"/>
              <a:t>мултифакторно</a:t>
            </a:r>
            <a:r>
              <a:rPr lang="bg-BG" sz="2400"/>
              <a:t>) удостоверяване, достъп чрез цифрови сертификати или биометрични данни. Да не се преотстъпват ПИН-</a:t>
            </a:r>
            <a:r>
              <a:rPr lang="bg-BG" sz="2400"/>
              <a:t>ът</a:t>
            </a:r>
            <a:r>
              <a:rPr lang="bg-BG" sz="2400"/>
              <a:t>, </a:t>
            </a:r>
            <a:r>
              <a:rPr lang="bg-BG" sz="2400"/>
              <a:t>карточетецът</a:t>
            </a:r>
            <a:r>
              <a:rPr lang="bg-BG" sz="2400"/>
              <a:t>, </a:t>
            </a:r>
            <a:r>
              <a:rPr lang="bg-BG" sz="2400"/>
              <a:t>смарт</a:t>
            </a:r>
            <a:r>
              <a:rPr lang="bg-BG" sz="2400"/>
              <a:t>-картата, както и да се съхраняват на подходящо място. </a:t>
            </a:r>
            <a:endParaRPr/>
          </a:p>
          <a:p>
            <a:pPr marL="457200" indent="-457200">
              <a:spcBef>
                <a:spcPts val="800"/>
              </a:spcBef>
              <a:defRPr/>
            </a:pPr>
            <a:r>
              <a:rPr lang="bg-BG" sz="2400"/>
              <a:t>Да не се споделя информация за акаунти и привилегии.</a:t>
            </a:r>
            <a:endParaRPr/>
          </a:p>
          <a:p>
            <a:pPr marL="457200" indent="-457200">
              <a:spcBef>
                <a:spcPts val="800"/>
              </a:spcBef>
              <a:defRPr/>
            </a:pPr>
            <a:r>
              <a:rPr lang="bg-BG" sz="2400"/>
              <a:t>Достъпът до личните данни и информация да бъде ограничен.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/>
              <a:t>Защита на личната информация и надеждност в дигитална среда - 2</a:t>
            </a:r>
            <a:endParaRPr lang="bg-BG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 sz="2400"/>
              <a:t>Привилата за защита на личната информация (продължение)</a:t>
            </a:r>
            <a:endParaRPr/>
          </a:p>
          <a:p>
            <a:pPr marL="342900" indent="-342900">
              <a:defRPr/>
            </a:pPr>
            <a:r>
              <a:rPr lang="bg-BG" sz="2400"/>
              <a:t>Служебните устройства да се използват само за определената им цел.</a:t>
            </a:r>
            <a:endParaRPr/>
          </a:p>
          <a:p>
            <a:pPr marL="342900" indent="-342900">
              <a:defRPr/>
            </a:pPr>
            <a:r>
              <a:rPr lang="bg-BG" sz="2400"/>
              <a:t>Софтуерът на устройствата да се поддържа актуален, да се инсталират регулярно всички корекции за сигурност.</a:t>
            </a:r>
            <a:endParaRPr/>
          </a:p>
          <a:p>
            <a:pPr marL="342900" indent="-342900">
              <a:defRPr/>
            </a:pPr>
            <a:r>
              <a:rPr lang="bg-BG" sz="2400"/>
              <a:t>Да бъдат инсталирани и поддържани актуални средства за защита на работното устройство, според минималните изисквания или политиката по сигурност на организацията.</a:t>
            </a:r>
            <a:endParaRPr/>
          </a:p>
          <a:p>
            <a:pPr marL="342900" indent="-342900">
              <a:defRPr/>
            </a:pPr>
            <a:r>
              <a:rPr lang="bg-BG" sz="2400"/>
              <a:t>Да се наблюдават редовно системата и процесите й за необичайни симптоми и признаци.</a:t>
            </a:r>
            <a:endParaRPr/>
          </a:p>
          <a:p>
            <a:pPr marL="342900" indent="-342900">
              <a:defRPr/>
            </a:pPr>
            <a:r>
              <a:rPr lang="bg-BG" sz="2400"/>
              <a:t>Редовно да се присъства на различни обучения свързани със сигурността, както и за разпознаване на най-новите методи за социално инженерство и за GDPR.</a:t>
            </a:r>
            <a:endParaRPr/>
          </a:p>
          <a:p>
            <a:pPr marL="342900" indent="-342900">
              <a:defRPr/>
            </a:pPr>
            <a:endParaRPr lang="bg-BG" sz="2400"/>
          </a:p>
          <a:p>
            <a:pPr marL="457200" indent="-457200">
              <a:spcBef>
                <a:spcPts val="800"/>
              </a:spcBef>
              <a:defRPr/>
            </a:pPr>
            <a:endParaRPr lang="bg-BG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>
                <a:solidFill>
                  <a:schemeClr val="tx1">
                    <a:lumMod val="85000"/>
                    <a:lumOff val="15000"/>
                  </a:schemeClr>
                </a:solidFill>
              </a:rPr>
              <a:t>СЪДЪРЖАНИЕ</a:t>
            </a:r>
            <a:endParaRPr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/>
              <a:t>Основни рискове и заплахи за дигиталните устройства и програми – сложност на проблемите.</a:t>
            </a:r>
            <a:endParaRPr/>
          </a:p>
          <a:p>
            <a:pPr marL="457200" indent="-457200">
              <a:defRPr/>
            </a:pPr>
            <a:r>
              <a:rPr lang="bg-BG"/>
              <a:t>Организационни и технологични решения за предотвратяване и защита.</a:t>
            </a:r>
            <a:endParaRPr/>
          </a:p>
          <a:p>
            <a:pPr marL="457200" indent="-457200">
              <a:defRPr/>
            </a:pPr>
            <a:r>
              <a:rPr lang="bg-BG"/>
              <a:t>Комбинирани подходи за защита на устройства и програми.</a:t>
            </a:r>
            <a:endParaRPr/>
          </a:p>
          <a:p>
            <a:pPr marL="457200" indent="-457200">
              <a:defRPr/>
            </a:pPr>
            <a:r>
              <a:rPr lang="bg-BG"/>
              <a:t>Иновативни мерки за сигурност и безопасност.</a:t>
            </a:r>
            <a:endParaRPr/>
          </a:p>
          <a:p>
            <a:pPr marL="457200" indent="-457200">
              <a:defRPr/>
            </a:pPr>
            <a:r>
              <a:rPr lang="bg-BG"/>
              <a:t>Защита на личната информация и надеждност в дигитална среда.</a:t>
            </a:r>
            <a:endParaRPr/>
          </a:p>
          <a:p>
            <a:pPr marL="457200" indent="-457200">
              <a:defRPr/>
            </a:pPr>
            <a:r>
              <a:rPr lang="bg-BG"/>
              <a:t>Корпоративна политика за киберсигурност – правила и подходи.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>
                <a:solidFill>
                  <a:schemeClr val="tx1">
                    <a:lumMod val="85000"/>
                    <a:lumOff val="15000"/>
                  </a:schemeClr>
                </a:solidFill>
              </a:rPr>
              <a:t>Корпоративна политика за киберсигурност – правила и подходи</a:t>
            </a:r>
            <a:endParaRPr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/>
              <a:t>Политика по сигурност - процедури и процеси, свързани с информационната сигурност. </a:t>
            </a:r>
            <a:endParaRPr/>
          </a:p>
          <a:p>
            <a:pPr marL="457200" indent="-457200">
              <a:defRPr/>
            </a:pPr>
            <a:r>
              <a:rPr lang="bg-BG"/>
              <a:t>Всяка организацията трябва да има разписана такава политика, която: </a:t>
            </a:r>
            <a:endParaRPr/>
          </a:p>
          <a:p>
            <a:pPr marL="749300" lvl="1" indent="-457200">
              <a:spcBef>
                <a:spcPts val="1200"/>
              </a:spcBef>
              <a:defRPr/>
            </a:pPr>
            <a:r>
              <a:rPr lang="bg-BG" sz="2800"/>
              <a:t>Защитава поверителността и целостта на данни; </a:t>
            </a:r>
            <a:endParaRPr/>
          </a:p>
          <a:p>
            <a:pPr marL="749300" lvl="1" indent="-457200">
              <a:spcBef>
                <a:spcPts val="1200"/>
              </a:spcBef>
              <a:defRPr/>
            </a:pPr>
            <a:r>
              <a:rPr lang="bg-BG" sz="2800"/>
              <a:t>Свежда до минимум риска от пробиви в сигурността; </a:t>
            </a:r>
            <a:endParaRPr/>
          </a:p>
          <a:p>
            <a:pPr marL="749300" lvl="1" indent="-457200">
              <a:spcBef>
                <a:spcPts val="1200"/>
              </a:spcBef>
              <a:defRPr/>
            </a:pPr>
            <a:r>
              <a:rPr lang="bg-BG" sz="2800"/>
              <a:t>Поддържа цифрова сигурност в цялата си организация; </a:t>
            </a:r>
            <a:endParaRPr/>
          </a:p>
          <a:p>
            <a:pPr marL="749300" lvl="1" indent="-457200">
              <a:spcBef>
                <a:spcPts val="1200"/>
              </a:spcBef>
              <a:defRPr/>
            </a:pPr>
            <a:r>
              <a:rPr lang="bg-BG" sz="2800"/>
              <a:t>Спазва нормативните изисквания.</a:t>
            </a:r>
            <a:endParaRPr/>
          </a:p>
          <a:p>
            <a:pPr marL="457200" indent="-457200">
              <a:defRPr/>
            </a:pP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>
                <a:solidFill>
                  <a:schemeClr val="tx1">
                    <a:lumMod val="85000"/>
                    <a:lumOff val="15000"/>
                  </a:schemeClr>
                </a:solidFill>
              </a:rPr>
              <a:t>Корпоративна политика за киберсигурност – правила и подходи - 2</a:t>
            </a:r>
            <a:endParaRPr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/>
              <a:t>Процес по разработка на политика по сигурност</a:t>
            </a:r>
            <a:endParaRPr/>
          </a:p>
          <a:p>
            <a:pPr marL="457200" indent="-457200">
              <a:defRPr/>
            </a:pPr>
            <a:r>
              <a:rPr lang="bg-BG"/>
              <a:t>Оценка на риска – прави се преценка за приемливите рискове и се определя оптимума между ефективността и ефикасността.</a:t>
            </a:r>
            <a:endParaRPr/>
          </a:p>
          <a:p>
            <a:pPr marL="457200" indent="-457200">
              <a:defRPr/>
            </a:pPr>
            <a:r>
              <a:rPr lang="bg-BG"/>
              <a:t>Обмисляне на приложимите закони и насоки.</a:t>
            </a:r>
            <a:endParaRPr/>
          </a:p>
          <a:p>
            <a:pPr marL="457200" indent="-457200">
              <a:defRPr/>
            </a:pPr>
            <a:r>
              <a:rPr lang="bg-BG"/>
              <a:t>Включване на всички подходящи елементи:</a:t>
            </a:r>
            <a:endParaRPr/>
          </a:p>
          <a:p>
            <a:pPr marL="749300" lvl="1" indent="-457200">
              <a:defRPr/>
            </a:pPr>
            <a:r>
              <a:rPr lang="bg-BG"/>
              <a:t>Правила за приемлива употреба;</a:t>
            </a:r>
            <a:endParaRPr/>
          </a:p>
          <a:p>
            <a:pPr marL="749300" lvl="1" indent="-457200">
              <a:defRPr/>
            </a:pPr>
            <a:r>
              <a:rPr lang="bg-BG"/>
              <a:t>Политика за контрол на достъпа;</a:t>
            </a:r>
            <a:endParaRPr/>
          </a:p>
          <a:p>
            <a:pPr marL="749300" lvl="1" indent="-457200">
              <a:defRPr/>
            </a:pPr>
            <a:r>
              <a:rPr lang="bg-BG"/>
              <a:t>Политика за пароли;</a:t>
            </a:r>
            <a:endParaRPr/>
          </a:p>
          <a:p>
            <a:pPr marL="749300" lvl="1" indent="-457200">
              <a:defRPr/>
            </a:pPr>
            <a:r>
              <a:rPr lang="bg-BG"/>
              <a:t>Политики относно софтуера за защита;</a:t>
            </a:r>
            <a:endParaRPr/>
          </a:p>
          <a:p>
            <a:pPr marL="749300" lvl="1" indent="-457200">
              <a:defRPr/>
            </a:pPr>
            <a:r>
              <a:rPr lang="bg-BG"/>
              <a:t>Политика за отдалечен достъп;</a:t>
            </a:r>
            <a:endParaRPr/>
          </a:p>
          <a:p>
            <a:pPr marL="457200" indent="-457200">
              <a:defRPr/>
            </a:pPr>
            <a:endParaRPr lang="bg-BG"/>
          </a:p>
          <a:p>
            <a:pPr marL="457200" indent="-457200">
              <a:defRPr/>
            </a:pP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>
                <a:solidFill>
                  <a:schemeClr val="tx1">
                    <a:lumMod val="85000"/>
                    <a:lumOff val="15000"/>
                  </a:schemeClr>
                </a:solidFill>
              </a:rPr>
              <a:t>Корпоративна политика за киберсигурност – правила и подходи - 3</a:t>
            </a:r>
            <a:endParaRPr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/>
              <a:t>Процес по разработка на политика по сигурност</a:t>
            </a:r>
            <a:endParaRPr/>
          </a:p>
          <a:p>
            <a:pPr marL="457200" indent="-457200">
              <a:defRPr/>
            </a:pPr>
            <a:r>
              <a:rPr lang="bg-BG" sz="2600"/>
              <a:t>Включване на всички подходящи елементи: (продължение)</a:t>
            </a:r>
            <a:endParaRPr/>
          </a:p>
          <a:p>
            <a:pPr marL="749300" lvl="1" indent="-457200">
              <a:defRPr/>
            </a:pPr>
            <a:r>
              <a:rPr lang="bg-BG"/>
              <a:t>Правила за наблюдение и актуализация на политика.</a:t>
            </a:r>
            <a:endParaRPr/>
          </a:p>
          <a:p>
            <a:pPr marL="749300" lvl="1" indent="-457200">
              <a:defRPr/>
            </a:pPr>
            <a:r>
              <a:rPr lang="bg-BG"/>
              <a:t>Как политиката ще бъде прилагана от служителите и какви действия ще се предприемат, в случай, че не се изпълнява.</a:t>
            </a:r>
            <a:endParaRPr/>
          </a:p>
          <a:p>
            <a:pPr marL="749300" lvl="1" indent="-457200">
              <a:defRPr/>
            </a:pPr>
            <a:r>
              <a:rPr lang="bg-BG"/>
              <a:t>Други или допълнителни – профили за сигурност, физическа охрана, мониторинг и откриване на прониквания, възстановяване при бедствия и инциденти.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Прилагането й не трябва да нарушава за дълго време работата.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Служителите трябва да се обучат й имат постоянен достъп до нея.</a:t>
            </a:r>
            <a:endParaRPr/>
          </a:p>
          <a:p>
            <a:pPr marL="0" indent="0">
              <a:spcBef>
                <a:spcPts val="600"/>
              </a:spcBef>
              <a:buNone/>
              <a:defRPr/>
            </a:pPr>
            <a:r>
              <a:rPr lang="bg-BG" sz="2600"/>
              <a:t>Могат да се използват шаблони от известни в сигурността организации. </a:t>
            </a:r>
            <a:endParaRPr/>
          </a:p>
          <a:p>
            <a:pPr marL="457200" indent="-457200">
              <a:defRPr/>
            </a:pPr>
            <a:endParaRPr lang="bg-BG"/>
          </a:p>
          <a:p>
            <a:pPr marL="457200" indent="-457200">
              <a:defRPr/>
            </a:pP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>
                <a:solidFill>
                  <a:schemeClr val="tx1">
                    <a:lumMod val="85000"/>
                    <a:lumOff val="15000"/>
                  </a:schemeClr>
                </a:solidFill>
              </a:rPr>
              <a:t>ОБОБЩЕНИЕ</a:t>
            </a:r>
            <a:endParaRPr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 sz="2700"/>
              <a:t>За сложността на проблемите при различните рискове и заплахи за дигиталните устройства и програми.</a:t>
            </a:r>
            <a:endParaRPr/>
          </a:p>
          <a:p>
            <a:pPr marL="457200" indent="-457200">
              <a:defRPr/>
            </a:pPr>
            <a:r>
              <a:rPr lang="bg-BG" sz="2700"/>
              <a:t>Какви организационни и технологични решения за предотвратяване и защита могат да се предприемат.</a:t>
            </a:r>
            <a:endParaRPr/>
          </a:p>
          <a:p>
            <a:pPr marL="457200" indent="-457200">
              <a:defRPr/>
            </a:pPr>
            <a:r>
              <a:rPr lang="bg-BG" sz="2700"/>
              <a:t>Какви са видовете комбинирани подходи за защита на устройства и програми.</a:t>
            </a:r>
            <a:endParaRPr/>
          </a:p>
          <a:p>
            <a:pPr marL="457200" indent="-457200">
              <a:defRPr/>
            </a:pPr>
            <a:r>
              <a:rPr lang="bg-BG" sz="2700"/>
              <a:t>Какви иновативни мерки за сигурност и безопасност съществуват.</a:t>
            </a:r>
            <a:endParaRPr/>
          </a:p>
          <a:p>
            <a:pPr marL="457200" indent="-457200">
              <a:defRPr/>
            </a:pPr>
            <a:r>
              <a:rPr lang="bg-BG" sz="2700"/>
              <a:t>Как да се защити личната информация и надеждност в дигитална среда.</a:t>
            </a:r>
            <a:endParaRPr/>
          </a:p>
          <a:p>
            <a:pPr marL="457200" indent="-457200">
              <a:defRPr/>
            </a:pPr>
            <a:r>
              <a:rPr lang="bg-BG" sz="2700"/>
              <a:t>Какво трябва да се вземе предвид при създаването на корпоративна политика за киберсигурност.</a:t>
            </a:r>
            <a:endParaRPr/>
          </a:p>
          <a:p>
            <a:pPr>
              <a:defRPr/>
            </a:pP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Благодаря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bg-BG"/>
              <a:t>За вашето внимание!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bg-BG">
                <a:solidFill>
                  <a:schemeClr val="tx1">
                    <a:lumMod val="85000"/>
                    <a:lumOff val="15000"/>
                  </a:schemeClr>
                </a:solidFill>
              </a:rPr>
              <a:t>Основни рискове и заплахи за дигиталните устройства и програми – сложност на проблемите</a:t>
            </a:r>
            <a:endParaRPr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/>
          </a:bodyPr>
          <a:lstStyle/>
          <a:p>
            <a:pPr marL="457200" indent="-457200">
              <a:defRPr/>
            </a:pPr>
            <a:r>
              <a:rPr lang="bg-BG"/>
              <a:t>Защитата на инфраструктурата и дигиталните устройства е от решаващо значение за всяка организация.</a:t>
            </a:r>
            <a:endParaRPr/>
          </a:p>
          <a:p>
            <a:pPr marL="457200" indent="-457200">
              <a:defRPr/>
            </a:pPr>
            <a:r>
              <a:rPr lang="bg-BG"/>
              <a:t>Кибератаките напредват все повече, а специалистите по кибератаки препоръчват на организациите да бъдат по-бдителни и да са запознати с потенциалните кибердейности.</a:t>
            </a:r>
            <a:endParaRPr/>
          </a:p>
          <a:p>
            <a:pPr marL="457200" indent="-457200">
              <a:defRPr/>
            </a:pPr>
            <a:r>
              <a:rPr lang="bg-BG"/>
              <a:t>За да се постигне адекватна защита, е необходимо не само да се познават основните рискове и заплахи, а да може да се направи оценка на рисковете и потенциалните последствия от тези заплахи.</a:t>
            </a:r>
            <a:endParaRPr/>
          </a:p>
          <a:p>
            <a:pPr marL="457200" indent="-457200">
              <a:defRPr/>
            </a:pPr>
            <a:r>
              <a:rPr lang="bg-BG"/>
              <a:t>След достигането на злонамереното лице до мрежата/устройствата, възможните заплахи най-често са свързани с кражба на информация, загуба или манипулация на данни, кражба на самоличност, прекъсване на услугата.</a:t>
            </a:r>
            <a:endParaRPr/>
          </a:p>
          <a:p>
            <a:pPr marL="457200" indent="-457200">
              <a:defRPr/>
            </a:pP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>
                <a:solidFill>
                  <a:schemeClr val="tx1">
                    <a:lumMod val="85000"/>
                    <a:lumOff val="15000"/>
                  </a:schemeClr>
                </a:solidFill>
              </a:rPr>
              <a:t>Основни рискове и заплахи за дигиталните устройства и програми – сложност на проблемите</a:t>
            </a:r>
            <a:br>
              <a:rPr lang="bg-BG" sz="32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bg-BG" sz="4900">
                <a:solidFill>
                  <a:schemeClr val="tx1">
                    <a:lumMod val="85000"/>
                    <a:lumOff val="15000"/>
                  </a:schemeClr>
                </a:solidFill>
              </a:rPr>
              <a:t>Кражба на информация</a:t>
            </a:r>
            <a:endParaRPr lang="bg-BG" sz="32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0" y="1620838"/>
            <a:ext cx="12192000" cy="4679950"/>
          </a:xfrm>
        </p:spPr>
        <p:txBody>
          <a:bodyPr>
            <a:normAutofit fontScale="92500"/>
          </a:bodyPr>
          <a:lstStyle/>
          <a:p>
            <a:pPr marL="457200" indent="-457200">
              <a:defRPr/>
            </a:pPr>
            <a:r>
              <a:rPr lang="bg-BG" sz="2600"/>
              <a:t>Кражба на информация – изтичане на поверителна информация като лични данни, финансова информация, данни за изследвания и разработки, търговски тайни, списъци с клиенти и други като целта е да се използват или продават за различни цели, конкурентоспособност, злепоставяне или кражба на самоличност.</a:t>
            </a:r>
            <a:endParaRPr/>
          </a:p>
          <a:p>
            <a:pPr marL="457200" indent="-457200">
              <a:defRPr/>
            </a:pPr>
            <a:r>
              <a:rPr lang="bg-BG"/>
              <a:t>Рискове в организация</a:t>
            </a:r>
            <a:endParaRPr/>
          </a:p>
          <a:p>
            <a:pPr marL="749300" lvl="1" indent="-457200">
              <a:defRPr/>
            </a:pPr>
            <a:r>
              <a:rPr lang="bg-BG"/>
              <a:t>Много често от бивши служители;</a:t>
            </a:r>
            <a:endParaRPr/>
          </a:p>
          <a:p>
            <a:pPr marL="749300" lvl="1" indent="-457200">
              <a:defRPr/>
            </a:pPr>
            <a:r>
              <a:rPr lang="bg-BG"/>
              <a:t>Относно вериги на доставки;</a:t>
            </a:r>
            <a:endParaRPr/>
          </a:p>
          <a:p>
            <a:pPr marL="749300" lvl="1" indent="-457200">
              <a:defRPr/>
            </a:pPr>
            <a:r>
              <a:rPr lang="bg-BG"/>
              <a:t>Лични носими устройства и IоТ устройства;</a:t>
            </a:r>
            <a:endParaRPr/>
          </a:p>
          <a:p>
            <a:pPr marL="749300" lvl="1" indent="-457200">
              <a:defRPr/>
            </a:pPr>
            <a:r>
              <a:rPr lang="bg-BG"/>
              <a:t>Неадекватен контрол на сигурността;</a:t>
            </a:r>
            <a:endParaRPr/>
          </a:p>
          <a:p>
            <a:pPr marL="749300" lvl="1" indent="-457200">
              <a:defRPr/>
            </a:pPr>
            <a:r>
              <a:rPr lang="bg-BG"/>
              <a:t>Липсата на обучение на служителите за киберсигурност;</a:t>
            </a:r>
            <a:endParaRPr/>
          </a:p>
          <a:p>
            <a:pPr marL="749300" lvl="1" indent="-457200">
              <a:defRPr/>
            </a:pPr>
            <a:r>
              <a:rPr lang="bg-BG"/>
              <a:t>Използването на наследени системи; </a:t>
            </a:r>
            <a:endParaRPr/>
          </a:p>
          <a:p>
            <a:pPr marL="749300" lvl="1" indent="-457200">
              <a:defRPr/>
            </a:pPr>
            <a:r>
              <a:rPr lang="bg-BG"/>
              <a:t>Липсата на редовни корекции и актуализации и съответен защитен софтуер.</a:t>
            </a:r>
            <a:endParaRPr/>
          </a:p>
          <a:p>
            <a:pPr marL="749300" lvl="1" indent="-457200">
              <a:defRPr/>
            </a:pPr>
            <a:endParaRPr lang="bg-BG"/>
          </a:p>
          <a:p>
            <a:pPr marL="749300" lvl="1" indent="-457200">
              <a:defRPr/>
            </a:pP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>
                <a:solidFill>
                  <a:schemeClr val="tx1">
                    <a:lumMod val="85000"/>
                    <a:lumOff val="15000"/>
                  </a:schemeClr>
                </a:solidFill>
              </a:rPr>
              <a:t>Основни рискове и заплахи за дигиталните устройства и програми – сложност на проблемите</a:t>
            </a:r>
            <a:br>
              <a:rPr lang="bg-BG" sz="32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bg-BG" sz="4900">
                <a:solidFill>
                  <a:schemeClr val="tx1">
                    <a:lumMod val="85000"/>
                    <a:lumOff val="15000"/>
                  </a:schemeClr>
                </a:solidFill>
              </a:rPr>
              <a:t>Загуба на данни и манипулиране</a:t>
            </a:r>
            <a:endParaRPr lang="bg-BG" sz="32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749300" lvl="1" indent="-457200">
              <a:defRPr/>
            </a:pPr>
            <a:r>
              <a:rPr lang="bg-BG"/>
              <a:t>Загубата и манипулирането на данни често се свързва с проникване в компютър или система, с цел увреждане целостта или промяна на записите на данни, но може да възникне и при технически повреди или грешки в устройства, както и при човешки грешки.</a:t>
            </a:r>
            <a:endParaRPr/>
          </a:p>
          <a:p>
            <a:pPr marL="749300" lvl="1" indent="-457200">
              <a:defRPr/>
            </a:pPr>
            <a:r>
              <a:rPr lang="bg-BG"/>
              <a:t>Може да се случи във всички състояния на данните - когато са в движение, използват се или записват, в процес на преместване или когато се съхраняват.</a:t>
            </a:r>
            <a:endParaRPr/>
          </a:p>
          <a:p>
            <a:pPr marL="749300" lvl="1" indent="-457200">
              <a:defRPr/>
            </a:pPr>
            <a:r>
              <a:rPr lang="bg-BG"/>
              <a:t>Може да се случи в следствие от хардуерни и софтуерни проблеми, инфекции и атаки или умишлени действия, както и при природни бедствия.</a:t>
            </a:r>
            <a:endParaRPr/>
          </a:p>
          <a:p>
            <a:pPr marL="749300" lvl="1" indent="-457200">
              <a:defRPr/>
            </a:pPr>
            <a:r>
              <a:rPr lang="bg-BG"/>
              <a:t>Загубата и манипулирането на данни са сериозни проблеми, които засягат всички организации, тъй като оказват влияние на производителността, отнемат време и създават допълнителни разходи, особено в случаите, когато данните са от голямо значение за съответния бизнес.</a:t>
            </a:r>
            <a:endParaRPr/>
          </a:p>
          <a:p>
            <a:pPr marL="749300" lvl="1" indent="-457200">
              <a:defRPr/>
            </a:pPr>
            <a:endParaRPr lang="bg-BG"/>
          </a:p>
          <a:p>
            <a:pPr marL="749300" lvl="1" indent="-457200">
              <a:defRPr/>
            </a:pP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>
                <a:solidFill>
                  <a:schemeClr val="tx1">
                    <a:lumMod val="85000"/>
                    <a:lumOff val="15000"/>
                  </a:schemeClr>
                </a:solidFill>
              </a:rPr>
              <a:t>Основни рискове и заплахи за дигиталните устройства и програми – сложност на проблемите</a:t>
            </a:r>
            <a:br>
              <a:rPr lang="bg-BG" sz="32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bg-BG" sz="4900">
                <a:solidFill>
                  <a:schemeClr val="tx1">
                    <a:lumMod val="85000"/>
                    <a:lumOff val="15000"/>
                  </a:schemeClr>
                </a:solidFill>
              </a:rPr>
              <a:t>Кражба на самоличност</a:t>
            </a:r>
            <a:endParaRPr lang="bg-BG" sz="32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/>
          </a:bodyPr>
          <a:lstStyle/>
          <a:p>
            <a:pPr marL="749300" lvl="1" indent="-457200">
              <a:defRPr/>
            </a:pPr>
            <a:r>
              <a:rPr lang="bg-BG" sz="2800"/>
              <a:t>Кражбата на самоличност е форма на кражба на информация, при която личната информация е незаконно открадната с цел поемане на самоличността на някого.</a:t>
            </a:r>
            <a:endParaRPr/>
          </a:p>
          <a:p>
            <a:pPr marL="749300" lvl="1" indent="-457200">
              <a:defRPr/>
            </a:pPr>
            <a:r>
              <a:rPr lang="bg-BG" sz="2800"/>
              <a:t>Може да бъде получена от самата жертва, както и от корпоративни бази данни, купуване на данни, недобре защитени записи, както и от достъп чрез атаки и уязвимости.</a:t>
            </a:r>
            <a:endParaRPr/>
          </a:p>
          <a:p>
            <a:pPr marL="749300" lvl="1" indent="-457200">
              <a:defRPr/>
            </a:pPr>
            <a:r>
              <a:rPr lang="bg-BG" sz="2800"/>
              <a:t>Най-често откраднатата информация се използва за злоупотреби относно кредити, онлайн покупки, за злепоставяне; за финансови, медицински, застрахователни облаги; получаване на предимство за кредити, заеми, жилище, дори смекчаване на вината при криминално действие.</a:t>
            </a:r>
            <a:endParaRPr/>
          </a:p>
          <a:p>
            <a:pPr marL="749300" lvl="1" indent="-457200">
              <a:defRPr/>
            </a:pPr>
            <a:r>
              <a:rPr lang="bg-BG" sz="2800"/>
              <a:t>Идентифицирането на кражба е актуален проблем в днешно време, за който годишно  се изразходват големи средства.</a:t>
            </a: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>
                <a:solidFill>
                  <a:schemeClr val="tx1">
                    <a:lumMod val="85000"/>
                    <a:lumOff val="15000"/>
                  </a:schemeClr>
                </a:solidFill>
              </a:rPr>
              <a:t>Основни рискове и заплахи за дигиталните устройства и програми – сложност на проблемите</a:t>
            </a:r>
            <a:br>
              <a:rPr lang="bg-BG" sz="32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bg-BG" sz="4900">
                <a:solidFill>
                  <a:schemeClr val="tx1">
                    <a:lumMod val="85000"/>
                    <a:lumOff val="15000"/>
                  </a:schemeClr>
                </a:solidFill>
              </a:rPr>
              <a:t>Прекъсване на услугата</a:t>
            </a:r>
            <a:endParaRPr lang="bg-BG" sz="32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0" y="1608646"/>
            <a:ext cx="12192000" cy="4679950"/>
          </a:xfrm>
        </p:spPr>
        <p:txBody>
          <a:bodyPr>
            <a:noAutofit/>
          </a:bodyPr>
          <a:lstStyle/>
          <a:p>
            <a:pPr marL="457200" indent="-457200">
              <a:defRPr/>
            </a:pPr>
            <a:r>
              <a:rPr lang="bg-BG"/>
              <a:t>Прекъсването на услугата цели спиране на нормалните операции на мрежата, като по този начин възпрепятства законните потребители да получат достъп до услугите, на които имат право.</a:t>
            </a:r>
            <a:endParaRPr/>
          </a:p>
          <a:p>
            <a:pPr marL="749300" lvl="1" indent="-457200">
              <a:defRPr/>
            </a:pPr>
            <a:r>
              <a:rPr lang="bg-BG"/>
              <a:t>Отказ от услуга (</a:t>
            </a:r>
            <a:r>
              <a:rPr lang="bg-BG"/>
              <a:t>DoS</a:t>
            </a:r>
            <a:r>
              <a:rPr lang="bg-BG"/>
              <a:t>) – сравнително прости, но агресивни атаки насочени срещу отделен компютър или групи от устройства (компютри, сървъри, маршрутизатори и мрежови връзки), с намерението да откажат услуги на предвидените потребители или да спрат трафика. </a:t>
            </a:r>
            <a:endParaRPr/>
          </a:p>
          <a:p>
            <a:pPr marL="749300" lvl="1" indent="-457200">
              <a:defRPr/>
            </a:pPr>
            <a:r>
              <a:rPr lang="bg-BG"/>
              <a:t>Разпределен отказ от услуга (</a:t>
            </a:r>
            <a:r>
              <a:rPr lang="bg-BG"/>
              <a:t>DDoS</a:t>
            </a:r>
            <a:r>
              <a:rPr lang="bg-BG"/>
              <a:t>) – по-сложна форма на </a:t>
            </a:r>
            <a:r>
              <a:rPr lang="bg-BG"/>
              <a:t>DoS</a:t>
            </a:r>
            <a:r>
              <a:rPr lang="bg-BG"/>
              <a:t> атака и по-вредна. Тя насища или затрупва мрежовите връзки с безполезни данни, но обикновено стотици или хиляди заразени точки (</a:t>
            </a:r>
            <a:r>
              <a:rPr lang="bg-BG"/>
              <a:t>ботнет</a:t>
            </a:r>
            <a:r>
              <a:rPr lang="bg-BG"/>
              <a:t>), при извикване от целева машина, се опитват да „победят“ целта едновременно.</a:t>
            </a:r>
            <a:endParaRPr/>
          </a:p>
          <a:p>
            <a:pPr marL="749300" lvl="1" indent="-457200">
              <a:defRPr/>
            </a:pPr>
            <a:r>
              <a:rPr lang="bg-BG"/>
              <a:t>Атаката "груба сила" - голям брой опити, в бърза последователност, за познаване на парола или дешифриране на код. Тя не влияе на работата на мрежата.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bg-BG" sz="3200">
                <a:solidFill>
                  <a:schemeClr val="tx1">
                    <a:lumMod val="85000"/>
                    <a:lumOff val="15000"/>
                  </a:schemeClr>
                </a:solidFill>
              </a:rPr>
              <a:t>Основни рискове и заплахи за дигиталните устройства и програми – сложност на проблемите</a:t>
            </a:r>
            <a:br>
              <a:rPr lang="bg-BG" sz="32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bg-BG" sz="4900">
                <a:solidFill>
                  <a:schemeClr val="tx1">
                    <a:lumMod val="85000"/>
                    <a:lumOff val="15000"/>
                  </a:schemeClr>
                </a:solidFill>
              </a:rPr>
              <a:t>Вътрешни и външни заплахи</a:t>
            </a:r>
            <a:endParaRPr lang="bg-BG" sz="32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0" y="1620838"/>
            <a:ext cx="12192000" cy="467995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defRPr/>
            </a:pPr>
            <a:r>
              <a:rPr lang="bg-BG"/>
              <a:t>Външни заплахи - от участници, работещи извън организация, които нямат оторизиран достъп до компютърните системи или мрежа и се извършват главно от интернет или безжични връзки;</a:t>
            </a:r>
            <a:endParaRPr/>
          </a:p>
          <a:p>
            <a:pPr marL="457200" indent="-457200">
              <a:defRPr/>
            </a:pPr>
            <a:r>
              <a:rPr lang="bg-BG"/>
              <a:t>Вътрешни заплахи - идващи от вътрешната мрежа (достъп до мрежата чрез потребителски акаунт или физически достъп до мрежовото оборудване). В някои случаи вътрешна заплаха може да дойде от надежден служител, който е компрометиран с вирус или заплаха за сигурността, докато е извън компанията и несъзнателно ги пренася във вътрешната мрежа.</a:t>
            </a:r>
            <a:endParaRPr/>
          </a:p>
          <a:p>
            <a:pPr marL="457200" indent="-457200">
              <a:defRPr/>
            </a:pPr>
            <a:r>
              <a:rPr lang="bg-BG"/>
              <a:t>Според статистиката, делът на вътрешните заплахи значително надвишава тези на външните, но това също се дължи и на успешността на въздействието на атаки от типа социално инженерство. Тези атаки постоянно се развиват и усъвършенстват.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>
                <a:solidFill>
                  <a:schemeClr val="tx1">
                    <a:lumMod val="85000"/>
                    <a:lumOff val="15000"/>
                  </a:schemeClr>
                </a:solidFill>
              </a:rPr>
              <a:t>Организационни и технологични решения за предотвратяване и защита</a:t>
            </a:r>
            <a:endParaRPr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 sz="2600"/>
              <a:t>Предприемането на защитни мерки би могло да предпази от загуба на чувствителни или поверителни данни, както и да  защити системите от повреда или компрометиране.</a:t>
            </a:r>
            <a:endParaRPr/>
          </a:p>
          <a:p>
            <a:pPr marL="457200" indent="-457200">
              <a:defRPr/>
            </a:pPr>
            <a:r>
              <a:rPr lang="bg-BG" sz="2600" b="1"/>
              <a:t>Превенция срещу кражба на лични данни</a:t>
            </a:r>
            <a:endParaRPr/>
          </a:p>
          <a:p>
            <a:pPr marL="749300" lvl="1" indent="-457200">
              <a:defRPr/>
            </a:pPr>
            <a:r>
              <a:rPr lang="bg-BG"/>
              <a:t>От бивши служители – да следва официалната процедура, която е писмено разписана, в съответствие със съответната организационна политика по сигурност на данните. Да  работят синхронизирано отделите за HR (човешки ресурси), ИТ (информационни технологии/обслужване) и мениджмънта. </a:t>
            </a:r>
            <a:r>
              <a:rPr lang="bg-BG" sz="2000" u="sng"/>
              <a:t>Примерни стъпки:</a:t>
            </a:r>
            <a:endParaRPr/>
          </a:p>
          <a:p>
            <a:pPr marL="933450" lvl="2" indent="-457200">
              <a:defRPr/>
            </a:pPr>
            <a:r>
              <a:rPr lang="bg-BG" sz="2000"/>
              <a:t>Деактивиране на служебния акаунт, отнемане на достъпа, изходно интервю, обходен лист и т.н.</a:t>
            </a:r>
            <a:endParaRPr/>
          </a:p>
          <a:p>
            <a:pPr marL="933450" lvl="2" indent="-457200">
              <a:defRPr/>
            </a:pPr>
            <a:r>
              <a:rPr lang="bg-BG" sz="2000"/>
              <a:t>Информиране на ИТ отдела, който да извършат мрежови и други блокирания, проследяване дейността.</a:t>
            </a:r>
            <a:endParaRPr/>
          </a:p>
          <a:p>
            <a:pPr marL="933450" lvl="2" indent="-457200">
              <a:defRPr/>
            </a:pPr>
            <a:r>
              <a:rPr lang="bg-BG" sz="2000"/>
              <a:t>Събиране на активите и уведомяване на екипа.</a:t>
            </a:r>
            <a:endParaRPr/>
          </a:p>
          <a:p>
            <a:pPr marL="0" indent="0">
              <a:buNone/>
              <a:defRPr/>
            </a:pP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/>
        <a:ea typeface="Arial"/>
        <a:cs typeface="Arial"/>
      </a:majorFont>
      <a:minorFont>
        <a:latin typeface="Cambria"/>
        <a:ea typeface="Arial"/>
        <a:cs typeface="Arial"/>
      </a:minorFont>
    </a:fontScheme>
    <a:fmtScheme name="Retrospect">
      <a:fillStyleLst>
        <a:solidFill>
          <a:schemeClr val="phClr"/>
        </a:solidFill>
        <a:gradFill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/>
        </a:gradFill>
        <a:gradFill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0</Words>
  <Application>ONLYOFFICE/7.2.1.34</Application>
  <DocSecurity>0</DocSecurity>
  <PresentationFormat>Widescreen</PresentationFormat>
  <Paragraphs>0</Paragraphs>
  <Slides>24</Slides>
  <Notes>24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Manager/>
  <Company>Hewlett-Packard Company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Zornitsa Yakova</dc:creator>
  <cp:keywords/>
  <dc:description/>
  <dc:identifier/>
  <dc:language/>
  <cp:lastModifiedBy>Зорница Здравкова Якова</cp:lastModifiedBy>
  <cp:revision>168</cp:revision>
  <dcterms:created xsi:type="dcterms:W3CDTF">2023-01-03T13:46:11Z</dcterms:created>
  <dcterms:modified xsi:type="dcterms:W3CDTF">2023-08-16T12:00:17Z</dcterms:modified>
  <cp:category/>
  <cp:contentStatus/>
  <cp:version/>
</cp:coreProperties>
</file>