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8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Title Slide">
    <p:bg>
      <p:bgPr>
        <a:blipFill>
          <a:blip r:embed="rId2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36087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046"/>
            <a:ext cx="8363516" cy="53317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r>
              <a:rPr lang="en-GB"/>
              <a:t/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4809" cy="713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3492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-19050" y="1638232"/>
            <a:ext cx="6035039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8870" y="1638232"/>
            <a:ext cx="5974080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6350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6600" kern="1200" dirty="0">
                <a:solidFill>
                  <a:srgbClr val="000000"/>
                </a:solidFill>
                <a:ea typeface="Times New Roman" panose="02020603050405020304" pitchFamily="18" charset="0"/>
              </a:rPr>
              <a:t>5.2. Идентифициране на нуждите и технологични решения</a:t>
            </a:r>
            <a:endParaRPr lang="en-US" sz="239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r>
              <a:rPr lang="en-GB"/>
              <a:t/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Разработване на подходящи организационни решения чрез използване на дигитални устройства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Разработването на организационни решения с висока степен на приложимост в организацията, базирани на дигитални среди и устройства е пряко свързана с отличното познаване на конкретната професионална област за която трябва да се приложи.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b="1">
                <a:solidFill>
                  <a:srgbClr val="C00000"/>
                </a:solidFill>
                <a:latin typeface="Cambria"/>
                <a:ea typeface="Times New Roman"/>
                <a:cs typeface="Times New Roman"/>
              </a:rPr>
              <a:t>Няма универсални решения и подходи за изграждане на иновации в организацията.</a:t>
            </a:r>
            <a:r>
              <a:rPr lang="bg-BG" sz="1800">
                <a:solidFill>
                  <a:srgbClr val="C00000"/>
                </a:solidFill>
                <a:latin typeface="Cambria"/>
                <a:ea typeface="Times New Roman"/>
                <a:cs typeface="Times New Roman"/>
              </a:rPr>
              <a:t>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Можем да набележим няколко общи насоки, които подпомагат изграждането на концепции: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-отлично познаване на професионалната област, нейните специфики, проблеми и добри практики;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-отлично познаване на бизнес процесите за които трябва да бъдат разработени иновативни решение, базирани на електронни среди и устройства;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-отлично познаване на стратегията, визията и целите за развитие на организацията, така че предлаганите решения да ги удовлетворяват в максимална степен.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Разработване на подходящи организационни решения чрез използване на дигитални устройства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cs typeface="Times New Roman"/>
              </a:rPr>
              <a:t>Обобщен модел на подход за прилагане на дигитални среди и устройства в организацията можем да представим по следния начин:</a:t>
            </a:r>
            <a:endParaRPr lang="en-GB" sz="1800">
              <a:latin typeface="Cambria"/>
              <a:cs typeface="Times New Roman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cs typeface="Times New Roman"/>
              </a:rPr>
              <a:t> 1. Създаване на списък с бизнес процеси в организацията</a:t>
            </a:r>
            <a:endParaRPr lang="en-GB" sz="1800">
              <a:latin typeface="Cambria"/>
              <a:cs typeface="Times New Roman"/>
            </a:endParaRPr>
          </a:p>
          <a:p>
            <a:pPr marL="1651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2. Създаване на модел на отделен бизнес процес в организацията според визията, стратегията и очакванията за развитие. </a:t>
            </a:r>
            <a:endParaRPr lang="en-GB" sz="1800">
              <a:latin typeface="Cambria"/>
              <a:cs typeface="Times New Roman"/>
            </a:endParaRPr>
          </a:p>
          <a:p>
            <a:pPr marL="1651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3. За всеки модел на процес се определя: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-неговата структура от изграждащи го подпроцеси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-ролите в организацията (служителите), които участват в него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-наличния към момента ресурс (хардуерен и софтуерен) за изпълнение на процеса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cs typeface="Times New Roman"/>
              </a:rPr>
              <a:t>-скала за оценка: силно приложим/ приложим/слабо приложим/ неприложим</a:t>
            </a:r>
            <a:endParaRPr lang="en-GB" sz="1800">
              <a:latin typeface="Cambria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Разработване на подходящи организационни решения чрез използване на дигитални устройства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457200" lvl="1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4.Анализ на модела: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-определяне на критичните точки в процеса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-определяне на професионалния профил (набора от компетентности) за всяка роля, участваща в процеса и съпоставяне с визията за развитие на организацията (налични компетентности към очаквани)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-оценка на наличните ресурс (хардуерен и софтуерен) и тяхната приложимост</a:t>
            </a:r>
            <a:endParaRPr lang="en-GB" sz="1800">
              <a:latin typeface="Cambria"/>
              <a:cs typeface="Times New Roman"/>
            </a:endParaRPr>
          </a:p>
          <a:p>
            <a:pPr marL="457200" lvl="1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5. Създаване на иновация: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-за всяка критична точка в процеса се предлагат възможни решения и се оценяват от гледна точка на приложимост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buNone/>
              <a:defRPr/>
            </a:pPr>
            <a:r>
              <a:rPr lang="bg-BG" sz="1800">
                <a:latin typeface="Cambria"/>
                <a:cs typeface="Times New Roman"/>
              </a:rPr>
              <a:t>-за всяка роля в организацията се предлага стратегия за придобиване на нови или повишаване на нивото на текущите компетентности и подходите им за придобиване</a:t>
            </a:r>
            <a:endParaRPr lang="en-GB" sz="1800">
              <a:latin typeface="Cambria"/>
              <a:cs typeface="Times New Roman"/>
            </a:endParaRPr>
          </a:p>
          <a:p>
            <a:pPr marL="8460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cs typeface="Times New Roman"/>
              </a:rPr>
              <a:t>-за всеки наличен ресурс, който е оценен с различно от „силно приложим/ приложим“ се предлагат подходи за компенсиране на неговата приложимост или заменимост.</a:t>
            </a:r>
            <a:endParaRPr lang="en-GB" sz="1800">
              <a:latin typeface="Cambria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Използване на дигиталните устройства за създаване на иновативни решения</a:t>
            </a:r>
            <a:endParaRPr lang="en-GB" sz="3600" b="1" cap="small">
              <a:solidFill>
                <a:srgbClr val="000000"/>
              </a:solidFill>
              <a:latin typeface="Calibri Light"/>
              <a:ea typeface="SimSun"/>
              <a:cs typeface="Times New Roman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457200" lvl="1" indent="0" algn="just">
              <a:lnSpc>
                <a:spcPct val="107000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В последн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ите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публикувани пазарни проучвания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на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агенция Future Market Insights (FMI)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резултатите са с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фокус тенденциите в развитието на световния пазар на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приложението на дигиталните технологии в индустрията и по-специално </a:t>
            </a:r>
            <a:r>
              <a:rPr lang="en-GB" sz="1800">
                <a:latin typeface="Times New Roman"/>
                <a:ea typeface="Times New Roman"/>
              </a:rPr>
              <a:t>IoT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Internet of Robotic Things. </a:t>
            </a:r>
            <a:r>
              <a:rPr lang="en-GB" sz="1800">
                <a:latin typeface="Times New Roman"/>
                <a:ea typeface="Times New Roman"/>
              </a:rPr>
              <a:t>По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техни </a:t>
            </a:r>
            <a:r>
              <a:rPr lang="en-GB" sz="1800">
                <a:latin typeface="Times New Roman"/>
                <a:ea typeface="Times New Roman"/>
              </a:rPr>
              <a:t>данни IoRT секторът изживява фаза на хиперръст, а прогнозите са до 2032 г. глобалният пазар в сегмента да надхвърли 210 млрд. щатски долара. Това би било около десеткратно увеличение в сравнение с 2022 г., когато стойността му се оценява на 21,4 млрд. Водещ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фактор</a:t>
            </a:r>
            <a:r>
              <a:rPr lang="en-GB" sz="1800">
                <a:latin typeface="Times New Roman"/>
                <a:ea typeface="Times New Roman"/>
              </a:rPr>
              <a:t> на този бум в свързаните роботизирани решения е повсеместното възприемане на все по-достъпните и лесни за използване IoT базирани сензори и устройства в ролята им на основни градивни единици на интелигентните системи във всички възможни сектори на модерната индустрия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и все по-големите възможности те да бъдат програмируеми чрез различни по вид и сложност софтуерни ситеми. </a:t>
            </a:r>
            <a:r>
              <a:rPr lang="en-GB" sz="1800">
                <a:latin typeface="Times New Roman"/>
                <a:ea typeface="Times New Roman"/>
              </a:rPr>
              <a:t>Друг ключов фактор, тласкащ напред IoRT пазара, е внедряването на облачните изчисления, технологии и услуги във все повече промишлени приложения.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Използване на дигиталните устройства за създаване на иновативни решения</a:t>
            </a:r>
            <a:endParaRPr lang="en-GB" sz="3600" b="1" cap="small">
              <a:solidFill>
                <a:srgbClr val="000000"/>
              </a:solidFill>
              <a:latin typeface="Calibri Light"/>
              <a:ea typeface="SimSun"/>
              <a:cs typeface="Times New Roman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en-GB" sz="1800" dirty="0" err="1">
                <a:latin typeface="Times New Roman"/>
                <a:ea typeface="Times New Roman"/>
              </a:rPr>
              <a:t>Облачно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базираните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платформи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позволяват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съхранение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обработка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анализ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огромните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обеми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данни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генерирани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сензорите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устройствата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роботизираните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системи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както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отдалечен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мониторинг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управление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реално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време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различни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производствени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единици</a:t>
            </a:r>
            <a:r>
              <a:rPr lang="en-GB" sz="1800" dirty="0">
                <a:latin typeface="Times New Roman"/>
                <a:ea typeface="Times New Roman"/>
              </a:rPr>
              <a:t> с </a:t>
            </a:r>
            <a:r>
              <a:rPr lang="en-GB" sz="1800" dirty="0" err="1">
                <a:latin typeface="Times New Roman"/>
                <a:ea typeface="Times New Roman"/>
              </a:rPr>
              <a:t>възможности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оптимизиране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ефективността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им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минимизиране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нежеланите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престои</a:t>
            </a:r>
            <a:r>
              <a:rPr lang="en-GB" sz="1800" dirty="0">
                <a:latin typeface="Times New Roman"/>
                <a:ea typeface="Times New Roman"/>
              </a:rPr>
              <a:t>.</a:t>
            </a:r>
            <a:endParaRPr dirty="0"/>
          </a:p>
          <a:p>
            <a:pPr marL="0" indent="0" algn="just">
              <a:buNone/>
              <a:defRPr/>
            </a:pPr>
            <a:r>
              <a:rPr lang="en-GB" sz="1800" dirty="0" err="1">
                <a:latin typeface="Times New Roman"/>
                <a:ea typeface="Times New Roman"/>
              </a:rPr>
              <a:t>Колаборативните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роботи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създадени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да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работят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съвместно</a:t>
            </a:r>
            <a:r>
              <a:rPr lang="en-GB" sz="1800" dirty="0">
                <a:latin typeface="Times New Roman"/>
                <a:ea typeface="Times New Roman"/>
              </a:rPr>
              <a:t> с </a:t>
            </a:r>
            <a:r>
              <a:rPr lang="en-GB" sz="1800" dirty="0" err="1">
                <a:latin typeface="Times New Roman"/>
                <a:ea typeface="Times New Roman"/>
              </a:rPr>
              <a:t>човека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съвременната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индустрия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са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целенасочено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оборудвани</a:t>
            </a:r>
            <a:r>
              <a:rPr lang="en-GB" sz="1800" dirty="0">
                <a:latin typeface="Times New Roman"/>
                <a:ea typeface="Times New Roman"/>
              </a:rPr>
              <a:t> с </a:t>
            </a:r>
            <a:r>
              <a:rPr lang="en-GB" sz="1800" dirty="0" err="1">
                <a:latin typeface="Times New Roman"/>
                <a:ea typeface="Times New Roman"/>
              </a:rPr>
              <a:t>множество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тип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брой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усъвършенствани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сензори</a:t>
            </a:r>
            <a:r>
              <a:rPr lang="en-GB" sz="1800" dirty="0">
                <a:latin typeface="Times New Roman"/>
                <a:ea typeface="Times New Roman"/>
              </a:rPr>
              <a:t> с </a:t>
            </a:r>
            <a:r>
              <a:rPr lang="en-GB" sz="1800" dirty="0" err="1">
                <a:latin typeface="Times New Roman"/>
                <a:ea typeface="Times New Roman"/>
              </a:rPr>
              <a:t>разнообразна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функционалност</a:t>
            </a:r>
            <a:r>
              <a:rPr lang="bg-BG" sz="1800" dirty="0">
                <a:latin typeface="Times New Roman"/>
                <a:ea typeface="Times New Roman"/>
              </a:rPr>
              <a:t>, която се базира на дигитални среди</a:t>
            </a:r>
            <a:r>
              <a:rPr lang="en-GB" sz="1800" dirty="0">
                <a:latin typeface="Times New Roman"/>
                <a:ea typeface="Times New Roman"/>
              </a:rPr>
              <a:t>. </a:t>
            </a:r>
            <a:r>
              <a:rPr lang="en-GB" sz="1800" dirty="0" err="1">
                <a:latin typeface="Times New Roman"/>
                <a:ea typeface="Times New Roman"/>
              </a:rPr>
              <a:t>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обезпечават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работата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критичните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системи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сигурност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безопасност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коботите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същевременно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bg-BG" sz="1800" dirty="0">
                <a:latin typeface="Times New Roman"/>
                <a:ea typeface="Times New Roman"/>
              </a:rPr>
              <a:t>са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незаменими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асистенти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операторите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благодарение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високата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производителност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прецизност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ефективност</a:t>
            </a:r>
            <a:r>
              <a:rPr lang="en-GB" sz="1800" dirty="0">
                <a:latin typeface="Times New Roman"/>
                <a:ea typeface="Times New Roman"/>
              </a:rPr>
              <a:t>. </a:t>
            </a:r>
            <a:endParaRPr dirty="0"/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</a:rPr>
              <a:t>П</a:t>
            </a:r>
            <a:r>
              <a:rPr lang="en-GB" sz="1800" dirty="0" err="1">
                <a:latin typeface="Times New Roman"/>
                <a:ea typeface="Times New Roman"/>
              </a:rPr>
              <a:t>азарн</a:t>
            </a:r>
            <a:r>
              <a:rPr lang="bg-BG" sz="1800" dirty="0">
                <a:latin typeface="Times New Roman"/>
                <a:ea typeface="Times New Roman"/>
              </a:rPr>
              <a:t>ият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ръст</a:t>
            </a:r>
            <a:r>
              <a:rPr lang="en-GB" sz="1800" dirty="0">
                <a:latin typeface="Times New Roman"/>
                <a:ea typeface="Times New Roman"/>
              </a:rPr>
              <a:t> в </a:t>
            </a:r>
            <a:r>
              <a:rPr lang="en-GB" sz="1800" dirty="0" err="1">
                <a:latin typeface="Times New Roman"/>
                <a:ea typeface="Times New Roman"/>
              </a:rPr>
              <a:t>сегмента</a:t>
            </a:r>
            <a:r>
              <a:rPr lang="en-GB" sz="1800" dirty="0">
                <a:latin typeface="Times New Roman"/>
                <a:ea typeface="Times New Roman"/>
              </a:rPr>
              <a:t> с</a:t>
            </a:r>
            <a:r>
              <a:rPr lang="bg-BG" sz="1800" dirty="0">
                <a:latin typeface="Times New Roman"/>
                <a:ea typeface="Times New Roman"/>
              </a:rPr>
              <a:t>е провокира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bg-BG" sz="1800" dirty="0">
                <a:latin typeface="Times New Roman"/>
                <a:ea typeface="Times New Roman"/>
              </a:rPr>
              <a:t>от </a:t>
            </a:r>
            <a:r>
              <a:rPr lang="en-GB" sz="1800" dirty="0" err="1">
                <a:latin typeface="Times New Roman"/>
                <a:ea typeface="Times New Roman"/>
              </a:rPr>
              <a:t>нарастващите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приложения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цялостните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решения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за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интелигентно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производство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базирани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роботи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IoT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изкуствен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интелект</a:t>
            </a:r>
            <a:r>
              <a:rPr lang="en-GB" sz="1800" dirty="0">
                <a:latin typeface="Times New Roman"/>
                <a:ea typeface="Times New Roman"/>
              </a:rPr>
              <a:t>, </a:t>
            </a:r>
            <a:r>
              <a:rPr lang="en-GB" sz="1800" dirty="0" err="1">
                <a:latin typeface="Times New Roman"/>
                <a:ea typeface="Times New Roman"/>
              </a:rPr>
              <a:t>които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позволяват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изграждането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на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високоавтоматизирани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гъвкави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технологични</a:t>
            </a:r>
            <a:r>
              <a:rPr lang="en-GB" sz="1800" dirty="0">
                <a:latin typeface="Times New Roman"/>
                <a:ea typeface="Times New Roman"/>
              </a:rPr>
              <a:t> </a:t>
            </a:r>
            <a:r>
              <a:rPr lang="en-GB" sz="1800" dirty="0" err="1">
                <a:latin typeface="Times New Roman"/>
                <a:ea typeface="Times New Roman"/>
              </a:rPr>
              <a:t>системи</a:t>
            </a:r>
            <a:r>
              <a:rPr lang="en-GB" sz="1800" dirty="0">
                <a:latin typeface="Times New Roman"/>
                <a:ea typeface="Times New Roman"/>
              </a:rPr>
              <a:t> и </a:t>
            </a:r>
            <a:r>
              <a:rPr lang="en-GB" sz="1800" dirty="0" err="1">
                <a:latin typeface="Times New Roman"/>
                <a:ea typeface="Times New Roman"/>
              </a:rPr>
              <a:t>линии</a:t>
            </a:r>
            <a:r>
              <a:rPr lang="en-GB" sz="1800" dirty="0" smtClean="0">
                <a:latin typeface="Times New Roman"/>
                <a:ea typeface="Times New Roman"/>
              </a:rPr>
              <a:t>.</a:t>
            </a:r>
            <a:endParaRPr lang="bg-BG" sz="1800" dirty="0" smtClean="0">
              <a:latin typeface="Times New Roman"/>
              <a:ea typeface="Times New Roman"/>
            </a:endParaRPr>
          </a:p>
          <a:p>
            <a:pPr marL="0" lvl="0" indent="0" algn="just">
              <a:buClr>
                <a:srgbClr val="E48312"/>
              </a:buClr>
              <a:buNone/>
              <a:defRPr/>
            </a:pPr>
            <a:r>
              <a:rPr lang="ru-RU" sz="1800" dirty="0">
                <a:solidFill>
                  <a:srgbClr val="000000"/>
                </a:solidFill>
                <a:latin typeface="Times New Roman"/>
                <a:ea typeface="Times New Roman"/>
              </a:rPr>
              <a:t>Не е за подценяване и ролята на автономните мобилни роботи, проектирани да работят в динамични дигитални среди без необходимост от човешка намеса. Тези системи намират все по-широко приложение в складовата дейност и логистиката, а с тях се внедряват и все повече IoRT решения.</a:t>
            </a:r>
            <a:endParaRPr lang="ru-RU" dirty="0">
              <a:solidFill>
                <a:srgbClr val="000000"/>
              </a:solidFill>
            </a:endParaRPr>
          </a:p>
          <a:p>
            <a:pPr marL="0" indent="0" algn="just">
              <a:buNone/>
              <a:defRPr/>
            </a:pPr>
            <a:endParaRPr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r>
              <a:rPr lang="en-GB"/>
              <a:t/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bg-BG" sz="1800" dirty="0">
              <a:latin typeface="Times New Roman"/>
              <a:ea typeface="Times New Roman"/>
              <a:cs typeface="Calibri"/>
            </a:endParaRPr>
          </a:p>
          <a:p>
            <a:pPr marL="0" indent="0" algn="just">
              <a:buNone/>
              <a:defRPr/>
            </a:pPr>
            <a:endParaRPr lang="bg-BG" sz="1800" dirty="0">
              <a:latin typeface="Times New Roman"/>
              <a:ea typeface="Times New Roman"/>
              <a:cs typeface="Calibri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  <a:cs typeface="Calibri"/>
              </a:rPr>
              <a:t>-да идентифицирате нуждите от иновационни решения;</a:t>
            </a:r>
            <a:endParaRPr dirty="0"/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  <a:cs typeface="Calibri"/>
              </a:rPr>
              <a:t>-можете да разработвате подходящи организационни решения чрез използване на дигитални устройства за изпълнение на различни задачи в дигитални среди;</a:t>
            </a:r>
            <a:endParaRPr lang="bg-BG" sz="1800" dirty="0">
              <a:latin typeface="Times New Roman"/>
              <a:ea typeface="Times New Roman"/>
            </a:endParaRPr>
          </a:p>
          <a:p>
            <a:pPr marL="0" indent="0" algn="just">
              <a:buNone/>
              <a:defRPr/>
            </a:pPr>
            <a:endParaRPr lang="bg-BG" sz="1800" dirty="0">
              <a:latin typeface="Times New Roman"/>
              <a:ea typeface="Times New Roman"/>
              <a:cs typeface="Calibri"/>
            </a:endParaRPr>
          </a:p>
          <a:p>
            <a:pPr marL="0" indent="0" algn="just">
              <a:buNone/>
              <a:defRPr/>
            </a:pPr>
            <a:r>
              <a:rPr lang="bg-BG" sz="1800" dirty="0">
                <a:latin typeface="Times New Roman"/>
                <a:ea typeface="Times New Roman"/>
                <a:cs typeface="Calibri"/>
              </a:rPr>
              <a:t>-да използвате дигиталните устройства за създаване на иновативни решения на конкретни организационни проблеми и нужди;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/>
                <a:ea typeface="Times New Roman"/>
                <a:cs typeface="Calibri"/>
              </a:rPr>
              <a:t>В тази тема ще </a:t>
            </a:r>
            <a:r>
              <a:rPr lang="ru-RU" dirty="0" smtClean="0">
                <a:latin typeface="Times New Roman"/>
                <a:ea typeface="Times New Roman"/>
                <a:cs typeface="Calibri"/>
              </a:rPr>
              <a:t>научите: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bg-BG" sz="3600" b="1" cap="small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Идентифициране на нуждите и технологични решения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За да развива своята дейност оптимално и да е конкурентна на пазара всяка организация въвежда и използва технологични решения за своите бизнес процеси. Технологиите могат да бъдат приложени в производствени и административни процеси с еднаква ефективност, като целта на тяхното въвеждане е да се постигнат иновативни решения, които да оптимизират дейностите в организацията и да въведат иновации.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За постигане на тази цел, предложените решения трябва да отговарят на следните изисквания: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-да отразяват необходимото ниво на сложност и едновременно с това да са удобни и  достъпни за ползване от потребителите/служителите;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са гъвкави с потенциал за разрастване паралелно със самия бизнес;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имат оптимален период за внедряване;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са съвместими със съществуващият хардуер и софтуер;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притежават възможности за обновяване;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са съпроводени с качествена документация;</a:t>
            </a:r>
            <a:br>
              <a:rPr lang="bg-BG" sz="1800">
                <a:latin typeface="Cambria"/>
                <a:ea typeface="Times New Roman"/>
                <a:cs typeface="Times New Roman"/>
              </a:rPr>
            </a:br>
            <a:r>
              <a:rPr lang="bg-BG" sz="1800">
                <a:latin typeface="Cambria"/>
                <a:ea typeface="Times New Roman"/>
                <a:cs typeface="Times New Roman"/>
              </a:rPr>
              <a:t>-да са подсигурени с поддръжка след внедряването-техническа и обучение на служителите, които ще работят с тях; </a:t>
            </a:r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 marL="457200" lvl="1">
              <a:lnSpc>
                <a:spcPct val="107000"/>
              </a:lnSpc>
              <a:spcBef>
                <a:spcPts val="1800"/>
              </a:spcBef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endParaRPr lang="bg-BG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Високотехнологичното подсигуряване на административните дейности в офиса изисква добро познаване на бизнес процесите, протичащи в организацията и детайлен анализ на техните слаби страни, на база на които ще се извлекат нуждите от подобрения и нововъведения.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Управлението на информационните технологии (IT управление) е процес, при който всички ресурси, се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администрират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 съответствие с приоритетите и нуждите на организацията. Това включва материални ресурси като мрежов хардуер, компютри и хора, както и нематериални ресурси като софтуер и данни. Целта на управлението на ИТ е да генерира стойност чрез използването на различните технологии. За да се постигне това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е необходимо да е създадена ясна стратегия за развитие на организацията. 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b="1" i="1">
                <a:latin typeface="Cambria"/>
                <a:ea typeface="Times New Roman"/>
                <a:cs typeface="Times New Roman"/>
              </a:rPr>
              <a:t>Ключови приложения на ИТ ресурсите в организацията по отношение на: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 i="1">
                <a:latin typeface="Times New Roman"/>
                <a:ea typeface="Times New Roman"/>
                <a:cs typeface="Times New Roman"/>
              </a:rPr>
              <a:t> А) </a:t>
            </a:r>
            <a:r>
              <a:rPr lang="en-GB" sz="1800" i="1">
                <a:latin typeface="Times New Roman"/>
                <a:ea typeface="Times New Roman"/>
                <a:cs typeface="Times New Roman"/>
              </a:rPr>
              <a:t>Мрежова инфраструктура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14999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Всички мрежови функции, свързани с вътрешните и външните комуникации;</a:t>
            </a:r>
            <a:endParaRPr/>
          </a:p>
          <a:p>
            <a:pPr marL="0" lvl="0" indent="0" algn="just">
              <a:lnSpc>
                <a:spcPct val="114999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Управление на вътрешна телефонна система;</a:t>
            </a:r>
            <a:endParaRPr/>
          </a:p>
          <a:p>
            <a:pPr marL="0" lvl="0" indent="0" algn="just">
              <a:lnSpc>
                <a:spcPct val="114999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Предоставяне на отдалечен достъп за упълномощени потребители на организацията;</a:t>
            </a:r>
            <a:endParaRPr/>
          </a:p>
          <a:p>
            <a:pPr marL="0" lvl="0" indent="0" algn="just">
              <a:lnSpc>
                <a:spcPct val="114999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Управление на телекомуникации</a:t>
            </a:r>
            <a:r>
              <a:rPr lang="bg-BG" sz="1800">
                <a:latin typeface="Cambria"/>
                <a:ea typeface="Times New Roman"/>
                <a:cs typeface="Times New Roman"/>
              </a:rPr>
              <a:t>-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вътрешна и външна за организацията;</a:t>
            </a:r>
            <a:endParaRPr/>
          </a:p>
          <a:p>
            <a:pPr marL="0" lvl="0" indent="0" algn="just">
              <a:lnSpc>
                <a:spcPct val="114999"/>
              </a:lnSpc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Управление на портове, за да се улесни достъпът на външни сървъри;</a:t>
            </a:r>
            <a:endParaRPr/>
          </a:p>
          <a:p>
            <a:pPr marL="0" lvl="0" indent="0" algn="just">
              <a:lnSpc>
                <a:spcPct val="114999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Решаването на всички въпроси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за достъп до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мрежови ресурси.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bg-BG" sz="1800" i="1">
                <a:latin typeface="Times New Roman"/>
                <a:ea typeface="Times New Roman"/>
                <a:cs typeface="Times New Roman"/>
              </a:rPr>
              <a:t>Б</a:t>
            </a:r>
            <a:r>
              <a:rPr lang="en-GB" sz="1800" i="1">
                <a:latin typeface="Times New Roman"/>
                <a:ea typeface="Times New Roman"/>
                <a:cs typeface="Times New Roman"/>
              </a:rPr>
              <a:t>) Управление на сървъри и устройства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Управление на сървърите;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Съхранение и управление на 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данните в 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мрежата;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Файлови сървъри, инсталиране на електронна поща и 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потребителски права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bg-BG" sz="1800">
                <a:latin typeface="Times New Roman"/>
                <a:ea typeface="Times New Roman"/>
                <a:cs typeface="Times New Roman"/>
              </a:rPr>
              <a:t>Избор на подходящи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 устройства като лаптоп, настолни и мобилни компютърни 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за всяко работно място;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bg-BG" sz="1800" i="1">
                <a:latin typeface="Times New Roman"/>
                <a:ea typeface="Times New Roman"/>
                <a:cs typeface="Times New Roman"/>
              </a:rPr>
              <a:t>В) Дейностите, свързани с компютри и помощ за потребители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Data Center 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и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 фасилити мениджмънт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*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Help desk management;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bg-BG" sz="1800">
                <a:latin typeface="Times New Roman"/>
                <a:ea typeface="Times New Roman"/>
                <a:cs typeface="Times New Roman"/>
              </a:rPr>
              <a:t>Логистика и 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обезпечаване на потребителите;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К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омпютърни к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онфигурации;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r>
              <a:rPr lang="en-GB" sz="1800">
                <a:latin typeface="Times New Roman"/>
                <a:ea typeface="Times New Roman"/>
                <a:cs typeface="Times New Roman"/>
              </a:rPr>
              <a:t>Управление на архиви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те на данни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 и др.</a:t>
            </a: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588655"/>
            <a:ext cx="10825020" cy="4712133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Times New Roman"/>
                <a:ea typeface="Times New Roman"/>
                <a:cs typeface="Times New Roman"/>
              </a:rPr>
              <a:t>*Терминът „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фасилити мениджмънт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“ навлиза в бизнеса, като ново и комплексно понятие, което обхваща 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интердисциплинарна област, посветена на организацията и координацията на пространство, инфраструктура, хора и организации, които често са свързани с администрацията на офис ср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е</a:t>
            </a:r>
            <a:r>
              <a:rPr lang="en-GB" sz="1800">
                <a:latin typeface="Times New Roman"/>
                <a:ea typeface="Times New Roman"/>
                <a:cs typeface="Times New Roman"/>
              </a:rPr>
              <a:t>ди, арени, училища, спортни комплекси, конгресни центрове, търговски комплекси, болници, хотели, производство, логистика и т.н</a:t>
            </a:r>
            <a:r>
              <a:rPr lang="bg-BG" sz="1800">
                <a:latin typeface="Times New Roman"/>
                <a:ea typeface="Times New Roman"/>
                <a:cs typeface="Times New Roman"/>
              </a:rPr>
              <a:t>.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Times New Roman"/>
                <a:ea typeface="Times New Roman"/>
                <a:cs typeface="Times New Roman"/>
              </a:rPr>
              <a:t>Когато говорим за процеси извън офиса, производствени, транспорт и логистика, опазване на околната среда и водите, строителство и архитектура, здравеопазване и медицина, и много други трябва и си дадем сметка, че те са свързани с редица високотехнологични дейности и процеси, които изискват висока прецизност на изпълнението си. В много случаи наличието на човешки фактор е критичен за изпълнението им или условията на труд са високорискови за служителите.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Times New Roman"/>
                <a:ea typeface="Times New Roman"/>
                <a:cs typeface="Times New Roman"/>
              </a:rPr>
              <a:t>Тук е моментът да се обърнем отново към високите технологии и дигиталните устройства в лицето на </a:t>
            </a:r>
            <a:r>
              <a:rPr lang="bg-BG" sz="1800">
                <a:latin typeface="Cambria"/>
                <a:ea typeface="Times New Roman"/>
                <a:cs typeface="Calibri"/>
              </a:rPr>
              <a:t>IoT</a:t>
            </a:r>
            <a:r>
              <a:rPr lang="bg-BG" sz="1800">
                <a:latin typeface="Cambria"/>
                <a:ea typeface="SimSun"/>
                <a:cs typeface="Calibri"/>
              </a:rPr>
              <a:t> (</a:t>
            </a:r>
            <a:r>
              <a:rPr lang="en-GB" sz="1800">
                <a:latin typeface="Cambria"/>
                <a:ea typeface="Times New Roman"/>
                <a:cs typeface="Times New Roman"/>
              </a:rPr>
              <a:t>Internet of Things</a:t>
            </a:r>
            <a:r>
              <a:rPr lang="bg-BG" sz="1800">
                <a:latin typeface="Cambria"/>
                <a:ea typeface="SimSun"/>
                <a:cs typeface="Calibri"/>
              </a:rPr>
              <a:t>) 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IoRT</a:t>
            </a:r>
            <a:r>
              <a:rPr lang="bg-BG" sz="1800">
                <a:latin typeface="Cambria"/>
                <a:ea typeface="Times New Roman"/>
                <a:cs typeface="Times New Roman"/>
              </a:rPr>
              <a:t> (</a:t>
            </a:r>
            <a:r>
              <a:rPr lang="en-GB" sz="1800">
                <a:latin typeface="Cambria"/>
                <a:ea typeface="Times New Roman"/>
                <a:cs typeface="Times New Roman"/>
              </a:rPr>
              <a:t>Internet of Robotic Things</a:t>
            </a:r>
            <a:r>
              <a:rPr lang="bg-BG" sz="1800">
                <a:latin typeface="Cambria"/>
                <a:ea typeface="Times New Roman"/>
                <a:cs typeface="Times New Roman"/>
              </a:rPr>
              <a:t>).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 algn="just">
              <a:buNone/>
              <a:defRPr/>
            </a:pPr>
            <a:r>
              <a:rPr lang="bg-BG" sz="1800">
                <a:latin typeface="Times New Roman"/>
                <a:ea typeface="Times New Roman"/>
              </a:rPr>
              <a:t>В индустрията през последните години </a:t>
            </a:r>
            <a:r>
              <a:rPr lang="en-GB" sz="1800">
                <a:latin typeface="Times New Roman"/>
                <a:ea typeface="Times New Roman"/>
              </a:rPr>
              <a:t>Internet of Things (IoT)</a:t>
            </a:r>
            <a:r>
              <a:rPr lang="bg-BG" sz="1800">
                <a:latin typeface="Times New Roman"/>
                <a:ea typeface="Times New Roman"/>
              </a:rPr>
              <a:t> се наложи </a:t>
            </a:r>
            <a:r>
              <a:rPr lang="en-GB" sz="1800">
                <a:latin typeface="Times New Roman"/>
                <a:ea typeface="Times New Roman"/>
              </a:rPr>
              <a:t>като водещ стандарт за разработка и управление на свързани и интелигентни индустриални системи в дигиталните фабрики,</a:t>
            </a:r>
            <a:r>
              <a:rPr lang="bg-BG" sz="1800">
                <a:latin typeface="Times New Roman"/>
                <a:ea typeface="Times New Roman"/>
              </a:rPr>
              <a:t> като следващ етап в развитието на което</a:t>
            </a:r>
            <a:r>
              <a:rPr lang="en-GB" sz="1800">
                <a:latin typeface="Times New Roman"/>
                <a:ea typeface="Times New Roman"/>
              </a:rPr>
              <a:t> възниква и "разклонение" на тази технологична област, специализирано за приложения в сферата на роботиката IoRT.</a:t>
            </a:r>
            <a:endParaRPr/>
          </a:p>
          <a:p>
            <a:pPr marL="0" indent="0">
              <a:buNone/>
              <a:defRPr/>
            </a:pPr>
            <a:r>
              <a:rPr lang="en-GB" sz="1800">
                <a:latin typeface="Times New Roman"/>
                <a:ea typeface="Times New Roman"/>
              </a:rPr>
              <a:t> </a:t>
            </a:r>
            <a:endParaRPr/>
          </a:p>
          <a:p>
            <a:pPr marL="0" indent="0" algn="just">
              <a:buNone/>
              <a:defRPr/>
            </a:pPr>
            <a:r>
              <a:rPr lang="en-GB" sz="1800">
                <a:latin typeface="Times New Roman"/>
                <a:ea typeface="Times New Roman"/>
              </a:rPr>
              <a:t>Internet of Robotic Things (IoRT) </a:t>
            </a:r>
            <a:r>
              <a:rPr lang="bg-BG" sz="1800">
                <a:latin typeface="Times New Roman"/>
                <a:ea typeface="Times New Roman"/>
              </a:rPr>
              <a:t>са </a:t>
            </a:r>
            <a:r>
              <a:rPr lang="en-GB" sz="1800">
                <a:latin typeface="Times New Roman"/>
                <a:ea typeface="Times New Roman"/>
              </a:rPr>
              <a:t>решения позволява</a:t>
            </a:r>
            <a:r>
              <a:rPr lang="bg-BG" sz="1800">
                <a:latin typeface="Times New Roman"/>
                <a:ea typeface="Times New Roman"/>
              </a:rPr>
              <a:t>щи</a:t>
            </a:r>
            <a:r>
              <a:rPr lang="en-GB" sz="1800">
                <a:latin typeface="Times New Roman"/>
                <a:ea typeface="Times New Roman"/>
              </a:rPr>
              <a:t> интеграцията на разнообразни типове оборудване, устройства, сензори и софтуер в единни платформи, които позволяват на роботите и машините да комуникират помежду си,</a:t>
            </a:r>
            <a:r>
              <a:rPr lang="bg-BG" sz="1800">
                <a:latin typeface="Times New Roman"/>
                <a:ea typeface="Times New Roman"/>
              </a:rPr>
              <a:t> а едновременно с това и</a:t>
            </a:r>
            <a:r>
              <a:rPr lang="en-GB" sz="1800">
                <a:latin typeface="Times New Roman"/>
                <a:ea typeface="Times New Roman"/>
              </a:rPr>
              <a:t> с операторите</a:t>
            </a:r>
            <a:r>
              <a:rPr lang="bg-BG" sz="1800">
                <a:latin typeface="Times New Roman"/>
                <a:ea typeface="Times New Roman"/>
              </a:rPr>
              <a:t> на самите системи. Възможностите на се изчерпват само с автоматизирането на индустриалните процеси, а е направена и следващата крачка в развитието на системите, която позволява</a:t>
            </a:r>
            <a:r>
              <a:rPr lang="en-GB" sz="1800">
                <a:latin typeface="Times New Roman"/>
                <a:ea typeface="Times New Roman"/>
              </a:rPr>
              <a:t> системите за управление да вземат автономни решения.</a:t>
            </a:r>
            <a:endParaRPr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>
          <a:xfrm>
            <a:off x="0" y="1"/>
            <a:ext cx="12192000" cy="96981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defRPr/>
            </a:pPr>
            <a:r>
              <a:rPr lang="en-GB" sz="3600" b="1" cap="small" spc="-50">
                <a:solidFill>
                  <a:srgbClr val="000000"/>
                </a:solidFill>
                <a:latin typeface="Calibri Light"/>
                <a:ea typeface="SimSun"/>
                <a:cs typeface="Times New Roman"/>
              </a:rPr>
              <a:t>Разпознаване на технологични нужди в организационен контекст</a:t>
            </a:r>
            <a:endParaRPr lang="en-GB" sz="8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>
          <a:xfrm>
            <a:off x="646545" y="1394691"/>
            <a:ext cx="10825020" cy="490609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Напредъкът в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този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сегмент прави роботизацията все по-достъпна в технологичен и финансов аспект за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все по-голям</a:t>
            </a:r>
            <a:r>
              <a:rPr lang="en-GB" sz="1800">
                <a:latin typeface="Cambria"/>
                <a:ea typeface="Times New Roman"/>
                <a:cs typeface="Times New Roman"/>
              </a:rPr>
              <a:t> брой предприятия, включително за такива от малкия и среден бизнес. С това IoRT технологиите значително спомагат за преодоляване на бариерите пред автоматизацията в глобалната индустрия.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en-GB" sz="1800">
                <a:latin typeface="Cambria"/>
                <a:ea typeface="Times New Roman"/>
                <a:cs typeface="Times New Roman"/>
              </a:rPr>
              <a:t>Потенциалните ползи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от използването на дигитална устройства и среди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за бизнеса са </a:t>
            </a:r>
            <a:r>
              <a:rPr lang="bg-BG" sz="1800">
                <a:latin typeface="Cambria"/>
                <a:ea typeface="Times New Roman"/>
                <a:cs typeface="Times New Roman"/>
              </a:rPr>
              <a:t>изключително </a:t>
            </a:r>
            <a:r>
              <a:rPr lang="en-GB" sz="1800">
                <a:latin typeface="Cambria"/>
                <a:ea typeface="Times New Roman"/>
                <a:cs typeface="Times New Roman"/>
              </a:rPr>
              <a:t>много– повишена ефективност и производителност, подобрена безопасност, многократно по-ниски разходи за труд</a:t>
            </a:r>
            <a:r>
              <a:rPr lang="bg-BG" sz="1800">
                <a:latin typeface="Cambria"/>
                <a:ea typeface="Times New Roman"/>
                <a:cs typeface="Times New Roman"/>
              </a:rPr>
              <a:t>, елиминиране на човешкия фактор и вследствие на това рисковете от допускане на грешки</a:t>
            </a:r>
            <a:r>
              <a:rPr lang="en-GB" sz="1800">
                <a:latin typeface="Cambria"/>
                <a:ea typeface="Times New Roman"/>
                <a:cs typeface="Times New Roman"/>
              </a:rPr>
              <a:t>.</a:t>
            </a:r>
            <a:endParaRPr/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  <a:defRPr/>
            </a:pPr>
            <a:r>
              <a:rPr lang="bg-BG" sz="1800">
                <a:latin typeface="Cambria"/>
                <a:ea typeface="Times New Roman"/>
                <a:cs typeface="Times New Roman"/>
              </a:rPr>
              <a:t>Трябва да подчертаем, че такова ниво на иновации в бизнес процесите може да се постигне благодарение на задълбочено познаване на професионалната област, в която трябва да бъдат приложени тези решения и от друга, не по-маловажна, отлично познаване на възможностите на дигиталните среди и устройства. </a:t>
            </a:r>
            <a:endParaRPr lang="en-GB" sz="1800">
              <a:latin typeface="Cambria"/>
              <a:ea typeface="Times New Roman"/>
              <a:cs typeface="Times New Roman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ts val="1000"/>
              <a:buNone/>
              <a:tabLst>
                <a:tab pos="457200" algn="l"/>
              </a:tabLst>
              <a:defRPr/>
            </a:pPr>
            <a:endParaRPr lang="en-GB" sz="1800">
              <a:latin typeface="Cambria"/>
              <a:ea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1778</Words>
  <Application>Microsoft Office PowerPoint</Application>
  <DocSecurity>0</DocSecurity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SimSun</vt:lpstr>
      <vt:lpstr>Arial</vt:lpstr>
      <vt:lpstr>Calibri</vt:lpstr>
      <vt:lpstr>Calibri Light</vt:lpstr>
      <vt:lpstr>Cambria</vt:lpstr>
      <vt:lpstr>Times New Roman</vt:lpstr>
      <vt:lpstr>Retrospect</vt:lpstr>
      <vt:lpstr>5.2. Идентифициране на нуждите и технологични решения</vt:lpstr>
      <vt:lpstr>В тази тема ще научите:</vt:lpstr>
      <vt:lpstr>Идентифициране на нуждите и технологични решения</vt:lpstr>
      <vt:lpstr>Разпознаване на технологични нужди в организационен контекст</vt:lpstr>
      <vt:lpstr>Разпознаване на технологични нужди в организационен контекст</vt:lpstr>
      <vt:lpstr>Разпознаване на технологични нужди в организационен контекст</vt:lpstr>
      <vt:lpstr>Разпознаване на технологични нужди в организационен контекст</vt:lpstr>
      <vt:lpstr>Разпознаване на технологични нужди в организационен контекст</vt:lpstr>
      <vt:lpstr>Разпознаване на технологични нужди в организационен контекст</vt:lpstr>
      <vt:lpstr>Разработване на подходящи организационни решения чрез използване на дигитални устройства</vt:lpstr>
      <vt:lpstr>Разработване на подходящи организационни решения чрез използване на дигитални устройства</vt:lpstr>
      <vt:lpstr>Разработване на подходящи организационни решения чрез използване на дигитални устройства</vt:lpstr>
      <vt:lpstr>Използване на дигиталните устройства за създаване на иновативни решения</vt:lpstr>
      <vt:lpstr>Използване на дигиталните устройства за създаване на иновативни решения</vt:lpstr>
      <vt:lpstr>Благодаря</vt:lpstr>
    </vt:vector>
  </TitlesOfParts>
  <Manager/>
  <Company>Hewlett-Packard Company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Irena Avdjieva</dc:creator>
  <cp:keywords/>
  <dc:description/>
  <cp:lastModifiedBy>Irena Avdjieva</cp:lastModifiedBy>
  <cp:revision>89</cp:revision>
  <dcterms:created xsi:type="dcterms:W3CDTF">2023-01-03T13:46:11Z</dcterms:created>
  <dcterms:modified xsi:type="dcterms:W3CDTF">2023-09-26T06:20:43Z</dcterms:modified>
  <cp:category/>
  <dc:identifier/>
  <cp:contentStatus/>
  <dc:language/>
  <cp:version/>
</cp:coreProperties>
</file>