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18.jpg" ContentType="image/png"/>
  <Override PartName="/ppt/media/image21.jpg" ContentType="image/pn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58" r:id="rId35"/>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1pPr>
    <a:lvl2pPr marL="4572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2pPr>
    <a:lvl3pPr marL="9144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3pPr>
    <a:lvl4pPr marL="13716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4pPr>
    <a:lvl5pPr marL="18288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5pPr>
    <a:lvl6pPr marL="2286000" algn="l" defTabSz="914400" rtl="0" eaLnBrk="1" latinLnBrk="0" hangingPunct="1">
      <a:defRPr kern="1200">
        <a:solidFill>
          <a:schemeClr val="tx1"/>
        </a:solidFill>
        <a:latin typeface="Cambria" panose="02040503050406030204" pitchFamily="18" charset="0"/>
        <a:ea typeface="+mn-ea"/>
        <a:cs typeface="+mn-cs"/>
      </a:defRPr>
    </a:lvl6pPr>
    <a:lvl7pPr marL="2743200" algn="l" defTabSz="914400" rtl="0" eaLnBrk="1" latinLnBrk="0" hangingPunct="1">
      <a:defRPr kern="1200">
        <a:solidFill>
          <a:schemeClr val="tx1"/>
        </a:solidFill>
        <a:latin typeface="Cambria" panose="02040503050406030204" pitchFamily="18" charset="0"/>
        <a:ea typeface="+mn-ea"/>
        <a:cs typeface="+mn-cs"/>
      </a:defRPr>
    </a:lvl7pPr>
    <a:lvl8pPr marL="3200400" algn="l" defTabSz="914400" rtl="0" eaLnBrk="1" latinLnBrk="0" hangingPunct="1">
      <a:defRPr kern="1200">
        <a:solidFill>
          <a:schemeClr val="tx1"/>
        </a:solidFill>
        <a:latin typeface="Cambria" panose="02040503050406030204" pitchFamily="18" charset="0"/>
        <a:ea typeface="+mn-ea"/>
        <a:cs typeface="+mn-cs"/>
      </a:defRPr>
    </a:lvl8pPr>
    <a:lvl9pPr marL="3657600" algn="l" defTabSz="914400" rtl="0" eaLnBrk="1" latinLnBrk="0" hangingPunct="1">
      <a:defRPr kern="1200">
        <a:solidFill>
          <a:schemeClr val="tx1"/>
        </a:solidFill>
        <a:latin typeface="Cambria" panose="020405030504060302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50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76305C"/>
    <a:srgbClr val="E85781"/>
    <a:srgbClr val="256C8D"/>
    <a:srgbClr val="F08262"/>
    <a:srgbClr val="CAA873"/>
    <a:srgbClr val="E0CB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119" autoAdjust="0"/>
    <p:restoredTop sz="94660"/>
  </p:normalViewPr>
  <p:slideViewPr>
    <p:cSldViewPr snapToGrid="0">
      <p:cViewPr varScale="1">
        <p:scale>
          <a:sx n="136" d="100"/>
          <a:sy n="136" d="100"/>
        </p:scale>
        <p:origin x="216" y="504"/>
      </p:cViewPr>
      <p:guideLst>
        <p:guide orient="horz" pos="2160"/>
        <p:guide pos="350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BC5E30DE-4172-48E2-B3C3-BE9DA6CA7229}" type="datetimeFigureOut">
              <a:rPr lang="en-GB"/>
              <a:pPr>
                <a:defRPr/>
              </a:pPr>
              <a:t>20/07/2023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CFCCE80C-BC5F-4246-BF8B-2A3F9A3BA18B}" type="slidenum">
              <a:rPr lang="en-GB"/>
              <a:pPr>
                <a:defRPr/>
              </a:pPr>
              <a:t>‹#›</a:t>
            </a:fld>
            <a:endParaRPr lang="en-GB"/>
          </a:p>
        </p:txBody>
      </p:sp>
    </p:spTree>
    <p:extLst>
      <p:ext uri="{BB962C8B-B14F-4D97-AF65-F5344CB8AC3E}">
        <p14:creationId xmlns:p14="http://schemas.microsoft.com/office/powerpoint/2010/main" val="409831092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mbria" panose="02040503050406030204" pitchFamily="18" charset="0"/>
              </a:defRPr>
            </a:lvl1pPr>
            <a:lvl2pPr marL="742950" indent="-285750">
              <a:defRPr>
                <a:solidFill>
                  <a:schemeClr val="tx1"/>
                </a:solidFill>
                <a:latin typeface="Cambria" panose="02040503050406030204" pitchFamily="18" charset="0"/>
              </a:defRPr>
            </a:lvl2pPr>
            <a:lvl3pPr marL="1143000" indent="-228600">
              <a:defRPr>
                <a:solidFill>
                  <a:schemeClr val="tx1"/>
                </a:solidFill>
                <a:latin typeface="Cambria" panose="02040503050406030204" pitchFamily="18" charset="0"/>
              </a:defRPr>
            </a:lvl3pPr>
            <a:lvl4pPr marL="1600200" indent="-228600">
              <a:defRPr>
                <a:solidFill>
                  <a:schemeClr val="tx1"/>
                </a:solidFill>
                <a:latin typeface="Cambria" panose="02040503050406030204" pitchFamily="18" charset="0"/>
              </a:defRPr>
            </a:lvl4pPr>
            <a:lvl5pPr marL="2057400" indent="-228600">
              <a:defRPr>
                <a:solidFill>
                  <a:schemeClr val="tx1"/>
                </a:solidFill>
                <a:latin typeface="Cambria" panose="02040503050406030204" pitchFamily="18" charset="0"/>
              </a:defRPr>
            </a:lvl5pPr>
            <a:lvl6pPr marL="2514600" indent="-228600" eaLnBrk="0" fontAlgn="base" hangingPunct="0">
              <a:spcBef>
                <a:spcPct val="0"/>
              </a:spcBef>
              <a:spcAft>
                <a:spcPct val="0"/>
              </a:spcAft>
              <a:defRPr>
                <a:solidFill>
                  <a:schemeClr val="tx1"/>
                </a:solidFill>
                <a:latin typeface="Cambria" panose="02040503050406030204" pitchFamily="18" charset="0"/>
              </a:defRPr>
            </a:lvl6pPr>
            <a:lvl7pPr marL="2971800" indent="-228600" eaLnBrk="0" fontAlgn="base" hangingPunct="0">
              <a:spcBef>
                <a:spcPct val="0"/>
              </a:spcBef>
              <a:spcAft>
                <a:spcPct val="0"/>
              </a:spcAft>
              <a:defRPr>
                <a:solidFill>
                  <a:schemeClr val="tx1"/>
                </a:solidFill>
                <a:latin typeface="Cambria" panose="02040503050406030204" pitchFamily="18" charset="0"/>
              </a:defRPr>
            </a:lvl7pPr>
            <a:lvl8pPr marL="3429000" indent="-228600" eaLnBrk="0" fontAlgn="base" hangingPunct="0">
              <a:spcBef>
                <a:spcPct val="0"/>
              </a:spcBef>
              <a:spcAft>
                <a:spcPct val="0"/>
              </a:spcAft>
              <a:defRPr>
                <a:solidFill>
                  <a:schemeClr val="tx1"/>
                </a:solidFill>
                <a:latin typeface="Cambria" panose="02040503050406030204" pitchFamily="18" charset="0"/>
              </a:defRPr>
            </a:lvl8pPr>
            <a:lvl9pPr marL="3886200" indent="-228600" eaLnBrk="0" fontAlgn="base" hangingPunct="0">
              <a:spcBef>
                <a:spcPct val="0"/>
              </a:spcBef>
              <a:spcAft>
                <a:spcPct val="0"/>
              </a:spcAft>
              <a:defRPr>
                <a:solidFill>
                  <a:schemeClr val="tx1"/>
                </a:solidFill>
                <a:latin typeface="Cambria" panose="02040503050406030204" pitchFamily="18" charset="0"/>
              </a:defRPr>
            </a:lvl9pPr>
          </a:lstStyle>
          <a:p>
            <a:pPr fontAlgn="base">
              <a:spcBef>
                <a:spcPct val="0"/>
              </a:spcBef>
              <a:spcAft>
                <a:spcPct val="0"/>
              </a:spcAft>
            </a:pPr>
            <a:fld id="{B4A5DE2C-CB0C-49AF-BB9A-E6691F717CA8}" type="slidenum">
              <a:rPr lang="en-GB" altLang="en-US" smtClean="0">
                <a:latin typeface="Calibri" panose="020F0502020204030204" pitchFamily="34" charset="0"/>
              </a:rPr>
              <a:pPr fontAlgn="base">
                <a:spcBef>
                  <a:spcPct val="0"/>
                </a:spcBef>
                <a:spcAft>
                  <a:spcPct val="0"/>
                </a:spcAft>
              </a:pPr>
              <a:t>1</a:t>
            </a:fld>
            <a:endParaRPr lang="en-GB" altLang="en-US">
              <a:latin typeface="Calibri" panose="020F0502020204030204" pitchFamily="34" charset="0"/>
            </a:endParaRPr>
          </a:p>
        </p:txBody>
      </p:sp>
    </p:spTree>
    <p:extLst>
      <p:ext uri="{BB962C8B-B14F-4D97-AF65-F5344CB8AC3E}">
        <p14:creationId xmlns:p14="http://schemas.microsoft.com/office/powerpoint/2010/main" val="8654360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5473" y="1567928"/>
            <a:ext cx="8363516" cy="3524929"/>
          </a:xfrm>
          <a:noFill/>
        </p:spPr>
        <p:txBody>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45473" y="5294506"/>
            <a:ext cx="8363516" cy="532715"/>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6" name="Slide Number Placeholder 5"/>
          <p:cNvSpPr>
            <a:spLocks noGrp="1"/>
          </p:cNvSpPr>
          <p:nvPr>
            <p:ph type="sldNum" sz="quarter" idx="10"/>
          </p:nvPr>
        </p:nvSpPr>
        <p:spPr/>
        <p:txBody>
          <a:bodyPr/>
          <a:lstStyle>
            <a:lvl1pPr>
              <a:defRPr>
                <a:solidFill>
                  <a:schemeClr val="bg1"/>
                </a:solidFill>
              </a:defRPr>
            </a:lvl1pPr>
          </a:lstStyle>
          <a:p>
            <a:pPr>
              <a:defRPr/>
            </a:pPr>
            <a:fld id="{D8BA972B-9114-4DFD-A101-1E7C39001227}" type="slidenum">
              <a:rPr lang="en-GB" smtClean="0"/>
              <a:pPr>
                <a:defRPr/>
              </a:pPr>
              <a:t>‹#›</a:t>
            </a:fld>
            <a:endParaRPr lang="en-GB" dirty="0"/>
          </a:p>
        </p:txBody>
      </p:sp>
      <p:sp>
        <p:nvSpPr>
          <p:cNvPr id="7" name="Footer Placeholder 4"/>
          <p:cNvSpPr>
            <a:spLocks noGrp="1"/>
          </p:cNvSpPr>
          <p:nvPr>
            <p:ph type="ftr" sz="quarter" idx="11"/>
          </p:nvPr>
        </p:nvSpPr>
        <p:spPr>
          <a:xfrm>
            <a:off x="146050" y="6269038"/>
            <a:ext cx="8362950" cy="577850"/>
          </a:xfrm>
        </p:spPr>
        <p:txBody>
          <a:bodyPr/>
          <a:lstStyle>
            <a:lvl1pPr algn="l">
              <a:defRPr sz="1000" cap="all" baseline="0">
                <a:solidFill>
                  <a:schemeClr val="tx1"/>
                </a:solidFill>
              </a:defRPr>
            </a:lvl1pPr>
          </a:lstStyle>
          <a:p>
            <a:pPr>
              <a:defRPr/>
            </a:pPr>
            <a:r>
              <a:rPr lang="ru-RU" dirty="0"/>
              <a:t>Европейска Рамка на дигиталните компетентности с петте области на </a:t>
            </a:r>
            <a:br>
              <a:rPr lang="en-GB" dirty="0"/>
            </a:br>
            <a:r>
              <a:rPr lang="ru-RU" dirty="0"/>
              <a:t>дигитална компетентност</a:t>
            </a:r>
            <a:r>
              <a:rPr lang="en-GB" dirty="0"/>
              <a:t> </a:t>
            </a:r>
            <a:r>
              <a:rPr lang="ru-RU" dirty="0"/>
              <a:t>и 21 дигитални умения/ компетентности (DigComp 2.1)</a:t>
            </a:r>
          </a:p>
        </p:txBody>
      </p:sp>
      <p:pic>
        <p:nvPicPr>
          <p:cNvPr id="9" name="table"/>
          <p:cNvPicPr>
            <a:picLocks noChangeAspect="1"/>
          </p:cNvPicPr>
          <p:nvPr userDrawn="1"/>
        </p:nvPicPr>
        <p:blipFill>
          <a:blip r:embed="rId3"/>
          <a:stretch>
            <a:fillRect/>
          </a:stretch>
        </p:blipFill>
        <p:spPr>
          <a:xfrm>
            <a:off x="152400" y="114300"/>
            <a:ext cx="4728676" cy="712834"/>
          </a:xfrm>
          <a:prstGeom prst="rect">
            <a:avLst/>
          </a:prstGeom>
        </p:spPr>
      </p:pic>
      <p:pic>
        <p:nvPicPr>
          <p:cNvPr id="10" name="Picture 9"/>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52400" y="114300"/>
            <a:ext cx="2321632" cy="51118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p:cNvCxnSpPr/>
          <p:nvPr userDrawn="1"/>
        </p:nvCxnSpPr>
        <p:spPr>
          <a:xfrm>
            <a:off x="2479784" y="225614"/>
            <a:ext cx="0" cy="274320"/>
          </a:xfrm>
          <a:prstGeom prst="line">
            <a:avLst/>
          </a:prstGeom>
          <a:ln w="19050">
            <a:solidFill>
              <a:srgbClr val="0033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1509942"/>
      </p:ext>
    </p:extLst>
  </p:cSld>
  <p:clrMapOvr>
    <a:masterClrMapping/>
  </p:clrMapOvr>
  <p:extLst>
    <p:ext uri="{DCECCB84-F9BA-43D5-87BE-67443E8EF086}">
      <p15:sldGuideLst xmlns:p15="http://schemas.microsoft.com/office/powerpoint/2012/main">
        <p15:guide id="1" orient="horz" pos="72" userDrawn="1">
          <p15:clr>
            <a:srgbClr val="FBAE40"/>
          </p15:clr>
        </p15:guide>
        <p15:guide id="2" pos="9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Slide Number Placeholder 5"/>
          <p:cNvSpPr>
            <a:spLocks noGrp="1"/>
          </p:cNvSpPr>
          <p:nvPr>
            <p:ph type="sldNum" sz="quarter" idx="11"/>
          </p:nvPr>
        </p:nvSpPr>
        <p:spPr/>
        <p:txBody>
          <a:bodyPr/>
          <a:lstStyle>
            <a:lvl1pPr>
              <a:defRPr/>
            </a:lvl1pPr>
          </a:lstStyle>
          <a:p>
            <a:pPr>
              <a:defRPr/>
            </a:pPr>
            <a:fld id="{532B6D5A-FD99-45B9-8F92-AA3556DC841A}" type="slidenum">
              <a:rPr lang="en-GB"/>
              <a:pPr>
                <a:defRPr/>
              </a:pPr>
              <a:t>‹#›</a:t>
            </a:fld>
            <a:endParaRPr lang="en-GB" dirty="0"/>
          </a:p>
        </p:txBody>
      </p:sp>
    </p:spTree>
    <p:extLst>
      <p:ext uri="{BB962C8B-B14F-4D97-AF65-F5344CB8AC3E}">
        <p14:creationId xmlns:p14="http://schemas.microsoft.com/office/powerpoint/2010/main" val="891726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a:xfrm>
            <a:off x="3175" y="6400800"/>
            <a:ext cx="12188825" cy="4572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4"/>
          <p:cNvSpPr>
            <a:spLocks noGrp="1"/>
          </p:cNvSpPr>
          <p:nvPr>
            <p:ph type="ftr" sz="quarter" idx="10"/>
          </p:nvPr>
        </p:nvSpPr>
        <p:spPr/>
        <p:txBody>
          <a:bodyPr/>
          <a:lstStyle>
            <a:lvl1pPr algn="ctr">
              <a:defRPr sz="1000" cap="all" baseline="0">
                <a:solidFill>
                  <a:schemeClr val="bg1"/>
                </a:solidFill>
              </a:defRPr>
            </a:lvl1pPr>
          </a:lstStyle>
          <a:p>
            <a:pPr>
              <a:defRPr/>
            </a:pPr>
            <a:r>
              <a:rPr lang="ru-RU" dirty="0"/>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7" name="Slide Number Placeholder 5"/>
          <p:cNvSpPr>
            <a:spLocks noGrp="1"/>
          </p:cNvSpPr>
          <p:nvPr>
            <p:ph type="sldNum" sz="quarter" idx="11"/>
          </p:nvPr>
        </p:nvSpPr>
        <p:spPr/>
        <p:txBody>
          <a:bodyPr/>
          <a:lstStyle>
            <a:lvl1pPr algn="r">
              <a:defRPr sz="1050">
                <a:solidFill>
                  <a:schemeClr val="bg1"/>
                </a:solidFill>
              </a:defRPr>
            </a:lvl1pPr>
          </a:lstStyle>
          <a:p>
            <a:pPr>
              <a:defRPr/>
            </a:pPr>
            <a:fld id="{F0505851-F816-4066-9C2F-C484256778D0}" type="slidenum">
              <a:rPr lang="en-GB" smtClean="0"/>
              <a:pPr>
                <a:defRPr/>
              </a:pPr>
              <a:t>‹#›</a:t>
            </a:fld>
            <a:endParaRPr lang="en-GB" dirty="0"/>
          </a:p>
        </p:txBody>
      </p:sp>
    </p:spTree>
    <p:extLst>
      <p:ext uri="{BB962C8B-B14F-4D97-AF65-F5344CB8AC3E}">
        <p14:creationId xmlns:p14="http://schemas.microsoft.com/office/powerpoint/2010/main" val="593341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Slide Number Placeholder 5"/>
          <p:cNvSpPr>
            <a:spLocks noGrp="1"/>
          </p:cNvSpPr>
          <p:nvPr>
            <p:ph type="sldNum" sz="quarter" idx="11"/>
          </p:nvPr>
        </p:nvSpPr>
        <p:spPr/>
        <p:txBody>
          <a:bodyPr/>
          <a:lstStyle>
            <a:lvl1pPr>
              <a:defRPr/>
            </a:lvl1pPr>
          </a:lstStyle>
          <a:p>
            <a:pPr>
              <a:defRPr/>
            </a:pPr>
            <a:fld id="{9E8D0D6E-C96A-4D0D-B632-A3E513AD158C}" type="slidenum">
              <a:rPr lang="en-GB"/>
              <a:pPr>
                <a:defRPr/>
              </a:pPr>
              <a:t>‹#›</a:t>
            </a:fld>
            <a:endParaRPr lang="en-GB" dirty="0"/>
          </a:p>
        </p:txBody>
      </p:sp>
    </p:spTree>
    <p:extLst>
      <p:ext uri="{BB962C8B-B14F-4D97-AF65-F5344CB8AC3E}">
        <p14:creationId xmlns:p14="http://schemas.microsoft.com/office/powerpoint/2010/main" val="4057115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15875" y="6400800"/>
            <a:ext cx="12188825" cy="4572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Footer Placeholder 4"/>
          <p:cNvSpPr>
            <a:spLocks noGrp="1"/>
          </p:cNvSpPr>
          <p:nvPr>
            <p:ph type="ftr" sz="quarter" idx="10"/>
          </p:nvPr>
        </p:nvSpPr>
        <p:spPr/>
        <p:txBody>
          <a:bodyPr/>
          <a:lstStyle>
            <a:lvl1pPr algn="ctr">
              <a:defRPr sz="1000" cap="all" baseline="0">
                <a:solidFill>
                  <a:schemeClr val="bg1"/>
                </a:solidFill>
              </a:defRPr>
            </a:lvl1pPr>
          </a:lstStyle>
          <a:p>
            <a:pPr>
              <a:defRPr/>
            </a:pPr>
            <a:r>
              <a:rPr lang="ru-RU" dirty="0"/>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8" name="Slide Number Placeholder 5"/>
          <p:cNvSpPr>
            <a:spLocks noGrp="1"/>
          </p:cNvSpPr>
          <p:nvPr>
            <p:ph type="sldNum" sz="quarter" idx="11"/>
          </p:nvPr>
        </p:nvSpPr>
        <p:spPr/>
        <p:txBody>
          <a:bodyPr/>
          <a:lstStyle>
            <a:lvl1pPr algn="r">
              <a:defRPr sz="1050">
                <a:solidFill>
                  <a:schemeClr val="bg1"/>
                </a:solidFill>
              </a:defRPr>
            </a:lvl1pPr>
          </a:lstStyle>
          <a:p>
            <a:pPr>
              <a:defRPr/>
            </a:pPr>
            <a:fld id="{4614963E-56B1-4CF9-A4B2-C3D1F4E45739}" type="slidenum">
              <a:rPr lang="en-GB" smtClean="0"/>
              <a:pPr>
                <a:defRPr/>
              </a:pPr>
              <a:t>‹#›</a:t>
            </a:fld>
            <a:endParaRPr lang="en-GB" dirty="0"/>
          </a:p>
        </p:txBody>
      </p:sp>
    </p:spTree>
    <p:extLst>
      <p:ext uri="{BB962C8B-B14F-4D97-AF65-F5344CB8AC3E}">
        <p14:creationId xmlns:p14="http://schemas.microsoft.com/office/powerpoint/2010/main" val="2361172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5" name="Rectangle 4"/>
          <p:cNvSpPr/>
          <p:nvPr userDrawn="1"/>
        </p:nvSpPr>
        <p:spPr>
          <a:xfrm>
            <a:off x="0" y="6400800"/>
            <a:ext cx="12192000" cy="4572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userDrawn="1"/>
        </p:nvSpPr>
        <p:spPr>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Title 7"/>
          <p:cNvSpPr>
            <a:spLocks noGrp="1"/>
          </p:cNvSpPr>
          <p:nvPr>
            <p:ph type="title"/>
          </p:nvPr>
        </p:nvSpPr>
        <p:spPr>
          <a:xfrm>
            <a:off x="0" y="0"/>
            <a:ext cx="12192000" cy="1450757"/>
          </a:xfrm>
        </p:spPr>
        <p:txBody>
          <a:bodyPr/>
          <a:lstStyle/>
          <a:p>
            <a:r>
              <a:rPr lang="en-US" dirty="0"/>
              <a:t>Click to edit Master title style</a:t>
            </a:r>
          </a:p>
        </p:txBody>
      </p:sp>
      <p:sp>
        <p:nvSpPr>
          <p:cNvPr id="3" name="Content Placeholder 2"/>
          <p:cNvSpPr>
            <a:spLocks noGrp="1"/>
          </p:cNvSpPr>
          <p:nvPr>
            <p:ph sz="half" idx="1"/>
          </p:nvPr>
        </p:nvSpPr>
        <p:spPr>
          <a:xfrm>
            <a:off x="0" y="1621226"/>
            <a:ext cx="6035039" cy="468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621226"/>
            <a:ext cx="5974080" cy="46800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4"/>
          <p:cNvSpPr>
            <a:spLocks noGrp="1"/>
          </p:cNvSpPr>
          <p:nvPr>
            <p:ph type="ftr" sz="quarter" idx="10"/>
          </p:nvPr>
        </p:nvSpPr>
        <p:spPr/>
        <p:txBody>
          <a:bodyPr/>
          <a:lstStyle>
            <a:lvl1pPr algn="ctr">
              <a:defRPr sz="1000" cap="all" baseline="0">
                <a:solidFill>
                  <a:schemeClr val="bg1"/>
                </a:solidFill>
              </a:defRPr>
            </a:lvl1pPr>
          </a:lstStyle>
          <a:p>
            <a:pPr>
              <a:defRPr/>
            </a:pPr>
            <a:r>
              <a:rPr lang="ru-RU" dirty="0"/>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9" name="Slide Number Placeholder 5"/>
          <p:cNvSpPr>
            <a:spLocks noGrp="1"/>
          </p:cNvSpPr>
          <p:nvPr>
            <p:ph type="sldNum" sz="quarter" idx="11"/>
          </p:nvPr>
        </p:nvSpPr>
        <p:spPr/>
        <p:txBody>
          <a:bodyPr/>
          <a:lstStyle>
            <a:lvl1pPr algn="r">
              <a:defRPr sz="1050">
                <a:solidFill>
                  <a:schemeClr val="bg1"/>
                </a:solidFill>
              </a:defRPr>
            </a:lvl1pPr>
          </a:lstStyle>
          <a:p>
            <a:pPr>
              <a:defRPr/>
            </a:pPr>
            <a:fld id="{089175F5-876B-4C76-886E-FC91E159C587}" type="slidenum">
              <a:rPr lang="en-GB" smtClean="0"/>
              <a:pPr>
                <a:defRPr/>
              </a:pPr>
              <a:t>‹#›</a:t>
            </a:fld>
            <a:endParaRPr lang="en-GB" dirty="0"/>
          </a:p>
        </p:txBody>
      </p:sp>
    </p:spTree>
    <p:extLst>
      <p:ext uri="{BB962C8B-B14F-4D97-AF65-F5344CB8AC3E}">
        <p14:creationId xmlns:p14="http://schemas.microsoft.com/office/powerpoint/2010/main" val="16836745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0" y="0"/>
            <a:ext cx="121920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0" y="1638232"/>
            <a:ext cx="6035040" cy="736282"/>
          </a:xfrm>
          <a:solidFill>
            <a:srgbClr val="76305C"/>
          </a:solidFill>
        </p:spPr>
        <p:txBody>
          <a:bodyPr lIns="91440" rIns="91440" anchor="ctr">
            <a:normAutofit/>
          </a:bodyPr>
          <a:lstStyle>
            <a:lvl1pPr marL="0" indent="0" algn="ctr">
              <a:buNone/>
              <a:defRPr sz="20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0" y="2391520"/>
            <a:ext cx="6035040" cy="39097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638232"/>
            <a:ext cx="5974080" cy="736282"/>
          </a:xfrm>
          <a:solidFill>
            <a:srgbClr val="76305C"/>
          </a:solidFill>
        </p:spPr>
        <p:txBody>
          <a:bodyPr lIns="91440" rIns="91440" anchor="ctr">
            <a:normAutofit/>
          </a:bodyPr>
          <a:lstStyle>
            <a:lvl1pPr marL="0" indent="0" algn="ctr">
              <a:buNone/>
              <a:defRPr sz="20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391520"/>
            <a:ext cx="5974080" cy="39097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8" name="Slide Number Placeholder 5"/>
          <p:cNvSpPr>
            <a:spLocks noGrp="1"/>
          </p:cNvSpPr>
          <p:nvPr>
            <p:ph type="sldNum" sz="quarter" idx="11"/>
          </p:nvPr>
        </p:nvSpPr>
        <p:spPr/>
        <p:txBody>
          <a:bodyPr/>
          <a:lstStyle>
            <a:lvl1pPr>
              <a:defRPr/>
            </a:lvl1pPr>
          </a:lstStyle>
          <a:p>
            <a:pPr>
              <a:defRPr/>
            </a:pPr>
            <a:fld id="{791A1CA5-5825-49F4-BE01-F37C492DFB0D}" type="slidenum">
              <a:rPr lang="en-GB"/>
              <a:pPr>
                <a:defRPr/>
              </a:pPr>
              <a:t>‹#›</a:t>
            </a:fld>
            <a:endParaRPr lang="en-GB" dirty="0"/>
          </a:p>
        </p:txBody>
      </p:sp>
    </p:spTree>
    <p:extLst>
      <p:ext uri="{BB962C8B-B14F-4D97-AF65-F5344CB8AC3E}">
        <p14:creationId xmlns:p14="http://schemas.microsoft.com/office/powerpoint/2010/main" val="2173583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4" name="Slide Number Placeholder 5"/>
          <p:cNvSpPr>
            <a:spLocks noGrp="1"/>
          </p:cNvSpPr>
          <p:nvPr>
            <p:ph type="sldNum" sz="quarter" idx="11"/>
          </p:nvPr>
        </p:nvSpPr>
        <p:spPr/>
        <p:txBody>
          <a:bodyPr/>
          <a:lstStyle>
            <a:lvl1pPr>
              <a:defRPr/>
            </a:lvl1pPr>
          </a:lstStyle>
          <a:p>
            <a:pPr>
              <a:defRPr/>
            </a:pPr>
            <a:fld id="{FADC77A9-B014-4641-96CC-178D8B23B2B7}" type="slidenum">
              <a:rPr lang="en-GB"/>
              <a:pPr>
                <a:defRPr/>
              </a:pPr>
              <a:t>‹#›</a:t>
            </a:fld>
            <a:endParaRPr lang="en-GB" dirty="0"/>
          </a:p>
        </p:txBody>
      </p:sp>
    </p:spTree>
    <p:extLst>
      <p:ext uri="{BB962C8B-B14F-4D97-AF65-F5344CB8AC3E}">
        <p14:creationId xmlns:p14="http://schemas.microsoft.com/office/powerpoint/2010/main" val="40579901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3175" y="6400800"/>
            <a:ext cx="12188825" cy="4572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4"/>
          <p:cNvSpPr>
            <a:spLocks noGrp="1"/>
          </p:cNvSpPr>
          <p:nvPr>
            <p:ph type="ftr" sz="quarter" idx="10"/>
          </p:nvPr>
        </p:nvSpPr>
        <p:spPr/>
        <p:txBody>
          <a:bodyPr/>
          <a:lstStyle>
            <a:lvl1pPr algn="ctr">
              <a:defRPr sz="1000" cap="all" baseline="0">
                <a:solidFill>
                  <a:schemeClr val="bg1"/>
                </a:solidFill>
              </a:defRPr>
            </a:lvl1pPr>
          </a:lstStyle>
          <a:p>
            <a:pPr>
              <a:defRPr/>
            </a:pPr>
            <a:r>
              <a:rPr lang="ru-RU" dirty="0"/>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Slide Number Placeholder 5"/>
          <p:cNvSpPr>
            <a:spLocks noGrp="1"/>
          </p:cNvSpPr>
          <p:nvPr>
            <p:ph type="sldNum" sz="quarter" idx="11"/>
          </p:nvPr>
        </p:nvSpPr>
        <p:spPr/>
        <p:txBody>
          <a:bodyPr/>
          <a:lstStyle>
            <a:lvl1pPr algn="r">
              <a:defRPr sz="1050">
                <a:solidFill>
                  <a:schemeClr val="bg1"/>
                </a:solidFill>
              </a:defRPr>
            </a:lvl1pPr>
          </a:lstStyle>
          <a:p>
            <a:pPr>
              <a:defRPr/>
            </a:pPr>
            <a:fld id="{FE24A3BB-6B2B-4F1D-987A-25B3D744AAF3}" type="slidenum">
              <a:rPr lang="en-GB" smtClean="0"/>
              <a:pPr>
                <a:defRPr/>
              </a:pPr>
              <a:t>‹#›</a:t>
            </a:fld>
            <a:endParaRPr lang="en-GB" dirty="0"/>
          </a:p>
        </p:txBody>
      </p:sp>
    </p:spTree>
    <p:extLst>
      <p:ext uri="{BB962C8B-B14F-4D97-AF65-F5344CB8AC3E}">
        <p14:creationId xmlns:p14="http://schemas.microsoft.com/office/powerpoint/2010/main" val="4585162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4051300" cy="68580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404018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8209" y="594359"/>
            <a:ext cx="3605646" cy="1812015"/>
          </a:xfrm>
        </p:spPr>
        <p:txBody>
          <a:bodyPr anchor="ctr" anchorCtr="0"/>
          <a:lstStyle>
            <a:lvl1pPr>
              <a:defRPr sz="3600" b="0">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4320295" y="594359"/>
            <a:ext cx="7577296" cy="571084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218209" y="2406374"/>
            <a:ext cx="3605646" cy="3898830"/>
          </a:xfrm>
        </p:spPr>
        <p:txBody>
          <a:bodyPr lIns="91440" rIns="91440">
            <a:normAutofit/>
          </a:bodyPr>
          <a:lstStyle>
            <a:lvl1pPr marL="0" indent="0">
              <a:buNone/>
              <a:defRPr sz="15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5"/>
          <p:cNvSpPr>
            <a:spLocks noGrp="1"/>
          </p:cNvSpPr>
          <p:nvPr>
            <p:ph type="sldNum" sz="quarter" idx="10"/>
          </p:nvPr>
        </p:nvSpPr>
        <p:spPr/>
        <p:txBody>
          <a:bodyPr/>
          <a:lstStyle>
            <a:lvl1pPr algn="r">
              <a:defRPr sz="1050">
                <a:solidFill>
                  <a:schemeClr val="tx1"/>
                </a:solidFill>
              </a:defRPr>
            </a:lvl1pPr>
          </a:lstStyle>
          <a:p>
            <a:pPr>
              <a:defRPr/>
            </a:pPr>
            <a:fld id="{3B4C072F-CBA2-45F6-95CB-89F7CA44F4B1}" type="slidenum">
              <a:rPr lang="en-GB"/>
              <a:pPr>
                <a:defRPr/>
              </a:pPr>
              <a:t>‹#›</a:t>
            </a:fld>
            <a:endParaRPr lang="en-GB" dirty="0"/>
          </a:p>
        </p:txBody>
      </p:sp>
      <p:sp>
        <p:nvSpPr>
          <p:cNvPr id="8" name="Footer Placeholder 4"/>
          <p:cNvSpPr>
            <a:spLocks noGrp="1"/>
          </p:cNvSpPr>
          <p:nvPr>
            <p:ph type="ftr" sz="quarter" idx="11"/>
          </p:nvPr>
        </p:nvSpPr>
        <p:spPr>
          <a:xfrm>
            <a:off x="0" y="6305550"/>
            <a:ext cx="4103688" cy="519113"/>
          </a:xfrm>
        </p:spPr>
        <p:txBody>
          <a:bodyPr/>
          <a:lstStyle>
            <a:lvl1pPr algn="ctr">
              <a:defRPr sz="1000" cap="all" baseline="0">
                <a:solidFill>
                  <a:schemeClr val="bg1"/>
                </a:solidFill>
              </a:defRPr>
            </a:lvl1pPr>
          </a:lstStyle>
          <a:p>
            <a:pPr>
              <a:defRPr/>
            </a:pPr>
            <a:r>
              <a:rPr lang="ru-RU" dirty="0"/>
              <a:t> Европейска Рамка на дигиталните компетентности</a:t>
            </a:r>
            <a:br>
              <a:rPr lang="en-GB" dirty="0"/>
            </a:br>
            <a:r>
              <a:rPr lang="ru-RU" dirty="0"/>
              <a:t>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2582209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4953000"/>
            <a:ext cx="12188825" cy="19050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0" y="4914900"/>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tIns="0" bIns="0">
            <a:noAutofit/>
          </a:bodyPr>
          <a:lstStyle>
            <a:lvl1pPr>
              <a:defRPr sz="3600" b="0">
                <a:solidFill>
                  <a:schemeClr val="bg1"/>
                </a:solidFill>
              </a:defRPr>
            </a:lvl1pPr>
          </a:lstStyle>
          <a:p>
            <a:r>
              <a:rPr lang="en-US" dirty="0"/>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lgn="ctr">
              <a:spcBef>
                <a:spcPts val="0"/>
              </a:spcBef>
              <a:spcAft>
                <a:spcPts val="600"/>
              </a:spcAft>
              <a:buNone/>
              <a:defRPr sz="15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Footer Placeholder 4"/>
          <p:cNvSpPr>
            <a:spLocks noGrp="1"/>
          </p:cNvSpPr>
          <p:nvPr>
            <p:ph type="ftr" sz="quarter" idx="10"/>
          </p:nvPr>
        </p:nvSpPr>
        <p:spPr/>
        <p:txBody>
          <a:bodyPr/>
          <a:lstStyle>
            <a:lvl1pPr algn="ctr">
              <a:defRPr sz="1000" cap="all" baseline="0">
                <a:solidFill>
                  <a:schemeClr val="bg1"/>
                </a:solidFill>
              </a:defRPr>
            </a:lvl1pPr>
          </a:lstStyle>
          <a:p>
            <a:pPr>
              <a:defRPr/>
            </a:pPr>
            <a:r>
              <a:rPr lang="ru-RU" dirty="0"/>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8" name="Slide Number Placeholder 5"/>
          <p:cNvSpPr>
            <a:spLocks noGrp="1"/>
          </p:cNvSpPr>
          <p:nvPr>
            <p:ph type="sldNum" sz="quarter" idx="11"/>
          </p:nvPr>
        </p:nvSpPr>
        <p:spPr/>
        <p:txBody>
          <a:bodyPr/>
          <a:lstStyle>
            <a:lvl1pPr algn="r">
              <a:defRPr sz="1050">
                <a:solidFill>
                  <a:schemeClr val="bg1"/>
                </a:solidFill>
              </a:defRPr>
            </a:lvl1pPr>
          </a:lstStyle>
          <a:p>
            <a:pPr>
              <a:defRPr/>
            </a:pPr>
            <a:fld id="{BE4BD8AB-2F22-4CB9-94B9-3B7251888219}" type="slidenum">
              <a:rPr lang="en-GB" smtClean="0"/>
              <a:pPr>
                <a:defRPr/>
              </a:pPr>
              <a:t>‹#›</a:t>
            </a:fld>
            <a:endParaRPr lang="en-GB" dirty="0"/>
          </a:p>
        </p:txBody>
      </p:sp>
    </p:spTree>
    <p:extLst>
      <p:ext uri="{BB962C8B-B14F-4D97-AF65-F5344CB8AC3E}">
        <p14:creationId xmlns:p14="http://schemas.microsoft.com/office/powerpoint/2010/main" val="2718606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6400800"/>
            <a:ext cx="12192000" cy="4572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0" y="0"/>
            <a:ext cx="12192000" cy="1450975"/>
          </a:xfrm>
          <a:prstGeom prst="rect">
            <a:avLst/>
          </a:prstGeom>
        </p:spPr>
        <p:txBody>
          <a:bodyPr vert="horz" lIns="91440" tIns="45720" rIns="91440" bIns="45720" rtlCol="0" anchor="b">
            <a:normAutofit/>
          </a:bodyPr>
          <a:lstStyle/>
          <a:p>
            <a:r>
              <a:rPr lang="en-US" dirty="0"/>
              <a:t>Click to edit Master title style</a:t>
            </a:r>
          </a:p>
        </p:txBody>
      </p:sp>
      <p:sp>
        <p:nvSpPr>
          <p:cNvPr id="1029" name="Text Placeholder 2"/>
          <p:cNvSpPr>
            <a:spLocks noGrp="1"/>
          </p:cNvSpPr>
          <p:nvPr>
            <p:ph type="body" idx="1"/>
          </p:nvPr>
        </p:nvSpPr>
        <p:spPr bwMode="auto">
          <a:xfrm>
            <a:off x="0" y="1620838"/>
            <a:ext cx="12192000"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2000" tIns="72000" rIns="72000" bIns="7200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1" name="Footer Placeholder 4"/>
          <p:cNvSpPr>
            <a:spLocks noGrp="1"/>
          </p:cNvSpPr>
          <p:nvPr>
            <p:ph type="ftr" sz="quarter" idx="3"/>
          </p:nvPr>
        </p:nvSpPr>
        <p:spPr>
          <a:xfrm>
            <a:off x="0" y="6459538"/>
            <a:ext cx="10671175" cy="365125"/>
          </a:xfrm>
          <a:prstGeom prst="rect">
            <a:avLst/>
          </a:prstGeom>
        </p:spPr>
        <p:txBody>
          <a:bodyPr vert="horz" lIns="36000" tIns="36000" rIns="36000" bIns="36000" rtlCol="0" anchor="ctr"/>
          <a:lstStyle>
            <a:lvl1pPr algn="ctr" eaLnBrk="1" fontAlgn="auto" hangingPunct="1">
              <a:spcBef>
                <a:spcPts val="0"/>
              </a:spcBef>
              <a:spcAft>
                <a:spcPts val="0"/>
              </a:spcAft>
              <a:defRPr sz="1000" cap="all" baseline="0">
                <a:solidFill>
                  <a:schemeClr val="bg1"/>
                </a:solidFill>
                <a:latin typeface="+mn-lt"/>
              </a:defRPr>
            </a:lvl1pPr>
          </a:lstStyle>
          <a:p>
            <a:pPr>
              <a:defRPr/>
            </a:pPr>
            <a:r>
              <a:rPr lang="ru-RU" dirty="0"/>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12" name="Slide Number Placeholder 5"/>
          <p:cNvSpPr>
            <a:spLocks noGrp="1"/>
          </p:cNvSpPr>
          <p:nvPr>
            <p:ph type="sldNum" sz="quarter" idx="4"/>
          </p:nvPr>
        </p:nvSpPr>
        <p:spPr>
          <a:xfrm>
            <a:off x="10866438" y="6459538"/>
            <a:ext cx="1312862" cy="365125"/>
          </a:xfrm>
          <a:prstGeom prst="rect">
            <a:avLst/>
          </a:prstGeom>
        </p:spPr>
        <p:txBody>
          <a:bodyPr vert="horz" lIns="91440" tIns="45720" rIns="91440" bIns="45720" rtlCol="0" anchor="ctr"/>
          <a:lstStyle>
            <a:lvl1pPr algn="r" eaLnBrk="1" fontAlgn="auto" hangingPunct="1">
              <a:spcBef>
                <a:spcPts val="0"/>
              </a:spcBef>
              <a:spcAft>
                <a:spcPts val="0"/>
              </a:spcAft>
              <a:defRPr sz="1050">
                <a:solidFill>
                  <a:schemeClr val="bg1"/>
                </a:solidFill>
                <a:latin typeface="+mn-lt"/>
              </a:defRPr>
            </a:lvl1pPr>
          </a:lstStyle>
          <a:p>
            <a:pPr>
              <a:defRPr/>
            </a:pPr>
            <a:fld id="{9BE8E2A1-9E2A-44C8-B01C-B7C500DBAB30}" type="slidenum">
              <a:rPr lang="en-GB" smtClean="0"/>
              <a:pPr>
                <a:defRPr/>
              </a:pPr>
              <a:t>‹#›</a:t>
            </a:fld>
            <a:endParaRPr lang="en-GB" dirty="0"/>
          </a:p>
        </p:txBody>
      </p:sp>
    </p:spTree>
  </p:cSld>
  <p:clrMap bg1="lt1" tx1="dk1" bg2="lt2" tx2="dk2" accent1="accent1" accent2="accent2" accent3="accent3" accent4="accent4" accent5="accent5" accent6="accent6" hlink="hlink" folHlink="folHlink"/>
  <p:sldLayoutIdLst>
    <p:sldLayoutId id="2147483737" r:id="rId1"/>
    <p:sldLayoutId id="2147483733" r:id="rId2"/>
    <p:sldLayoutId id="2147483738" r:id="rId3"/>
    <p:sldLayoutId id="2147483739" r:id="rId4"/>
    <p:sldLayoutId id="2147483734" r:id="rId5"/>
    <p:sldLayoutId id="2147483735" r:id="rId6"/>
    <p:sldLayoutId id="2147483740" r:id="rId7"/>
    <p:sldLayoutId id="2147483741" r:id="rId8"/>
    <p:sldLayoutId id="2147483742" r:id="rId9"/>
    <p:sldLayoutId id="2147483736" r:id="rId10"/>
    <p:sldLayoutId id="2147483743" r:id="rId11"/>
  </p:sldLayoutIdLst>
  <p:hf sldNum="0" hdr="0" dt="0"/>
  <p:txStyles>
    <p:titleStyle>
      <a:lvl1pPr algn="ctr" rtl="0" eaLnBrk="0" fontAlgn="base" hangingPunct="0">
        <a:lnSpc>
          <a:spcPct val="85000"/>
        </a:lnSpc>
        <a:spcBef>
          <a:spcPct val="0"/>
        </a:spcBef>
        <a:spcAft>
          <a:spcPct val="0"/>
        </a:spcAft>
        <a:defRPr sz="4800" kern="1200" spc="-50">
          <a:solidFill>
            <a:schemeClr val="tx1"/>
          </a:solidFill>
          <a:latin typeface="+mj-lt"/>
          <a:ea typeface="+mj-ea"/>
          <a:cs typeface="+mj-cs"/>
        </a:defRPr>
      </a:lvl1pPr>
      <a:lvl2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2pPr>
      <a:lvl3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3pPr>
      <a:lvl4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4pPr>
      <a:lvl5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5pPr>
      <a:lvl6pPr marL="457200" algn="ctr" rtl="0" fontAlgn="base">
        <a:lnSpc>
          <a:spcPct val="85000"/>
        </a:lnSpc>
        <a:spcBef>
          <a:spcPct val="0"/>
        </a:spcBef>
        <a:spcAft>
          <a:spcPct val="0"/>
        </a:spcAft>
        <a:defRPr sz="4800">
          <a:solidFill>
            <a:schemeClr val="tx1"/>
          </a:solidFill>
          <a:latin typeface="Calibri" panose="020F0502020204030204" pitchFamily="34" charset="0"/>
        </a:defRPr>
      </a:lvl6pPr>
      <a:lvl7pPr marL="914400" algn="ctr" rtl="0" fontAlgn="base">
        <a:lnSpc>
          <a:spcPct val="85000"/>
        </a:lnSpc>
        <a:spcBef>
          <a:spcPct val="0"/>
        </a:spcBef>
        <a:spcAft>
          <a:spcPct val="0"/>
        </a:spcAft>
        <a:defRPr sz="4800">
          <a:solidFill>
            <a:schemeClr val="tx1"/>
          </a:solidFill>
          <a:latin typeface="Calibri" panose="020F0502020204030204" pitchFamily="34" charset="0"/>
        </a:defRPr>
      </a:lvl7pPr>
      <a:lvl8pPr marL="1371600" algn="ctr" rtl="0" fontAlgn="base">
        <a:lnSpc>
          <a:spcPct val="85000"/>
        </a:lnSpc>
        <a:spcBef>
          <a:spcPct val="0"/>
        </a:spcBef>
        <a:spcAft>
          <a:spcPct val="0"/>
        </a:spcAft>
        <a:defRPr sz="4800">
          <a:solidFill>
            <a:schemeClr val="tx1"/>
          </a:solidFill>
          <a:latin typeface="Calibri" panose="020F0502020204030204" pitchFamily="34" charset="0"/>
        </a:defRPr>
      </a:lvl8pPr>
      <a:lvl9pPr marL="1828800" algn="ctr" rtl="0" fontAlgn="base">
        <a:lnSpc>
          <a:spcPct val="85000"/>
        </a:lnSpc>
        <a:spcBef>
          <a:spcPct val="0"/>
        </a:spcBef>
        <a:spcAft>
          <a:spcPct val="0"/>
        </a:spcAft>
        <a:defRPr sz="4800">
          <a:solidFill>
            <a:schemeClr val="tx1"/>
          </a:solidFill>
          <a:latin typeface="Calibri" panose="020F0502020204030204" pitchFamily="34" charset="0"/>
        </a:defRPr>
      </a:lvl9pPr>
    </p:titleStyle>
    <p:bodyStyle>
      <a:lvl1pPr marL="90488" indent="-144000" algn="l" rtl="0" eaLnBrk="0" fontAlgn="base" hangingPunct="0">
        <a:lnSpc>
          <a:spcPct val="90000"/>
        </a:lnSpc>
        <a:spcBef>
          <a:spcPts val="1200"/>
        </a:spcBef>
        <a:spcAft>
          <a:spcPts val="200"/>
        </a:spcAft>
        <a:buClr>
          <a:schemeClr val="accent1"/>
        </a:buClr>
        <a:buSzPct val="100000"/>
        <a:buFont typeface="Arial" panose="020B0604020202020204" pitchFamily="34" charset="0"/>
        <a:buChar char="•"/>
        <a:defRPr sz="2800" kern="1200">
          <a:solidFill>
            <a:schemeClr val="tx1"/>
          </a:solidFill>
          <a:latin typeface="+mn-lt"/>
          <a:ea typeface="+mn-ea"/>
          <a:cs typeface="+mn-cs"/>
        </a:defRPr>
      </a:lvl1pPr>
      <a:lvl2pPr marL="382588"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sz="2400" kern="1200">
          <a:solidFill>
            <a:schemeClr val="tx1"/>
          </a:solidFill>
          <a:latin typeface="+mn-lt"/>
          <a:ea typeface="+mn-ea"/>
          <a:cs typeface="+mn-cs"/>
        </a:defRPr>
      </a:lvl2pPr>
      <a:lvl3pPr marL="566738"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3pPr>
      <a:lvl4pPr marL="749300"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4pPr>
      <a:lvl5pPr marL="931863"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ormAutofit/>
          </a:bodyPr>
          <a:lstStyle/>
          <a:p>
            <a:r>
              <a:rPr lang="en-US" dirty="0"/>
              <a:t>2.</a:t>
            </a:r>
            <a:r>
              <a:rPr lang="bg-BG" dirty="0"/>
              <a:t>2</a:t>
            </a:r>
            <a:r>
              <a:rPr lang="en-US" dirty="0"/>
              <a:t>. </a:t>
            </a:r>
            <a:r>
              <a:rPr lang="bg-BG" dirty="0"/>
              <a:t>Споделяне чрез дигитални технологии</a:t>
            </a:r>
            <a:endParaRPr lang="en-US" dirty="0"/>
          </a:p>
        </p:txBody>
      </p:sp>
      <p:sp>
        <p:nvSpPr>
          <p:cNvPr id="6" name="Subtitle 5"/>
          <p:cNvSpPr>
            <a:spLocks noGrp="1"/>
          </p:cNvSpPr>
          <p:nvPr>
            <p:ph type="subTitle" idx="1"/>
          </p:nvPr>
        </p:nvSpPr>
        <p:spPr/>
        <p:txBody>
          <a:bodyPr/>
          <a:lstStyle/>
          <a:p>
            <a:r>
              <a:rPr lang="bg-BG" dirty="0"/>
              <a:t>МУЛТИМЕДИЙНА ПРЕЗЕНТАЦИЯ</a:t>
            </a:r>
            <a:endParaRPr lang="en-US" dirty="0"/>
          </a:p>
        </p:txBody>
      </p:sp>
      <p:sp>
        <p:nvSpPr>
          <p:cNvPr id="4" name="Footer Placeholder 3"/>
          <p:cNvSpPr>
            <a:spLocks noGrp="1"/>
          </p:cNvSpPr>
          <p:nvPr>
            <p:ph type="ftr" sz="quarter" idx="11"/>
          </p:nvPr>
        </p:nvSpPr>
        <p:spPr/>
        <p:txBody>
          <a:bodyPr/>
          <a:lstStyle/>
          <a:p>
            <a:pPr>
              <a:defRPr/>
            </a:pPr>
            <a:r>
              <a:rPr lang="ru-RU" dirty="0"/>
              <a:t> Европейска Рамка на дигиталните компетентности с петте области на дигитална компетентност</a:t>
            </a:r>
            <a:br>
              <a:rPr lang="en-GB" dirty="0"/>
            </a:br>
            <a:r>
              <a:rPr lang="ru-RU" dirty="0"/>
              <a:t>и 21 дигитални умения/ компетентности (DigComp 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B4924-F15D-3D3D-9E1D-C658B715E627}"/>
              </a:ext>
            </a:extLst>
          </p:cNvPr>
          <p:cNvSpPr>
            <a:spLocks noGrp="1"/>
          </p:cNvSpPr>
          <p:nvPr>
            <p:ph type="title"/>
          </p:nvPr>
        </p:nvSpPr>
        <p:spPr/>
        <p:txBody>
          <a:bodyPr/>
          <a:lstStyle/>
          <a:p>
            <a:r>
              <a:rPr lang="bg-BG" dirty="0"/>
              <a:t>Основни подходи и добри практики </a:t>
            </a:r>
            <a:br>
              <a:rPr lang="en-US" dirty="0"/>
            </a:br>
            <a:r>
              <a:rPr lang="bg-BG" dirty="0"/>
              <a:t>за споделяне на </a:t>
            </a:r>
            <a:r>
              <a:rPr lang="bg-BG" b="1" dirty="0"/>
              <a:t>видео файлове</a:t>
            </a:r>
            <a:endParaRPr lang="en-BG" dirty="0"/>
          </a:p>
        </p:txBody>
      </p:sp>
      <p:sp>
        <p:nvSpPr>
          <p:cNvPr id="3" name="Content Placeholder 2">
            <a:extLst>
              <a:ext uri="{FF2B5EF4-FFF2-40B4-BE49-F238E27FC236}">
                <a16:creationId xmlns:a16="http://schemas.microsoft.com/office/drawing/2014/main" id="{A5EA8B25-8873-9872-3A57-4C9EB476DC9F}"/>
              </a:ext>
            </a:extLst>
          </p:cNvPr>
          <p:cNvSpPr>
            <a:spLocks noGrp="1"/>
          </p:cNvSpPr>
          <p:nvPr>
            <p:ph idx="1"/>
          </p:nvPr>
        </p:nvSpPr>
        <p:spPr>
          <a:xfrm>
            <a:off x="546755" y="1620838"/>
            <a:ext cx="11057642" cy="4679950"/>
          </a:xfrm>
        </p:spPr>
        <p:txBody>
          <a:bodyPr/>
          <a:lstStyle/>
          <a:p>
            <a:pPr marL="342900" lvl="0" indent="-342900" algn="just">
              <a:lnSpc>
                <a:spcPct val="107000"/>
              </a:lnSpc>
              <a:buFont typeface="+mj-lt"/>
              <a:buAutoNum type="arabicPeriod"/>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Директно прехвърляне на файлове</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Този метод включва изпращане на видеофайлове директно от едно лице на друго чрез прикачени файлове към електронна поща или услуги за съобщения. Този подход обаче е подходящ само за по-малки видеофайлове поради ограниченията за размера на файловете за прикачени файлове.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mj-lt"/>
              <a:buAutoNum type="arabicPeriod"/>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Услуги за съхранение в облак</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Използвайте услуги за съхранение в облак като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Google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Drive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Dropbox</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или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OneDrive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за да качвате видеофайлове и да ги споделяте с други потребители. Тези платформи ви позволяват да създавате връзки за споделяне или да предоставяте разрешения за достъп на определени потребители, което улеснява безопасното разпространение на големи видеофайлове. Уверете се, че избраната от вас услуга има достатъчен капацитет за съхранение и осигурява подходящи мерки за сигурност, за да защити файловете ви.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D9D7E4D4-AEFF-2FEB-15A3-AAC1A0963308}"/>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EEF44599-B872-382D-D0F1-B68C5FE7CF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48559" y="4847013"/>
            <a:ext cx="837742" cy="1011068"/>
          </a:xfrm>
          <a:prstGeom prst="rect">
            <a:avLst/>
          </a:prstGeom>
        </p:spPr>
      </p:pic>
    </p:spTree>
    <p:extLst>
      <p:ext uri="{BB962C8B-B14F-4D97-AF65-F5344CB8AC3E}">
        <p14:creationId xmlns:p14="http://schemas.microsoft.com/office/powerpoint/2010/main" val="39257217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B4924-F15D-3D3D-9E1D-C658B715E627}"/>
              </a:ext>
            </a:extLst>
          </p:cNvPr>
          <p:cNvSpPr>
            <a:spLocks noGrp="1"/>
          </p:cNvSpPr>
          <p:nvPr>
            <p:ph type="title"/>
          </p:nvPr>
        </p:nvSpPr>
        <p:spPr/>
        <p:txBody>
          <a:bodyPr/>
          <a:lstStyle/>
          <a:p>
            <a:r>
              <a:rPr lang="bg-BG" dirty="0"/>
              <a:t>Основни подходи и добри практики </a:t>
            </a:r>
            <a:br>
              <a:rPr lang="en-US" dirty="0"/>
            </a:br>
            <a:r>
              <a:rPr lang="bg-BG" dirty="0"/>
              <a:t>за споделяне на </a:t>
            </a:r>
            <a:r>
              <a:rPr lang="bg-BG" b="1" dirty="0"/>
              <a:t>видео файлове</a:t>
            </a:r>
            <a:endParaRPr lang="en-BG" dirty="0"/>
          </a:p>
        </p:txBody>
      </p:sp>
      <p:sp>
        <p:nvSpPr>
          <p:cNvPr id="3" name="Content Placeholder 2">
            <a:extLst>
              <a:ext uri="{FF2B5EF4-FFF2-40B4-BE49-F238E27FC236}">
                <a16:creationId xmlns:a16="http://schemas.microsoft.com/office/drawing/2014/main" id="{A5EA8B25-8873-9872-3A57-4C9EB476DC9F}"/>
              </a:ext>
            </a:extLst>
          </p:cNvPr>
          <p:cNvSpPr>
            <a:spLocks noGrp="1"/>
          </p:cNvSpPr>
          <p:nvPr>
            <p:ph idx="1"/>
          </p:nvPr>
        </p:nvSpPr>
        <p:spPr>
          <a:xfrm>
            <a:off x="546755" y="1620838"/>
            <a:ext cx="11057642" cy="4679950"/>
          </a:xfrm>
        </p:spPr>
        <p:txBody>
          <a:bodyPr/>
          <a:lstStyle/>
          <a:p>
            <a:pPr marL="342900" lvl="0" indent="-342900" algn="just">
              <a:lnSpc>
                <a:spcPct val="107000"/>
              </a:lnSpc>
              <a:spcAft>
                <a:spcPts val="800"/>
              </a:spcAft>
              <a:buFont typeface="+mj-lt"/>
              <a:buAutoNum type="arabicPeriod" startAt="3"/>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Платформи за споделяне на видео</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Ако видеоклипът ви е предназначен за по-широка аудитория, помислете за използване на платформи за споделяне на видео като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YouTube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Vimeo</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или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Dailymotion</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Можете да качите видеоклипа в платформата и да зададете настройките му за поверителност като публичен или личен, в зависимост от вашите нужди. Публичните видеоклипове могат да бъдат гледани от всеки, докато частните видеоклипове изискват споделяне на конкретни връзки или предоставяне на достъп на избрани зрители.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289388" indent="-342900">
              <a:buFont typeface="+mj-lt"/>
              <a:buAutoNum type="arabicPeriod" startAt="4"/>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Споделяне на видео файлове по метода „</a:t>
            </a:r>
            <a:r>
              <a:rPr lang="en-US" sz="1800" b="1" dirty="0">
                <a:effectLst/>
                <a:latin typeface="Cambria" panose="02040503050406030204" pitchFamily="18" charset="0"/>
                <a:ea typeface="Times New Roman" panose="02020603050405020304" pitchFamily="18" charset="0"/>
                <a:cs typeface="Times New Roman" panose="02020603050405020304" pitchFamily="18" charset="0"/>
              </a:rPr>
              <a:t>Peer-to-Peer”</a:t>
            </a: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 (P2P)</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P2P мрежите позволяват директно споделяне на видеофайлове между потребителите. Този подход е полезен за бързо разпространение на големи файлове. Въпреки това бъдете предпазливи при използването на P2P мрежи, тъй като те могат да бъдат свързани с нарушаване на авторските права и разпространение на неразрешено съдържание.</a:t>
            </a:r>
            <a:r>
              <a:rPr lang="en-BG" sz="1200" dirty="0">
                <a:effectLst/>
              </a:rPr>
              <a:t>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D9D7E4D4-AEFF-2FEB-15A3-AAC1A0963308}"/>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7" name="Picture 6">
            <a:extLst>
              <a:ext uri="{FF2B5EF4-FFF2-40B4-BE49-F238E27FC236}">
                <a16:creationId xmlns:a16="http://schemas.microsoft.com/office/drawing/2014/main" id="{972BE1DC-22D4-078B-A5F8-18F02AF865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6332" y="4739764"/>
            <a:ext cx="1708955" cy="1487325"/>
          </a:xfrm>
          <a:prstGeom prst="rect">
            <a:avLst/>
          </a:prstGeom>
        </p:spPr>
      </p:pic>
    </p:spTree>
    <p:extLst>
      <p:ext uri="{BB962C8B-B14F-4D97-AF65-F5344CB8AC3E}">
        <p14:creationId xmlns:p14="http://schemas.microsoft.com/office/powerpoint/2010/main" val="2078476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B4924-F15D-3D3D-9E1D-C658B715E627}"/>
              </a:ext>
            </a:extLst>
          </p:cNvPr>
          <p:cNvSpPr>
            <a:spLocks noGrp="1"/>
          </p:cNvSpPr>
          <p:nvPr>
            <p:ph type="title"/>
          </p:nvPr>
        </p:nvSpPr>
        <p:spPr/>
        <p:txBody>
          <a:bodyPr/>
          <a:lstStyle/>
          <a:p>
            <a:r>
              <a:rPr lang="bg-BG" dirty="0"/>
              <a:t>Основни подходи и добри практики </a:t>
            </a:r>
            <a:br>
              <a:rPr lang="en-US" dirty="0"/>
            </a:br>
            <a:r>
              <a:rPr lang="bg-BG" dirty="0"/>
              <a:t>за споделяне на </a:t>
            </a:r>
            <a:r>
              <a:rPr lang="bg-BG" b="1" dirty="0"/>
              <a:t>видео файлове</a:t>
            </a:r>
            <a:endParaRPr lang="en-BG" dirty="0"/>
          </a:p>
        </p:txBody>
      </p:sp>
      <p:sp>
        <p:nvSpPr>
          <p:cNvPr id="3" name="Content Placeholder 2">
            <a:extLst>
              <a:ext uri="{FF2B5EF4-FFF2-40B4-BE49-F238E27FC236}">
                <a16:creationId xmlns:a16="http://schemas.microsoft.com/office/drawing/2014/main" id="{A5EA8B25-8873-9872-3A57-4C9EB476DC9F}"/>
              </a:ext>
            </a:extLst>
          </p:cNvPr>
          <p:cNvSpPr>
            <a:spLocks noGrp="1"/>
          </p:cNvSpPr>
          <p:nvPr>
            <p:ph idx="1"/>
          </p:nvPr>
        </p:nvSpPr>
        <p:spPr>
          <a:xfrm>
            <a:off x="546755" y="1620838"/>
            <a:ext cx="11057642" cy="4679950"/>
          </a:xfrm>
        </p:spPr>
        <p:txBody>
          <a:bodyPr/>
          <a:lstStyle/>
          <a:p>
            <a:pPr marL="342900" lvl="0" indent="-342900" algn="just">
              <a:lnSpc>
                <a:spcPct val="107000"/>
              </a:lnSpc>
              <a:buFont typeface="+mj-lt"/>
              <a:buAutoNum type="arabicPeriod" startAt="5"/>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Защита с парола</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Ако трябва да споделяте чувствителни или поверителни видеофайлове, помислете за защита на файловете с парола или за използване на криптирани връзки. Това помага да се гарантира, че само упълномощени получатели имат достъп до видеоклипа.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mj-lt"/>
              <a:buAutoNum type="arabicPeriod" startAt="5"/>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Компресия и конвертиране</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Компресирането на видеофайловете може да намали техния размер, което улеснява споделянето и изтеглянето им. Имайте предвид обаче, че не трябва да правите прекалено големи компромиси с качеството. Избирайте широко съвместими видеоформати (напр. MP4, MOV, </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WMV</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които могат да се възпроизвеждат на различни устройства и платформи, без да са необходими допълнителни плъгини или софтуер.</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D9D7E4D4-AEFF-2FEB-15A3-AAC1A0963308}"/>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909FBA61-9E1D-CB12-174E-A7C4638947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00040" y="4050633"/>
            <a:ext cx="3195688" cy="2127129"/>
          </a:xfrm>
          <a:prstGeom prst="rect">
            <a:avLst/>
          </a:prstGeom>
        </p:spPr>
      </p:pic>
    </p:spTree>
    <p:extLst>
      <p:ext uri="{BB962C8B-B14F-4D97-AF65-F5344CB8AC3E}">
        <p14:creationId xmlns:p14="http://schemas.microsoft.com/office/powerpoint/2010/main" val="2805491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B4924-F15D-3D3D-9E1D-C658B715E627}"/>
              </a:ext>
            </a:extLst>
          </p:cNvPr>
          <p:cNvSpPr>
            <a:spLocks noGrp="1"/>
          </p:cNvSpPr>
          <p:nvPr>
            <p:ph type="title"/>
          </p:nvPr>
        </p:nvSpPr>
        <p:spPr/>
        <p:txBody>
          <a:bodyPr/>
          <a:lstStyle/>
          <a:p>
            <a:r>
              <a:rPr lang="bg-BG" dirty="0"/>
              <a:t>Основни подходи и добри практики </a:t>
            </a:r>
            <a:br>
              <a:rPr lang="en-US" dirty="0"/>
            </a:br>
            <a:r>
              <a:rPr lang="bg-BG" dirty="0"/>
              <a:t>за споделяне на </a:t>
            </a:r>
            <a:r>
              <a:rPr lang="bg-BG" b="1" dirty="0"/>
              <a:t>видео файлове</a:t>
            </a:r>
            <a:endParaRPr lang="en-BG" dirty="0"/>
          </a:p>
        </p:txBody>
      </p:sp>
      <p:sp>
        <p:nvSpPr>
          <p:cNvPr id="3" name="Content Placeholder 2">
            <a:extLst>
              <a:ext uri="{FF2B5EF4-FFF2-40B4-BE49-F238E27FC236}">
                <a16:creationId xmlns:a16="http://schemas.microsoft.com/office/drawing/2014/main" id="{A5EA8B25-8873-9872-3A57-4C9EB476DC9F}"/>
              </a:ext>
            </a:extLst>
          </p:cNvPr>
          <p:cNvSpPr>
            <a:spLocks noGrp="1"/>
          </p:cNvSpPr>
          <p:nvPr>
            <p:ph idx="1"/>
          </p:nvPr>
        </p:nvSpPr>
        <p:spPr>
          <a:xfrm>
            <a:off x="546755" y="1809946"/>
            <a:ext cx="11057642" cy="4490842"/>
          </a:xfrm>
        </p:spPr>
        <p:txBody>
          <a:bodyPr/>
          <a:lstStyle/>
          <a:p>
            <a:pPr marL="342900" lvl="0" indent="-342900" algn="just">
              <a:lnSpc>
                <a:spcPct val="107000"/>
              </a:lnSpc>
              <a:buFont typeface="+mj-lt"/>
              <a:buAutoNum type="arabicPeriod" startAt="7"/>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Проверете авторските права и лицензирането</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Преди да споделите даден видеоклип, уверете се, че имате право да го разпространявате. Избягвайте да споделяте съдържание, защитено с авторски права, без разрешение, тъй като това може да доведе до правни последици.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startAt="7"/>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Изготвяне на резервно копие на данните</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Винаги пазете резервно копие на видеофайловете си. В случай на случайна загуба или изтриване, наличието на резервно копие гарантира, че можете да възстановите файловете, без да започвате отначало.</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startAt="7"/>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Използвайте услуги за прехвърляне на файлове</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За много големи видеофайлове помислете за използване на специализирани услуги за прехвърляне на файлове като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WeTransfer</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или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FileZilla</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Тези услуги са предназначени за сигурна и ефективна обработка на големи файлове.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mj-lt"/>
              <a:buAutoNum type="arabicPeriod" startAt="7"/>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Информирайте получателите</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Предоставете ясни инструкции на получателите за това как да получат достъп до видеофайловете. Ако сте настроили пароли или криптиране, споделете необходимите идентификационни данни отделно, за да избегнете объркване.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D9D7E4D4-AEFF-2FEB-15A3-AAC1A0963308}"/>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9107676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B4924-F15D-3D3D-9E1D-C658B715E627}"/>
              </a:ext>
            </a:extLst>
          </p:cNvPr>
          <p:cNvSpPr>
            <a:spLocks noGrp="1"/>
          </p:cNvSpPr>
          <p:nvPr>
            <p:ph type="title"/>
          </p:nvPr>
        </p:nvSpPr>
        <p:spPr/>
        <p:txBody>
          <a:bodyPr/>
          <a:lstStyle/>
          <a:p>
            <a:r>
              <a:rPr lang="bg-BG" dirty="0"/>
              <a:t>Основни подходи и добри практики </a:t>
            </a:r>
            <a:br>
              <a:rPr lang="en-US" dirty="0"/>
            </a:br>
            <a:r>
              <a:rPr lang="bg-BG" dirty="0"/>
              <a:t>за споделяне на </a:t>
            </a:r>
            <a:r>
              <a:rPr lang="bg-BG" b="1" dirty="0"/>
              <a:t>видео файлове</a:t>
            </a:r>
            <a:endParaRPr lang="en-BG" b="1" dirty="0"/>
          </a:p>
        </p:txBody>
      </p:sp>
      <p:sp>
        <p:nvSpPr>
          <p:cNvPr id="3" name="Content Placeholder 2">
            <a:extLst>
              <a:ext uri="{FF2B5EF4-FFF2-40B4-BE49-F238E27FC236}">
                <a16:creationId xmlns:a16="http://schemas.microsoft.com/office/drawing/2014/main" id="{A5EA8B25-8873-9872-3A57-4C9EB476DC9F}"/>
              </a:ext>
            </a:extLst>
          </p:cNvPr>
          <p:cNvSpPr>
            <a:spLocks noGrp="1"/>
          </p:cNvSpPr>
          <p:nvPr>
            <p:ph idx="1"/>
          </p:nvPr>
        </p:nvSpPr>
        <p:spPr>
          <a:xfrm>
            <a:off x="546755" y="1809946"/>
            <a:ext cx="11057642" cy="4490842"/>
          </a:xfrm>
        </p:spPr>
        <p:txBody>
          <a:bodyPr/>
          <a:lstStyle/>
          <a:p>
            <a:pPr marL="285750" indent="-285750" algn="just">
              <a:lnSpc>
                <a:spcPct val="107000"/>
              </a:lnSpc>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Като следвате тези основни подходи и най-добри практики за споделяне на видеофайлове, можете да споделяте ефективно видеофайлове, като същевременно гарантирате тяхната сигурност и достъпност за предвидените получатели. </a:t>
            </a: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285750" indent="-285750" algn="just">
              <a:lnSpc>
                <a:spcPct val="107000"/>
              </a:lnSpc>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Винаги давайте приоритет на защитата на чувствително съдържание или съдържание, защитено с авторски права, и се съобразявайте с платформите, които използвате за споделяне на видеоклипове, в зависимост от конкретните ви нужди.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D9D7E4D4-AEFF-2FEB-15A3-AAC1A0963308}"/>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7D3D393A-7D02-155D-60CB-198C5A14EB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02077" y="3694131"/>
            <a:ext cx="3761819" cy="2427548"/>
          </a:xfrm>
          <a:prstGeom prst="rect">
            <a:avLst/>
          </a:prstGeom>
        </p:spPr>
      </p:pic>
    </p:spTree>
    <p:extLst>
      <p:ext uri="{BB962C8B-B14F-4D97-AF65-F5344CB8AC3E}">
        <p14:creationId xmlns:p14="http://schemas.microsoft.com/office/powerpoint/2010/main" val="29921130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04836-B012-4546-4E83-A195760BFBC2}"/>
              </a:ext>
            </a:extLst>
          </p:cNvPr>
          <p:cNvSpPr>
            <a:spLocks noGrp="1"/>
          </p:cNvSpPr>
          <p:nvPr>
            <p:ph type="title"/>
          </p:nvPr>
        </p:nvSpPr>
        <p:spPr/>
        <p:txBody>
          <a:bodyPr>
            <a:normAutofit/>
          </a:bodyPr>
          <a:lstStyle/>
          <a:p>
            <a:r>
              <a:rPr lang="bg-BG" dirty="0"/>
              <a:t>Основни подходи и добри практики </a:t>
            </a:r>
            <a:br>
              <a:rPr lang="en-US" dirty="0"/>
            </a:br>
            <a:r>
              <a:rPr lang="bg-BG" dirty="0"/>
              <a:t>за споделяне на </a:t>
            </a:r>
            <a:r>
              <a:rPr lang="bg-BG" b="1" dirty="0"/>
              <a:t>бази данни</a:t>
            </a:r>
            <a:endParaRPr lang="en-BG" dirty="0"/>
          </a:p>
        </p:txBody>
      </p:sp>
      <p:sp>
        <p:nvSpPr>
          <p:cNvPr id="3" name="Content Placeholder 2">
            <a:extLst>
              <a:ext uri="{FF2B5EF4-FFF2-40B4-BE49-F238E27FC236}">
                <a16:creationId xmlns:a16="http://schemas.microsoft.com/office/drawing/2014/main" id="{78DB61EF-C3CA-FEDD-2D21-DA302FB96A93}"/>
              </a:ext>
            </a:extLst>
          </p:cNvPr>
          <p:cNvSpPr>
            <a:spLocks noGrp="1"/>
          </p:cNvSpPr>
          <p:nvPr>
            <p:ph idx="1"/>
          </p:nvPr>
        </p:nvSpPr>
        <p:spPr>
          <a:xfrm>
            <a:off x="339364" y="1620838"/>
            <a:ext cx="11321593" cy="4679950"/>
          </a:xfrm>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Основните подходи и най-добри практики за споделяне на бази данни включват позволяване на множество потребители или приложения да имат сигурен и ефективен достъп до дадена база данни и да взаимодействат с нея. Ето някои общи подходи и най-добри практики за споделяне на бази данни: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Прилагайте надеждни механизми за контрол на достъпа, за да регулирате кой има достъп до базата данни и какво ниво на разрешения има. Давайте роли и права на потребителите в зависимост от техните отговорности и гарантирайте, че чувствителните данни са достъпни само за упълномощени потребители.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Ако базата данни се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хоства</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на локално или в частна мрежа, помислете за използване на VPN </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виртуална частна мрежа</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за създаване на сигурна криптирана връзка между отдалечените потребители и сървъра на базата данни. Това помага за защита на данните по време на предаването им по интернет.</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58AF9FC2-3A49-F92C-FE45-8FFBC7DF9069}"/>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E3A0CF77-2DA1-FF88-2177-66B17DA886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90219" y="3753701"/>
            <a:ext cx="7772400" cy="3886200"/>
          </a:xfrm>
          <a:prstGeom prst="rect">
            <a:avLst/>
          </a:prstGeom>
        </p:spPr>
      </p:pic>
    </p:spTree>
    <p:extLst>
      <p:ext uri="{BB962C8B-B14F-4D97-AF65-F5344CB8AC3E}">
        <p14:creationId xmlns:p14="http://schemas.microsoft.com/office/powerpoint/2010/main" val="13529438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04836-B012-4546-4E83-A195760BFBC2}"/>
              </a:ext>
            </a:extLst>
          </p:cNvPr>
          <p:cNvSpPr>
            <a:spLocks noGrp="1"/>
          </p:cNvSpPr>
          <p:nvPr>
            <p:ph type="title"/>
          </p:nvPr>
        </p:nvSpPr>
        <p:spPr/>
        <p:txBody>
          <a:bodyPr>
            <a:normAutofit/>
          </a:bodyPr>
          <a:lstStyle/>
          <a:p>
            <a:r>
              <a:rPr lang="bg-BG" dirty="0"/>
              <a:t>Основни подходи и добри практики </a:t>
            </a:r>
            <a:br>
              <a:rPr lang="en-US" dirty="0"/>
            </a:br>
            <a:r>
              <a:rPr lang="bg-BG" dirty="0"/>
              <a:t>за споделяне на </a:t>
            </a:r>
            <a:r>
              <a:rPr lang="bg-BG" b="1" dirty="0"/>
              <a:t>бази данни</a:t>
            </a:r>
            <a:endParaRPr lang="en-BG" dirty="0"/>
          </a:p>
        </p:txBody>
      </p:sp>
      <p:sp>
        <p:nvSpPr>
          <p:cNvPr id="3" name="Content Placeholder 2">
            <a:extLst>
              <a:ext uri="{FF2B5EF4-FFF2-40B4-BE49-F238E27FC236}">
                <a16:creationId xmlns:a16="http://schemas.microsoft.com/office/drawing/2014/main" id="{78DB61EF-C3CA-FEDD-2D21-DA302FB96A93}"/>
              </a:ext>
            </a:extLst>
          </p:cNvPr>
          <p:cNvSpPr>
            <a:spLocks noGrp="1"/>
          </p:cNvSpPr>
          <p:nvPr>
            <p:ph idx="1"/>
          </p:nvPr>
        </p:nvSpPr>
        <p:spPr>
          <a:xfrm>
            <a:off x="339364" y="1620838"/>
            <a:ext cx="11321593" cy="4679950"/>
          </a:xfrm>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Услугите за бази данни в облака, като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Amazon</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RDS, Microsoft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Azure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SQL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Database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или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Google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Cloud</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SQL, предлагат вградени функции за сигурност и механизми за контрол на достъпа. Уверете се, че сте конфигурирали правилно тези услуги и следвате най-добрите практики на доставчика, за да защитите данните си.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Криптирайте чувствителни данни в състояние на покой и при пренос. Това гарантира, че дори ако неоторизирани лица получат достъп до данните, те няма да могат да ги прочетат без ключовете за криптиране.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Ако вашата база данни поддържа SSL/TLS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Secure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Socket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Layer</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Transport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Layer</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Security</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включете този протокол, за да защитите комуникацията между приложението и сървъра на базата данни, като предпазите данните по време на предаването им.</a:t>
            </a:r>
            <a:r>
              <a:rPr lang="en-BG" sz="1200" dirty="0">
                <a:effectLst/>
              </a:rPr>
              <a:t>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58AF9FC2-3A49-F92C-FE45-8FFBC7DF9069}"/>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7" name="Picture 6">
            <a:extLst>
              <a:ext uri="{FF2B5EF4-FFF2-40B4-BE49-F238E27FC236}">
                <a16:creationId xmlns:a16="http://schemas.microsoft.com/office/drawing/2014/main" id="{87FF381E-DA7A-EF2F-92CD-3258CC26D6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02491" y="4358457"/>
            <a:ext cx="7772400" cy="2698750"/>
          </a:xfrm>
          <a:prstGeom prst="rect">
            <a:avLst/>
          </a:prstGeom>
        </p:spPr>
      </p:pic>
    </p:spTree>
    <p:extLst>
      <p:ext uri="{BB962C8B-B14F-4D97-AF65-F5344CB8AC3E}">
        <p14:creationId xmlns:p14="http://schemas.microsoft.com/office/powerpoint/2010/main" val="28703955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04836-B012-4546-4E83-A195760BFBC2}"/>
              </a:ext>
            </a:extLst>
          </p:cNvPr>
          <p:cNvSpPr>
            <a:spLocks noGrp="1"/>
          </p:cNvSpPr>
          <p:nvPr>
            <p:ph type="title"/>
          </p:nvPr>
        </p:nvSpPr>
        <p:spPr/>
        <p:txBody>
          <a:bodyPr>
            <a:normAutofit/>
          </a:bodyPr>
          <a:lstStyle/>
          <a:p>
            <a:r>
              <a:rPr lang="bg-BG" dirty="0"/>
              <a:t>Основни подходи и добри практики </a:t>
            </a:r>
            <a:br>
              <a:rPr lang="en-US" dirty="0"/>
            </a:br>
            <a:r>
              <a:rPr lang="bg-BG" dirty="0"/>
              <a:t>за споделяне на </a:t>
            </a:r>
            <a:r>
              <a:rPr lang="bg-BG" b="1" dirty="0"/>
              <a:t>бази данни</a:t>
            </a:r>
            <a:endParaRPr lang="en-BG" dirty="0"/>
          </a:p>
        </p:txBody>
      </p:sp>
      <p:sp>
        <p:nvSpPr>
          <p:cNvPr id="3" name="Content Placeholder 2">
            <a:extLst>
              <a:ext uri="{FF2B5EF4-FFF2-40B4-BE49-F238E27FC236}">
                <a16:creationId xmlns:a16="http://schemas.microsoft.com/office/drawing/2014/main" id="{78DB61EF-C3CA-FEDD-2D21-DA302FB96A93}"/>
              </a:ext>
            </a:extLst>
          </p:cNvPr>
          <p:cNvSpPr>
            <a:spLocks noGrp="1"/>
          </p:cNvSpPr>
          <p:nvPr>
            <p:ph idx="1"/>
          </p:nvPr>
        </p:nvSpPr>
        <p:spPr>
          <a:xfrm>
            <a:off x="339364" y="1620838"/>
            <a:ext cx="11321593" cy="4679950"/>
          </a:xfrm>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Настройте защитни стени (</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Firewalls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за да контролирате мрежовия трафик към и от сървъра на базата данни. Ограничете достъпа до определени IP адреси или диапазони и блокирайте ненужните портове, за да сведете до минимум потенциалните повърхности за атаки.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Поддържайте вашата система за управление на бази данни и свързания с нея софтуер в актуално състояние с най-новите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пачове</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 актуализации за сигурност. Това помага за отстраняване на известни уязвимости и осигурява оптимална сигурност.</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Включете одитирането на базата данни, за да наблюдавате и записвате дейностите на потребителите. Това може да бъде безценно за откриване на опити за неоторизиран достъп и за проследяване на промените, направени в базата данни.</a:t>
            </a:r>
            <a:r>
              <a:rPr lang="en-BG" sz="1200" dirty="0">
                <a:effectLst/>
              </a:rPr>
              <a:t>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58AF9FC2-3A49-F92C-FE45-8FFBC7DF9069}"/>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6E08033D-355F-74B2-BF1A-161015B6DD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41650" y="4664812"/>
            <a:ext cx="3795859" cy="1635976"/>
          </a:xfrm>
          <a:prstGeom prst="rect">
            <a:avLst/>
          </a:prstGeom>
        </p:spPr>
      </p:pic>
    </p:spTree>
    <p:extLst>
      <p:ext uri="{BB962C8B-B14F-4D97-AF65-F5344CB8AC3E}">
        <p14:creationId xmlns:p14="http://schemas.microsoft.com/office/powerpoint/2010/main" val="40980204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04836-B012-4546-4E83-A195760BFBC2}"/>
              </a:ext>
            </a:extLst>
          </p:cNvPr>
          <p:cNvSpPr>
            <a:spLocks noGrp="1"/>
          </p:cNvSpPr>
          <p:nvPr>
            <p:ph type="title"/>
          </p:nvPr>
        </p:nvSpPr>
        <p:spPr/>
        <p:txBody>
          <a:bodyPr>
            <a:normAutofit/>
          </a:bodyPr>
          <a:lstStyle/>
          <a:p>
            <a:r>
              <a:rPr lang="bg-BG" dirty="0"/>
              <a:t>Основни подходи и добри практики </a:t>
            </a:r>
            <a:br>
              <a:rPr lang="en-US" dirty="0"/>
            </a:br>
            <a:r>
              <a:rPr lang="bg-BG" dirty="0"/>
              <a:t>за споделяне на </a:t>
            </a:r>
            <a:r>
              <a:rPr lang="bg-BG" b="1" dirty="0"/>
              <a:t>бази данни</a:t>
            </a:r>
            <a:endParaRPr lang="en-BG" dirty="0"/>
          </a:p>
        </p:txBody>
      </p:sp>
      <p:sp>
        <p:nvSpPr>
          <p:cNvPr id="3" name="Content Placeholder 2">
            <a:extLst>
              <a:ext uri="{FF2B5EF4-FFF2-40B4-BE49-F238E27FC236}">
                <a16:creationId xmlns:a16="http://schemas.microsoft.com/office/drawing/2014/main" id="{78DB61EF-C3CA-FEDD-2D21-DA302FB96A93}"/>
              </a:ext>
            </a:extLst>
          </p:cNvPr>
          <p:cNvSpPr>
            <a:spLocks noGrp="1"/>
          </p:cNvSpPr>
          <p:nvPr>
            <p:ph idx="1"/>
          </p:nvPr>
        </p:nvSpPr>
        <p:spPr>
          <a:xfrm>
            <a:off x="339364" y="1620838"/>
            <a:ext cx="11321593" cy="4679950"/>
          </a:xfrm>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Редовно създавайте резервни копия на базата данни и ги съхранявайте на сигурно място. В случай на загуба или повреда на данни, наличието на надеждни резервни копия гарантира, че можете да възстановите данните и да възобновите работата.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Насърчавайте използването на силни и уникални пароли за потребителските акаунти в базата данни. Обмислете използването на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многофакторна</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автентикация</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за допълнително ниво на сигурност.</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Следвайте принципа на най-малките привилегии, като предоставяте на потребителите или приложенията само минималния достъп, необходим за изпълнение на техните задачи. Избягвайте да давате общи административни привилегии, за да избегнете потенциална злоупотреба.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Когато споделяте данни за целите на тестване или разработка, помислете за анонимизиране на чувствителната информация, за да защитите личната неприкосновеност и да спазите разпоредбите за защита на данните.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58AF9FC2-3A49-F92C-FE45-8FFBC7DF9069}"/>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12271968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04836-B012-4546-4E83-A195760BFBC2}"/>
              </a:ext>
            </a:extLst>
          </p:cNvPr>
          <p:cNvSpPr>
            <a:spLocks noGrp="1"/>
          </p:cNvSpPr>
          <p:nvPr>
            <p:ph type="title"/>
          </p:nvPr>
        </p:nvSpPr>
        <p:spPr/>
        <p:txBody>
          <a:bodyPr>
            <a:normAutofit/>
          </a:bodyPr>
          <a:lstStyle/>
          <a:p>
            <a:r>
              <a:rPr lang="bg-BG" dirty="0"/>
              <a:t>Основни подходи и добри практики </a:t>
            </a:r>
            <a:br>
              <a:rPr lang="en-US" dirty="0"/>
            </a:br>
            <a:r>
              <a:rPr lang="bg-BG" dirty="0"/>
              <a:t>за споделяне на </a:t>
            </a:r>
            <a:r>
              <a:rPr lang="bg-BG" b="1" dirty="0"/>
              <a:t>бази данни</a:t>
            </a:r>
            <a:endParaRPr lang="en-BG" b="1" dirty="0"/>
          </a:p>
        </p:txBody>
      </p:sp>
      <p:sp>
        <p:nvSpPr>
          <p:cNvPr id="3" name="Content Placeholder 2">
            <a:extLst>
              <a:ext uri="{FF2B5EF4-FFF2-40B4-BE49-F238E27FC236}">
                <a16:creationId xmlns:a16="http://schemas.microsoft.com/office/drawing/2014/main" id="{78DB61EF-C3CA-FEDD-2D21-DA302FB96A93}"/>
              </a:ext>
            </a:extLst>
          </p:cNvPr>
          <p:cNvSpPr>
            <a:spLocks noGrp="1"/>
          </p:cNvSpPr>
          <p:nvPr>
            <p:ph idx="1"/>
          </p:nvPr>
        </p:nvSpPr>
        <p:spPr>
          <a:xfrm>
            <a:off x="339364" y="1620838"/>
            <a:ext cx="11321593" cy="4679950"/>
          </a:xfrm>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Извършвайте периодични одити на сигурността и оценки на уязвимостите, за да идентифицирате и отстраните потенциални слабости в настройките си за споделяне на бази данни.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Като възприемете тези подходи и най-добри практики за споделяне на бази данни, можете да повишите сигурността и ефективността на споделянето на данни, като същевременно защитите чувствителната информация от неоторизиран достъп и потенциални нарушения. Винаги бъдете информирани за най-новите тенденции и актуализации в областта на сигурността, за да поддържате средата си за бази данни в крак с най-добрите практики за сигурност.</a:t>
            </a:r>
            <a:r>
              <a:rPr lang="en-BG" sz="1200" dirty="0">
                <a:effectLst/>
              </a:rPr>
              <a:t>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58AF9FC2-3A49-F92C-FE45-8FFBC7DF9069}"/>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2388F68C-D2BB-F44B-3400-F0A84D7737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27276" y="3547018"/>
            <a:ext cx="4898010" cy="2753770"/>
          </a:xfrm>
          <a:prstGeom prst="rect">
            <a:avLst/>
          </a:prstGeom>
        </p:spPr>
      </p:pic>
    </p:spTree>
    <p:extLst>
      <p:ext uri="{BB962C8B-B14F-4D97-AF65-F5344CB8AC3E}">
        <p14:creationId xmlns:p14="http://schemas.microsoft.com/office/powerpoint/2010/main" val="24758166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p:cNvSpPr>
            <a:spLocks noGrp="1"/>
          </p:cNvSpPr>
          <p:nvPr>
            <p:ph type="title"/>
          </p:nvPr>
        </p:nvSpPr>
        <p:spPr/>
        <p:txBody>
          <a:bodyPr/>
          <a:lstStyle/>
          <a:p>
            <a:pPr eaLnBrk="1" fontAlgn="auto" hangingPunct="1">
              <a:spcAft>
                <a:spcPts val="0"/>
              </a:spcAft>
              <a:defRPr/>
            </a:pPr>
            <a:r>
              <a:rPr lang="bg-BG" dirty="0">
                <a:solidFill>
                  <a:schemeClr val="tx1">
                    <a:lumMod val="85000"/>
                    <a:lumOff val="15000"/>
                  </a:schemeClr>
                </a:solidFill>
              </a:rPr>
              <a:t>В тази тема ще научите:</a:t>
            </a:r>
            <a:endParaRPr lang="en-GB" dirty="0">
              <a:solidFill>
                <a:schemeClr val="tx1">
                  <a:lumMod val="85000"/>
                  <a:lumOff val="15000"/>
                </a:schemeClr>
              </a:solidFill>
            </a:endParaRPr>
          </a:p>
        </p:txBody>
      </p:sp>
      <p:sp>
        <p:nvSpPr>
          <p:cNvPr id="10" name="Footer Placeholder 9"/>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Content Placeholder 4"/>
          <p:cNvSpPr>
            <a:spLocks noGrp="1"/>
          </p:cNvSpPr>
          <p:nvPr>
            <p:ph idx="1"/>
          </p:nvPr>
        </p:nvSpPr>
        <p:spPr>
          <a:xfrm>
            <a:off x="179108" y="1620838"/>
            <a:ext cx="11717519" cy="4679950"/>
          </a:xfrm>
        </p:spPr>
        <p:txBody>
          <a:bodyPr/>
          <a:lstStyle/>
          <a:p>
            <a:pPr marL="342900" lvl="0" indent="-342900">
              <a:lnSpc>
                <a:spcPct val="107000"/>
              </a:lnSpc>
              <a:buFont typeface="Symbol" pitchFamily="2" charset="2"/>
              <a:buChar char=""/>
            </a:pPr>
            <a:r>
              <a:rPr lang="bg-BG"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Кои са основните подходи и добри практики за споделяне на видео файлове, бази данни, изображения и архивни файлове;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buFont typeface="Symbol" pitchFamily="2" charset="2"/>
              <a:buChar char=""/>
            </a:pPr>
            <a:r>
              <a:rPr lang="bg-BG"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Какви са различните стратегии и подходи за споделяне и разпространяване на информация чрез дигитални технологии, да разпознавате добрите практики, включително да преценявате ограниченията за различните технологии;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buFont typeface="Symbol" pitchFamily="2" charset="2"/>
              <a:buChar char=""/>
            </a:pPr>
            <a:r>
              <a:rPr lang="bg-BG"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Как да демонстрирате и критично да представяте подходящи техники и методи за споделяне и разпространяване на информация и данни, включително и чрез социални медии, позовавайки се на източници;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spcAft>
                <a:spcPts val="800"/>
              </a:spcAft>
              <a:buFont typeface="Symbol" pitchFamily="2" charset="2"/>
              <a:buChar char=""/>
            </a:pPr>
            <a:r>
              <a:rPr lang="bg-BG"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Как да обясните и обосновете избор на дигитални средства и подходи за споделяне на информация.</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0BBEE-0476-0261-C1B9-ED0A4AE35A6E}"/>
              </a:ext>
            </a:extLst>
          </p:cNvPr>
          <p:cNvSpPr>
            <a:spLocks noGrp="1"/>
          </p:cNvSpPr>
          <p:nvPr>
            <p:ph type="title"/>
          </p:nvPr>
        </p:nvSpPr>
        <p:spPr/>
        <p:txBody>
          <a:bodyPr>
            <a:normAutofit/>
          </a:bodyPr>
          <a:lstStyle/>
          <a:p>
            <a:r>
              <a:rPr lang="bg-BG" dirty="0"/>
              <a:t>Основни подходи и добри практики </a:t>
            </a:r>
            <a:br>
              <a:rPr lang="en-US" dirty="0"/>
            </a:br>
            <a:r>
              <a:rPr lang="bg-BG" dirty="0"/>
              <a:t>за споделяне на </a:t>
            </a:r>
            <a:r>
              <a:rPr lang="bg-BG" b="1" dirty="0"/>
              <a:t>изображения</a:t>
            </a:r>
            <a:endParaRPr lang="en-BG" dirty="0"/>
          </a:p>
        </p:txBody>
      </p:sp>
      <p:sp>
        <p:nvSpPr>
          <p:cNvPr id="3" name="Content Placeholder 2">
            <a:extLst>
              <a:ext uri="{FF2B5EF4-FFF2-40B4-BE49-F238E27FC236}">
                <a16:creationId xmlns:a16="http://schemas.microsoft.com/office/drawing/2014/main" id="{F2C34C62-1A60-58F0-3403-416AD3C25790}"/>
              </a:ext>
            </a:extLst>
          </p:cNvPr>
          <p:cNvSpPr>
            <a:spLocks noGrp="1"/>
          </p:cNvSpPr>
          <p:nvPr>
            <p:ph idx="1"/>
          </p:nvPr>
        </p:nvSpPr>
        <p:spPr>
          <a:xfrm>
            <a:off x="7107810" y="2290141"/>
            <a:ext cx="3704735" cy="3554478"/>
          </a:xfrm>
        </p:spPr>
        <p:txBody>
          <a:bodyPr/>
          <a:lstStyle/>
          <a:p>
            <a:pPr marL="0" indent="0">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Основните подходи и най-добри практики за споделяне на изображения включват безопасно и ефективно разпространение на изображения, като същевременно се защитава неприкосновеността на личния живот на лицата и се спазва законът за авторското и сродни права.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BBB6EB2F-29AA-89F7-0046-88FF7940B2FD}"/>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9B95BB05-873D-248C-F2B8-D81AE25AA4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9455" y="1770341"/>
            <a:ext cx="4635671" cy="4128644"/>
          </a:xfrm>
          <a:prstGeom prst="rect">
            <a:avLst/>
          </a:prstGeom>
        </p:spPr>
      </p:pic>
    </p:spTree>
    <p:extLst>
      <p:ext uri="{BB962C8B-B14F-4D97-AF65-F5344CB8AC3E}">
        <p14:creationId xmlns:p14="http://schemas.microsoft.com/office/powerpoint/2010/main" val="37459809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0352D-3BE7-F291-7902-F7442D488A63}"/>
              </a:ext>
            </a:extLst>
          </p:cNvPr>
          <p:cNvSpPr>
            <a:spLocks noGrp="1"/>
          </p:cNvSpPr>
          <p:nvPr>
            <p:ph type="title"/>
          </p:nvPr>
        </p:nvSpPr>
        <p:spPr/>
        <p:txBody>
          <a:bodyPr/>
          <a:lstStyle/>
          <a:p>
            <a:r>
              <a:rPr lang="bg-BG" dirty="0"/>
              <a:t>Основни подходи и добри практики </a:t>
            </a:r>
            <a:br>
              <a:rPr lang="en-US" dirty="0"/>
            </a:br>
            <a:r>
              <a:rPr lang="bg-BG" dirty="0"/>
              <a:t>за споделяне на </a:t>
            </a:r>
            <a:r>
              <a:rPr lang="bg-BG" b="1" dirty="0"/>
              <a:t>изображения</a:t>
            </a:r>
            <a:endParaRPr lang="en-BG" dirty="0"/>
          </a:p>
        </p:txBody>
      </p:sp>
      <p:sp>
        <p:nvSpPr>
          <p:cNvPr id="3" name="Content Placeholder 2">
            <a:extLst>
              <a:ext uri="{FF2B5EF4-FFF2-40B4-BE49-F238E27FC236}">
                <a16:creationId xmlns:a16="http://schemas.microsoft.com/office/drawing/2014/main" id="{56D7B0C5-9507-2E1B-C318-568BDFB0B176}"/>
              </a:ext>
            </a:extLst>
          </p:cNvPr>
          <p:cNvSpPr>
            <a:spLocks noGrp="1"/>
          </p:cNvSpPr>
          <p:nvPr>
            <p:ph idx="1"/>
          </p:nvPr>
        </p:nvSpPr>
        <p:spPr>
          <a:xfrm>
            <a:off x="584461" y="1620838"/>
            <a:ext cx="6579909" cy="4679950"/>
          </a:xfrm>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Изберете подходяща платформа за споделяне на изображения в зависимост от нуждите си. За лично споделяне популярни са платформите за социални медии като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Facebook</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Instagram</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Twitter</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За професионални цели обмислете използването на услуги за съхранение в облак като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Google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Drive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Dropbox</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или платформи като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Slack</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Преди да споделяте изображения, прегледайте настройките за поверителност на платформата, която използвате. Регулирайте настройките, за да контролирате кой може да разглежда, изтегля и споделя вашите изображения. Бъдете предпазливи, когато споделяте изображения публично, особено ако те съдържат чувствителна или лична информация.</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DA7D2A5C-A911-0F32-37A1-64E670CF9C06}"/>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5D3B8B83-8659-207D-10A3-DAD1930DCC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48261" y="1656189"/>
            <a:ext cx="2659736" cy="4161934"/>
          </a:xfrm>
          <a:prstGeom prst="rect">
            <a:avLst/>
          </a:prstGeom>
        </p:spPr>
      </p:pic>
    </p:spTree>
    <p:extLst>
      <p:ext uri="{BB962C8B-B14F-4D97-AF65-F5344CB8AC3E}">
        <p14:creationId xmlns:p14="http://schemas.microsoft.com/office/powerpoint/2010/main" val="23184219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94CE4-D7CE-55E7-FAD6-551E2CE01A2E}"/>
              </a:ext>
            </a:extLst>
          </p:cNvPr>
          <p:cNvSpPr>
            <a:spLocks noGrp="1"/>
          </p:cNvSpPr>
          <p:nvPr>
            <p:ph type="title"/>
          </p:nvPr>
        </p:nvSpPr>
        <p:spPr/>
        <p:txBody>
          <a:bodyPr/>
          <a:lstStyle/>
          <a:p>
            <a:r>
              <a:rPr lang="bg-BG" dirty="0"/>
              <a:t>Основни подходи и добри практики </a:t>
            </a:r>
            <a:br>
              <a:rPr lang="en-US" dirty="0"/>
            </a:br>
            <a:r>
              <a:rPr lang="bg-BG" dirty="0"/>
              <a:t>за споделяне на </a:t>
            </a:r>
            <a:r>
              <a:rPr lang="bg-BG" b="1" dirty="0"/>
              <a:t>изображения</a:t>
            </a:r>
            <a:endParaRPr lang="en-BG" dirty="0"/>
          </a:p>
        </p:txBody>
      </p:sp>
      <p:sp>
        <p:nvSpPr>
          <p:cNvPr id="3" name="Content Placeholder 2">
            <a:extLst>
              <a:ext uri="{FF2B5EF4-FFF2-40B4-BE49-F238E27FC236}">
                <a16:creationId xmlns:a16="http://schemas.microsoft.com/office/drawing/2014/main" id="{4B99F8C5-C5D9-3D85-40E3-AF6C657AE1A6}"/>
              </a:ext>
            </a:extLst>
          </p:cNvPr>
          <p:cNvSpPr>
            <a:spLocks noGrp="1"/>
          </p:cNvSpPr>
          <p:nvPr>
            <p:ph idx="1"/>
          </p:nvPr>
        </p:nvSpPr>
        <p:spPr>
          <a:xfrm>
            <a:off x="254524" y="1620838"/>
            <a:ext cx="11651530" cy="4679950"/>
          </a:xfrm>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Когато споделяте изображения онлайн, помислете за тяхното компресиране, за да намалите размера на файла. По-малките файлове с изображения се зареждат и изтеглят по-бързо.</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Ако се притеснявате от неразрешено използване на вашите изображения, помислете за добавяне на воден знак. Водните знаци са видими наслагвания върху изображението, които идентифицират автора или собственика на авторските права. Това може да обезкуражи другите да използват вашите изображения без разрешение.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Получавайте изрично съгласие от лицата, преди да споделяте изображения, на които те са изобразени, особено в частни или деликатни ситуации. Уверете се, че разполагате с необходимите права и разрешения за споделяне на изображения, особено ако те са защитени с авторски права или са собственост на някой друг.</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endParaRPr lang="en-BG" dirty="0"/>
          </a:p>
        </p:txBody>
      </p:sp>
      <p:sp>
        <p:nvSpPr>
          <p:cNvPr id="4" name="Footer Placeholder 3">
            <a:extLst>
              <a:ext uri="{FF2B5EF4-FFF2-40B4-BE49-F238E27FC236}">
                <a16:creationId xmlns:a16="http://schemas.microsoft.com/office/drawing/2014/main" id="{3474CE85-D63F-C098-91B0-65C84597253F}"/>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42C0EFDB-9E8B-7F74-E724-786B7DD4AF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50703" y="5001699"/>
            <a:ext cx="3690594" cy="1299089"/>
          </a:xfrm>
          <a:prstGeom prst="rect">
            <a:avLst/>
          </a:prstGeom>
        </p:spPr>
      </p:pic>
    </p:spTree>
    <p:extLst>
      <p:ext uri="{BB962C8B-B14F-4D97-AF65-F5344CB8AC3E}">
        <p14:creationId xmlns:p14="http://schemas.microsoft.com/office/powerpoint/2010/main" val="10537177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F36E4-324C-293C-04E4-7571D5166068}"/>
              </a:ext>
            </a:extLst>
          </p:cNvPr>
          <p:cNvSpPr>
            <a:spLocks noGrp="1"/>
          </p:cNvSpPr>
          <p:nvPr>
            <p:ph type="title"/>
          </p:nvPr>
        </p:nvSpPr>
        <p:spPr/>
        <p:txBody>
          <a:bodyPr/>
          <a:lstStyle/>
          <a:p>
            <a:r>
              <a:rPr lang="bg-BG" dirty="0"/>
              <a:t>Основни подходи и добри практики </a:t>
            </a:r>
            <a:br>
              <a:rPr lang="en-US" dirty="0"/>
            </a:br>
            <a:r>
              <a:rPr lang="bg-BG" dirty="0"/>
              <a:t>за споделяне на </a:t>
            </a:r>
            <a:r>
              <a:rPr lang="bg-BG" b="1" dirty="0"/>
              <a:t>изображения</a:t>
            </a:r>
            <a:endParaRPr lang="en-BG" b="1" dirty="0"/>
          </a:p>
        </p:txBody>
      </p:sp>
      <p:sp>
        <p:nvSpPr>
          <p:cNvPr id="3" name="Content Placeholder 2">
            <a:extLst>
              <a:ext uri="{FF2B5EF4-FFF2-40B4-BE49-F238E27FC236}">
                <a16:creationId xmlns:a16="http://schemas.microsoft.com/office/drawing/2014/main" id="{3E962E79-1167-620E-80CD-79C959B34A26}"/>
              </a:ext>
            </a:extLst>
          </p:cNvPr>
          <p:cNvSpPr>
            <a:spLocks noGrp="1"/>
          </p:cNvSpPr>
          <p:nvPr>
            <p:ph idx="1"/>
          </p:nvPr>
        </p:nvSpPr>
        <p:spPr>
          <a:xfrm>
            <a:off x="3895378" y="1615281"/>
            <a:ext cx="8015925" cy="4679950"/>
          </a:xfrm>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Организирайте изображенията си в албуми или папки, за да улесните потребителите при намирането на конкретно съдържание. Това е особено полезно, когато споделяте множество изображения, свързани с дадено събитие или проект.</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Ако трябва да споделяте файлове с изображения с висока разделителна способност или големи файлове, използвайте сигурни методи за прехвърляне на файлове, като например криптирани прикачени файлове към електронна поща, защитени с парола ZIP файлове или сигурни услуги за прехвърляне на файлове.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Винаги пазете резервно копие на оригиналните си изображения, преди да ги споделяте. В случай че нещо се обърка по време на процеса на споделяне, можете да възстановите оригиналните файлове.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endParaRPr lang="en-BG" dirty="0"/>
          </a:p>
        </p:txBody>
      </p:sp>
      <p:sp>
        <p:nvSpPr>
          <p:cNvPr id="4" name="Footer Placeholder 3">
            <a:extLst>
              <a:ext uri="{FF2B5EF4-FFF2-40B4-BE49-F238E27FC236}">
                <a16:creationId xmlns:a16="http://schemas.microsoft.com/office/drawing/2014/main" id="{1D9C69F3-AC90-3D21-E697-D3DB8E616F04}"/>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CBAF13E4-9217-FD2C-3568-E773020C48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0697" y="1923067"/>
            <a:ext cx="3326510" cy="3316115"/>
          </a:xfrm>
          <a:prstGeom prst="rect">
            <a:avLst/>
          </a:prstGeom>
        </p:spPr>
      </p:pic>
    </p:spTree>
    <p:extLst>
      <p:ext uri="{BB962C8B-B14F-4D97-AF65-F5344CB8AC3E}">
        <p14:creationId xmlns:p14="http://schemas.microsoft.com/office/powerpoint/2010/main" val="23935502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21E19-8A0A-D46D-86AA-3B9E45523BA9}"/>
              </a:ext>
            </a:extLst>
          </p:cNvPr>
          <p:cNvSpPr>
            <a:spLocks noGrp="1"/>
          </p:cNvSpPr>
          <p:nvPr>
            <p:ph type="title"/>
          </p:nvPr>
        </p:nvSpPr>
        <p:spPr/>
        <p:txBody>
          <a:bodyPr>
            <a:normAutofit/>
          </a:bodyPr>
          <a:lstStyle/>
          <a:p>
            <a:r>
              <a:rPr lang="bg-BG" dirty="0"/>
              <a:t>Основни подходи и добри практики </a:t>
            </a:r>
            <a:br>
              <a:rPr lang="en-US" dirty="0"/>
            </a:br>
            <a:r>
              <a:rPr lang="bg-BG" dirty="0"/>
              <a:t>за споделяне на </a:t>
            </a:r>
            <a:r>
              <a:rPr lang="bg-BG" b="1" dirty="0"/>
              <a:t>архивни файлове</a:t>
            </a:r>
            <a:endParaRPr lang="en-BG" b="1" dirty="0"/>
          </a:p>
        </p:txBody>
      </p:sp>
      <p:sp>
        <p:nvSpPr>
          <p:cNvPr id="3" name="Content Placeholder 2">
            <a:extLst>
              <a:ext uri="{FF2B5EF4-FFF2-40B4-BE49-F238E27FC236}">
                <a16:creationId xmlns:a16="http://schemas.microsoft.com/office/drawing/2014/main" id="{3DB7170A-FE70-A53E-5F21-64CE8A78C29E}"/>
              </a:ext>
            </a:extLst>
          </p:cNvPr>
          <p:cNvSpPr>
            <a:spLocks noGrp="1"/>
          </p:cNvSpPr>
          <p:nvPr>
            <p:ph idx="1"/>
          </p:nvPr>
        </p:nvSpPr>
        <p:spPr>
          <a:xfrm>
            <a:off x="886120" y="2271860"/>
            <a:ext cx="10246936" cy="4028928"/>
          </a:xfrm>
        </p:spPr>
        <p:txBody>
          <a:bodyPr/>
          <a:lstStyle/>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Споделянето на архивни файлове включва компресиране и пакетиране на множество файлове или директории в един файл, за да се улесни лесното им прехвърляне и съхранение. </a:t>
            </a: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Архивните файлове обикновено се използват за изпращане на големи количества данни, особено когато става въпрос за множество файлове или директории.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endParaRPr lang="en-BG" dirty="0"/>
          </a:p>
        </p:txBody>
      </p:sp>
      <p:sp>
        <p:nvSpPr>
          <p:cNvPr id="4" name="Footer Placeholder 3">
            <a:extLst>
              <a:ext uri="{FF2B5EF4-FFF2-40B4-BE49-F238E27FC236}">
                <a16:creationId xmlns:a16="http://schemas.microsoft.com/office/drawing/2014/main" id="{83E5E469-CE08-1F18-6DC1-0D04156BC3ED}"/>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DAC45FAC-02F1-7DB3-F8E4-68383F8630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6844" y="3146921"/>
            <a:ext cx="5578311" cy="3878669"/>
          </a:xfrm>
          <a:prstGeom prst="rect">
            <a:avLst/>
          </a:prstGeom>
        </p:spPr>
      </p:pic>
    </p:spTree>
    <p:extLst>
      <p:ext uri="{BB962C8B-B14F-4D97-AF65-F5344CB8AC3E}">
        <p14:creationId xmlns:p14="http://schemas.microsoft.com/office/powerpoint/2010/main" val="38649100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E257D-1177-0C3E-19B8-17DB194DDC99}"/>
              </a:ext>
            </a:extLst>
          </p:cNvPr>
          <p:cNvSpPr>
            <a:spLocks noGrp="1"/>
          </p:cNvSpPr>
          <p:nvPr>
            <p:ph type="title"/>
          </p:nvPr>
        </p:nvSpPr>
        <p:spPr/>
        <p:txBody>
          <a:bodyPr/>
          <a:lstStyle/>
          <a:p>
            <a:r>
              <a:rPr lang="bg-BG" dirty="0"/>
              <a:t>Най-популярни формати на </a:t>
            </a:r>
            <a:r>
              <a:rPr lang="bg-BG" b="1" dirty="0"/>
              <a:t>архивни файлове</a:t>
            </a:r>
            <a:endParaRPr lang="en-BG" dirty="0"/>
          </a:p>
        </p:txBody>
      </p:sp>
      <p:sp>
        <p:nvSpPr>
          <p:cNvPr id="3" name="Content Placeholder 2">
            <a:extLst>
              <a:ext uri="{FF2B5EF4-FFF2-40B4-BE49-F238E27FC236}">
                <a16:creationId xmlns:a16="http://schemas.microsoft.com/office/drawing/2014/main" id="{DF94D839-09E5-8DA5-FE0B-8601C36B7571}"/>
              </a:ext>
            </a:extLst>
          </p:cNvPr>
          <p:cNvSpPr>
            <a:spLocks noGrp="1"/>
          </p:cNvSpPr>
          <p:nvPr>
            <p:ph idx="1"/>
          </p:nvPr>
        </p:nvSpPr>
        <p:spPr>
          <a:xfrm>
            <a:off x="5005634" y="1450975"/>
            <a:ext cx="6344238" cy="4679950"/>
          </a:xfrm>
        </p:spPr>
        <p:txBody>
          <a:bodyPr/>
          <a:lstStyle/>
          <a:p>
            <a:pPr marL="342900" lvl="0" indent="-342900" algn="just">
              <a:lnSpc>
                <a:spcPct val="107000"/>
              </a:lnSpc>
              <a:buFont typeface="+mj-lt"/>
              <a:buAutoNum type="arabicPeriod"/>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ZIP</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ZIP е един от най-широко използваните архивни формати. Той се поддържа от повечето операционни системи, което го прави универсален избор за споделяне на файлове на различни платформи.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RAR</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RAR е друг популярен архивен формат, известен с по-високите си коефициенти на компресия. Поддръжката му обаче не е толкова универсална, колкото на ZIP, и някои потребители може да се нуждаят от допълнителен софтуер, за да отварят RAR файлове.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mj-lt"/>
              <a:buAutoNum type="arabicPeriod"/>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7z</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Форматът 7z осигурява отлична компресия, често по-добра от тази на ZIP или RAR. Това е формат с отворен код, който поддържа силно криптиране и е идеален за големи колекции от файлове.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endParaRPr lang="en-BG" dirty="0"/>
          </a:p>
        </p:txBody>
      </p:sp>
      <p:sp>
        <p:nvSpPr>
          <p:cNvPr id="4" name="Footer Placeholder 3">
            <a:extLst>
              <a:ext uri="{FF2B5EF4-FFF2-40B4-BE49-F238E27FC236}">
                <a16:creationId xmlns:a16="http://schemas.microsoft.com/office/drawing/2014/main" id="{0A10A253-EFF4-EE4B-3AA3-B621B95E95EB}"/>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301DF47F-EDF2-07AA-6076-3D2EE7C14F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0570" y="1741730"/>
            <a:ext cx="4174554" cy="4098440"/>
          </a:xfrm>
          <a:prstGeom prst="rect">
            <a:avLst/>
          </a:prstGeom>
        </p:spPr>
      </p:pic>
    </p:spTree>
    <p:extLst>
      <p:ext uri="{BB962C8B-B14F-4D97-AF65-F5344CB8AC3E}">
        <p14:creationId xmlns:p14="http://schemas.microsoft.com/office/powerpoint/2010/main" val="17017783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CE06F-8AF1-E4F3-1025-03FB6C624A28}"/>
              </a:ext>
            </a:extLst>
          </p:cNvPr>
          <p:cNvSpPr>
            <a:spLocks noGrp="1"/>
          </p:cNvSpPr>
          <p:nvPr>
            <p:ph type="title"/>
          </p:nvPr>
        </p:nvSpPr>
        <p:spPr/>
        <p:txBody>
          <a:bodyPr/>
          <a:lstStyle/>
          <a:p>
            <a:r>
              <a:rPr lang="bg-BG" dirty="0"/>
              <a:t>Основни подходи и добри практики </a:t>
            </a:r>
            <a:br>
              <a:rPr lang="en-US" dirty="0"/>
            </a:br>
            <a:r>
              <a:rPr lang="bg-BG" dirty="0"/>
              <a:t>за споделяне на </a:t>
            </a:r>
            <a:r>
              <a:rPr lang="bg-BG" b="1" dirty="0"/>
              <a:t>архивни файлове</a:t>
            </a:r>
            <a:endParaRPr lang="en-BG" dirty="0"/>
          </a:p>
        </p:txBody>
      </p:sp>
      <p:sp>
        <p:nvSpPr>
          <p:cNvPr id="3" name="Content Placeholder 2">
            <a:extLst>
              <a:ext uri="{FF2B5EF4-FFF2-40B4-BE49-F238E27FC236}">
                <a16:creationId xmlns:a16="http://schemas.microsoft.com/office/drawing/2014/main" id="{9892C8D2-E423-813F-5ECA-B9E7DE0E5F38}"/>
              </a:ext>
            </a:extLst>
          </p:cNvPr>
          <p:cNvSpPr>
            <a:spLocks noGrp="1"/>
          </p:cNvSpPr>
          <p:nvPr>
            <p:ph idx="1"/>
          </p:nvPr>
        </p:nvSpPr>
        <p:spPr>
          <a:xfrm>
            <a:off x="395926" y="1615281"/>
            <a:ext cx="11576115" cy="4679950"/>
          </a:xfrm>
        </p:spPr>
        <p:txBody>
          <a:bodyPr/>
          <a:lstStyle/>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Стремете се да използвате утвърден и надежден софтуер за компресиране, за да създавате архивни файлове. Например: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WinZip</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WinRAR</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7-Zip или вграденият инструмент за компресиране на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macOS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Вземете предвид съвместимостта на архивния формат със системите на получателите. Обикновено ZIP е сигурен избор за максимална съвместимост.</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endParaRPr lang="en-BG" dirty="0"/>
          </a:p>
        </p:txBody>
      </p:sp>
      <p:sp>
        <p:nvSpPr>
          <p:cNvPr id="4" name="Footer Placeholder 3">
            <a:extLst>
              <a:ext uri="{FF2B5EF4-FFF2-40B4-BE49-F238E27FC236}">
                <a16:creationId xmlns:a16="http://schemas.microsoft.com/office/drawing/2014/main" id="{75B2EBA0-D586-2765-61CE-9F17FEF360CB}"/>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9A444B22-94CF-20A9-40BB-37B589209E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6000" y="3133561"/>
            <a:ext cx="5080000" cy="3060700"/>
          </a:xfrm>
          <a:prstGeom prst="rect">
            <a:avLst/>
          </a:prstGeom>
        </p:spPr>
      </p:pic>
    </p:spTree>
    <p:extLst>
      <p:ext uri="{BB962C8B-B14F-4D97-AF65-F5344CB8AC3E}">
        <p14:creationId xmlns:p14="http://schemas.microsoft.com/office/powerpoint/2010/main" val="5812683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CE06F-8AF1-E4F3-1025-03FB6C624A28}"/>
              </a:ext>
            </a:extLst>
          </p:cNvPr>
          <p:cNvSpPr>
            <a:spLocks noGrp="1"/>
          </p:cNvSpPr>
          <p:nvPr>
            <p:ph type="title"/>
          </p:nvPr>
        </p:nvSpPr>
        <p:spPr/>
        <p:txBody>
          <a:bodyPr/>
          <a:lstStyle/>
          <a:p>
            <a:r>
              <a:rPr lang="bg-BG" dirty="0"/>
              <a:t>Основни подходи и добри практики </a:t>
            </a:r>
            <a:br>
              <a:rPr lang="en-US" dirty="0"/>
            </a:br>
            <a:r>
              <a:rPr lang="bg-BG" dirty="0"/>
              <a:t>за споделяне на </a:t>
            </a:r>
            <a:r>
              <a:rPr lang="bg-BG" b="1" dirty="0"/>
              <a:t>архивни файлове</a:t>
            </a:r>
            <a:endParaRPr lang="en-BG" dirty="0"/>
          </a:p>
        </p:txBody>
      </p:sp>
      <p:sp>
        <p:nvSpPr>
          <p:cNvPr id="3" name="Content Placeholder 2">
            <a:extLst>
              <a:ext uri="{FF2B5EF4-FFF2-40B4-BE49-F238E27FC236}">
                <a16:creationId xmlns:a16="http://schemas.microsoft.com/office/drawing/2014/main" id="{9892C8D2-E423-813F-5ECA-B9E7DE0E5F38}"/>
              </a:ext>
            </a:extLst>
          </p:cNvPr>
          <p:cNvSpPr>
            <a:spLocks noGrp="1"/>
          </p:cNvSpPr>
          <p:nvPr>
            <p:ph idx="1"/>
          </p:nvPr>
        </p:nvSpPr>
        <p:spPr>
          <a:xfrm>
            <a:off x="307942" y="1450975"/>
            <a:ext cx="11576115" cy="4679950"/>
          </a:xfrm>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Преди да архивирате, организирайте логически файловете и директориите. Това гарантира, че получателите могат лесно да се ориентират в архива и да намират конкретно съдържание.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Проверете общия размер на файла в архива. Ако той е твърде голям за прикачени файлове към електронната поща или за ограниченията на получателя, обмислете вместо това да използвате услуги за съхранение в облак или методи за прехвърляне на файлове.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Ако съдържанието е чувствително или поверително, помислете за криптиране на архива със силна парола. Споделете паролата по сигурен начин с получателите, за които е предназначена.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75B2EBA0-D586-2765-61CE-9F17FEF360CB}"/>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7" name="Picture 6">
            <a:extLst>
              <a:ext uri="{FF2B5EF4-FFF2-40B4-BE49-F238E27FC236}">
                <a16:creationId xmlns:a16="http://schemas.microsoft.com/office/drawing/2014/main" id="{4A6C3BE4-48D1-6CD8-E438-2BEB8195F3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18027" y="4220743"/>
            <a:ext cx="3355943" cy="2149901"/>
          </a:xfrm>
          <a:prstGeom prst="rect">
            <a:avLst/>
          </a:prstGeom>
        </p:spPr>
      </p:pic>
    </p:spTree>
    <p:extLst>
      <p:ext uri="{BB962C8B-B14F-4D97-AF65-F5344CB8AC3E}">
        <p14:creationId xmlns:p14="http://schemas.microsoft.com/office/powerpoint/2010/main" val="16527688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CE06F-8AF1-E4F3-1025-03FB6C624A28}"/>
              </a:ext>
            </a:extLst>
          </p:cNvPr>
          <p:cNvSpPr>
            <a:spLocks noGrp="1"/>
          </p:cNvSpPr>
          <p:nvPr>
            <p:ph type="title"/>
          </p:nvPr>
        </p:nvSpPr>
        <p:spPr/>
        <p:txBody>
          <a:bodyPr/>
          <a:lstStyle/>
          <a:p>
            <a:r>
              <a:rPr lang="bg-BG" dirty="0"/>
              <a:t>Основни подходи и добри практики </a:t>
            </a:r>
            <a:br>
              <a:rPr lang="en-US" dirty="0"/>
            </a:br>
            <a:r>
              <a:rPr lang="bg-BG" dirty="0"/>
              <a:t>за споделяне на </a:t>
            </a:r>
            <a:r>
              <a:rPr lang="bg-BG" b="1" dirty="0"/>
              <a:t>архивни файлове</a:t>
            </a:r>
            <a:endParaRPr lang="en-BG" dirty="0"/>
          </a:p>
        </p:txBody>
      </p:sp>
      <p:sp>
        <p:nvSpPr>
          <p:cNvPr id="3" name="Content Placeholder 2">
            <a:extLst>
              <a:ext uri="{FF2B5EF4-FFF2-40B4-BE49-F238E27FC236}">
                <a16:creationId xmlns:a16="http://schemas.microsoft.com/office/drawing/2014/main" id="{9892C8D2-E423-813F-5ECA-B9E7DE0E5F38}"/>
              </a:ext>
            </a:extLst>
          </p:cNvPr>
          <p:cNvSpPr>
            <a:spLocks noGrp="1"/>
          </p:cNvSpPr>
          <p:nvPr>
            <p:ph idx="1"/>
          </p:nvPr>
        </p:nvSpPr>
        <p:spPr>
          <a:xfrm>
            <a:off x="307942" y="1450975"/>
            <a:ext cx="11576115" cy="4679950"/>
          </a:xfrm>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Ако архивът съдържа специфични инструкции или информация, включете файл README, за да насочите получателите как да използват файловете правилно.</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След като създадете архива, проверете неговата цялост, за да се уверите, че всички файлове са включени и процесът на компресиране е бил успешен.</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Уверете се, че съдържанието в архива е в съответствие със законите за авторското право и е законно разрешено за споделяне.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Въпреки че компресията помага за намаляване на размера на файловете, прекомерно компресираните файлове могат да доведат до загуба на данни или до влошено качество на изображението и звука. Балансирайте компресията с използваемостта.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Предварително информирайте получателите, че ще споделяте архивен файл. Предоставете всички необходими инструкции за отваряне и използване на архива.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75B2EBA0-D586-2765-61CE-9F17FEF360CB}"/>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33819440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BEDB6-010E-4996-00A8-75D108DAC6B3}"/>
              </a:ext>
            </a:extLst>
          </p:cNvPr>
          <p:cNvSpPr>
            <a:spLocks noGrp="1"/>
          </p:cNvSpPr>
          <p:nvPr>
            <p:ph type="title"/>
          </p:nvPr>
        </p:nvSpPr>
        <p:spPr/>
        <p:txBody>
          <a:bodyPr>
            <a:noAutofit/>
          </a:bodyPr>
          <a:lstStyle/>
          <a:p>
            <a:r>
              <a:rPr lang="bg-BG" sz="4000" dirty="0"/>
              <a:t>Стратегии и подходи за споделяне и разпространяване на информация чрез дигитални технологии</a:t>
            </a:r>
            <a:endParaRPr lang="en-BG" sz="4000" dirty="0"/>
          </a:p>
        </p:txBody>
      </p:sp>
      <p:sp>
        <p:nvSpPr>
          <p:cNvPr id="3" name="Content Placeholder 2">
            <a:extLst>
              <a:ext uri="{FF2B5EF4-FFF2-40B4-BE49-F238E27FC236}">
                <a16:creationId xmlns:a16="http://schemas.microsoft.com/office/drawing/2014/main" id="{64E1F85F-AD03-5E31-D70C-4696115C114E}"/>
              </a:ext>
            </a:extLst>
          </p:cNvPr>
          <p:cNvSpPr>
            <a:spLocks noGrp="1"/>
          </p:cNvSpPr>
          <p:nvPr>
            <p:ph idx="1"/>
          </p:nvPr>
        </p:nvSpPr>
        <p:spPr>
          <a:xfrm>
            <a:off x="801278" y="1620838"/>
            <a:ext cx="10586301" cy="4679950"/>
          </a:xfrm>
        </p:spPr>
        <p:txBody>
          <a:bodyPr/>
          <a:lstStyle/>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Споделянето и разпространението на информация чрез цифрови технологии става все по-важно в цифровата ера. </a:t>
            </a: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Могат да се използват различни стратегии и подходи за ефективно достигане и ангажиране на широка аудитория. </a:t>
            </a: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Ето някои различни стратегии за споделяне и разпространение на информация с помощта на цифрови технологии: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endParaRPr lang="en-BG" dirty="0"/>
          </a:p>
        </p:txBody>
      </p:sp>
      <p:sp>
        <p:nvSpPr>
          <p:cNvPr id="4" name="Footer Placeholder 3">
            <a:extLst>
              <a:ext uri="{FF2B5EF4-FFF2-40B4-BE49-F238E27FC236}">
                <a16:creationId xmlns:a16="http://schemas.microsoft.com/office/drawing/2014/main" id="{49B2E88F-F865-0567-D6CC-27A66B3FB98D}"/>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683568A9-82D7-D1AD-8AC1-7919DA9714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16836" y="3516197"/>
            <a:ext cx="4355184" cy="2687965"/>
          </a:xfrm>
          <a:prstGeom prst="rect">
            <a:avLst/>
          </a:prstGeom>
        </p:spPr>
      </p:pic>
    </p:spTree>
    <p:extLst>
      <p:ext uri="{BB962C8B-B14F-4D97-AF65-F5344CB8AC3E}">
        <p14:creationId xmlns:p14="http://schemas.microsoft.com/office/powerpoint/2010/main" val="314165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1767C-1C41-F903-8C96-87F6BF2140E0}"/>
              </a:ext>
            </a:extLst>
          </p:cNvPr>
          <p:cNvSpPr>
            <a:spLocks noGrp="1"/>
          </p:cNvSpPr>
          <p:nvPr>
            <p:ph type="title"/>
          </p:nvPr>
        </p:nvSpPr>
        <p:spPr/>
        <p:txBody>
          <a:bodyPr/>
          <a:lstStyle/>
          <a:p>
            <a:r>
              <a:rPr lang="bg-BG" dirty="0"/>
              <a:t>Съдържание</a:t>
            </a:r>
            <a:endParaRPr lang="en-BG" dirty="0"/>
          </a:p>
        </p:txBody>
      </p:sp>
      <p:sp>
        <p:nvSpPr>
          <p:cNvPr id="3" name="Content Placeholder 2">
            <a:extLst>
              <a:ext uri="{FF2B5EF4-FFF2-40B4-BE49-F238E27FC236}">
                <a16:creationId xmlns:a16="http://schemas.microsoft.com/office/drawing/2014/main" id="{BA6F1891-5FE2-B605-1FC1-C04A4F3A1E63}"/>
              </a:ext>
            </a:extLst>
          </p:cNvPr>
          <p:cNvSpPr>
            <a:spLocks noGrp="1"/>
          </p:cNvSpPr>
          <p:nvPr>
            <p:ph idx="1"/>
          </p:nvPr>
        </p:nvSpPr>
        <p:spPr>
          <a:xfrm>
            <a:off x="480766" y="1620838"/>
            <a:ext cx="10897387" cy="4679950"/>
          </a:xfrm>
        </p:spPr>
        <p:txBody>
          <a:bodyPr/>
          <a:lstStyle/>
          <a:p>
            <a:pPr marL="514350" indent="-514350">
              <a:buFont typeface="+mj-lt"/>
              <a:buAutoNum type="arabicPeriod"/>
            </a:pPr>
            <a:r>
              <a:rPr lang="bg-BG" dirty="0"/>
              <a:t>Основни подходи и добри практики за споделяне на видео файлове, бази данни, изображения и архивни файлове</a:t>
            </a:r>
          </a:p>
          <a:p>
            <a:pPr marL="895350" indent="-354013"/>
            <a:r>
              <a:rPr lang="bg-BG" sz="2400" dirty="0"/>
              <a:t>Основни подходи и добри практики за споделяне на видео файлове</a:t>
            </a:r>
          </a:p>
          <a:p>
            <a:pPr marL="895350" indent="-354013"/>
            <a:r>
              <a:rPr lang="bg-BG" sz="2400" dirty="0"/>
              <a:t>Основни подходи и добри практики за споделяне на бази данни</a:t>
            </a:r>
          </a:p>
          <a:p>
            <a:pPr marL="895350" indent="-354013"/>
            <a:r>
              <a:rPr lang="bg-BG" sz="2400" dirty="0"/>
              <a:t>Основни подходи и добри практики за споделяне на изображения</a:t>
            </a:r>
          </a:p>
          <a:p>
            <a:pPr marL="895350" indent="-354013"/>
            <a:r>
              <a:rPr lang="bg-BG" sz="2400" dirty="0"/>
              <a:t>Основни подходи и добри практики за споделяне на архивни файлове</a:t>
            </a:r>
          </a:p>
          <a:p>
            <a:pPr marL="514350" indent="-514350">
              <a:buFont typeface="+mj-lt"/>
              <a:buAutoNum type="arabicPeriod" startAt="2"/>
            </a:pPr>
            <a:r>
              <a:rPr lang="bg-BG" dirty="0"/>
              <a:t>Стратегии и подходи за споделяне и разпространяване на информация чрез дигитални технологии</a:t>
            </a:r>
          </a:p>
        </p:txBody>
      </p:sp>
      <p:sp>
        <p:nvSpPr>
          <p:cNvPr id="4" name="Footer Placeholder 3">
            <a:extLst>
              <a:ext uri="{FF2B5EF4-FFF2-40B4-BE49-F238E27FC236}">
                <a16:creationId xmlns:a16="http://schemas.microsoft.com/office/drawing/2014/main" id="{A1B07FE2-7229-FF1A-8807-92FBD053ED16}"/>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4358945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26A07-1BF9-E83B-02C8-21F7F3806A16}"/>
              </a:ext>
            </a:extLst>
          </p:cNvPr>
          <p:cNvSpPr>
            <a:spLocks noGrp="1"/>
          </p:cNvSpPr>
          <p:nvPr>
            <p:ph type="title"/>
          </p:nvPr>
        </p:nvSpPr>
        <p:spPr/>
        <p:txBody>
          <a:bodyPr>
            <a:noAutofit/>
          </a:bodyPr>
          <a:lstStyle/>
          <a:p>
            <a:r>
              <a:rPr lang="bg-BG" sz="4000" dirty="0"/>
              <a:t>Стратегии и подходи за споделяне и разпространяване на информация чрез дигитални технологии</a:t>
            </a:r>
            <a:endParaRPr lang="en-BG" sz="4000" dirty="0"/>
          </a:p>
        </p:txBody>
      </p:sp>
      <p:sp>
        <p:nvSpPr>
          <p:cNvPr id="3" name="Content Placeholder 2">
            <a:extLst>
              <a:ext uri="{FF2B5EF4-FFF2-40B4-BE49-F238E27FC236}">
                <a16:creationId xmlns:a16="http://schemas.microsoft.com/office/drawing/2014/main" id="{FB9F4669-B92C-2451-B258-9B7266116577}"/>
              </a:ext>
            </a:extLst>
          </p:cNvPr>
          <p:cNvSpPr>
            <a:spLocks noGrp="1"/>
          </p:cNvSpPr>
          <p:nvPr>
            <p:ph idx="1"/>
          </p:nvPr>
        </p:nvSpPr>
        <p:spPr/>
        <p:txBody>
          <a:bodyPr/>
          <a:lstStyle/>
          <a:p>
            <a:pPr marL="342900" indent="-342900" algn="just">
              <a:lnSpc>
                <a:spcPct val="107000"/>
              </a:lnSpc>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Платформи на социалните медии: Използвайте популярни платформи за социални медии като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Facebook</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Twitter</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Instagram</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LinkedIn</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 други, за да споделяте информация в различни формати, като текст, изображения, видеоклипове и връзки. Тези платформи предлагат широк обхват и възможност за масово разпространение на съдържанието.</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indent="-342900" algn="just">
              <a:lnSpc>
                <a:spcPct val="107000"/>
              </a:lnSpc>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Блогове и уебсайтове: Поддържайте блог или уебсайт, за да публикувате редовно и да споделяте информация. Това осигурява централизирана платформа за съдържание и дава възможност за задълбочени дискусии по конкретни теми.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indent="-342900" algn="just">
              <a:lnSpc>
                <a:spcPct val="107000"/>
              </a:lnSpc>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Имейл бюлетини: Създавайте и изпращайте информационни бюлетини на абонатите, които са избрали да получават актуализации. Имейл бюлетините са ефективен начин за информиране на ангажираната аудитория за ново съдържание и разработки.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indent="-342900"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Уебинари и излъчване на живо: Провеждайте уебинари, онлайн семинари или друг тип излъчвания на живо, за да представяте информация в реално време и да взаимодействате с аудиторията чрез сесии с въпроси и отговори или анкети.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E3E1415E-B16F-3A5F-4B4E-6D9BD9CB0A13}"/>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12047174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26A07-1BF9-E83B-02C8-21F7F3806A16}"/>
              </a:ext>
            </a:extLst>
          </p:cNvPr>
          <p:cNvSpPr>
            <a:spLocks noGrp="1"/>
          </p:cNvSpPr>
          <p:nvPr>
            <p:ph type="title"/>
          </p:nvPr>
        </p:nvSpPr>
        <p:spPr/>
        <p:txBody>
          <a:bodyPr>
            <a:noAutofit/>
          </a:bodyPr>
          <a:lstStyle/>
          <a:p>
            <a:r>
              <a:rPr lang="bg-BG" sz="4000" dirty="0"/>
              <a:t>Стратегии и подходи за споделяне и разпространяване на информация чрез дигитални технологии</a:t>
            </a:r>
            <a:endParaRPr lang="en-BG" sz="4000" dirty="0"/>
          </a:p>
        </p:txBody>
      </p:sp>
      <p:sp>
        <p:nvSpPr>
          <p:cNvPr id="3" name="Content Placeholder 2">
            <a:extLst>
              <a:ext uri="{FF2B5EF4-FFF2-40B4-BE49-F238E27FC236}">
                <a16:creationId xmlns:a16="http://schemas.microsoft.com/office/drawing/2014/main" id="{FB9F4669-B92C-2451-B258-9B7266116577}"/>
              </a:ext>
            </a:extLst>
          </p:cNvPr>
          <p:cNvSpPr>
            <a:spLocks noGrp="1"/>
          </p:cNvSpPr>
          <p:nvPr>
            <p:ph idx="1"/>
          </p:nvPr>
        </p:nvSpPr>
        <p:spPr/>
        <p:txBody>
          <a:bodyPr/>
          <a:lstStyle/>
          <a:p>
            <a:pPr marL="342900" indent="-342900" algn="just">
              <a:lnSpc>
                <a:spcPct val="107000"/>
              </a:lnSpc>
            </a:pP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Подкаст</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Създавайте и споделяйте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аудиосъдържание</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под формата на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подкасти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Подкастите</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са удобни за потребителите, които предпочитат да се информират, докато са в движение.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indent="-342900" algn="just">
              <a:lnSpc>
                <a:spcPct val="107000"/>
              </a:lnSpc>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Инфографики и визуално съдържание: Използвайте инфографики, изображения и друго визуално съдържание, за да предадете сложна информация в лесно смилаем и споделим формат.</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indent="-342900" algn="just">
              <a:lnSpc>
                <a:spcPct val="107000"/>
              </a:lnSpc>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Електронни книги: Създавайте изчерпателни електронни книги, които навлизат в дълбочина в конкретна тема и предлагат ценни идеи на читателите.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indent="-342900" algn="just">
              <a:lnSpc>
                <a:spcPct val="107000"/>
              </a:lnSpc>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Мобилни приложения: Разработвайте мобилни приложения за споделяне на информация и ангажиране на потребителите директно на техните смартфони или таблети.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indent="-342900"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Платформи за сътрудничество: Използвайте платформи за съвместна работа като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Google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Docs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или Microsoft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Teams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за да улесните сътрудничеството и споделянето на информация в реално време между екипите и заинтересованите страни.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E3E1415E-B16F-3A5F-4B4E-6D9BD9CB0A13}"/>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4669176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26A07-1BF9-E83B-02C8-21F7F3806A16}"/>
              </a:ext>
            </a:extLst>
          </p:cNvPr>
          <p:cNvSpPr>
            <a:spLocks noGrp="1"/>
          </p:cNvSpPr>
          <p:nvPr>
            <p:ph type="title"/>
          </p:nvPr>
        </p:nvSpPr>
        <p:spPr/>
        <p:txBody>
          <a:bodyPr>
            <a:noAutofit/>
          </a:bodyPr>
          <a:lstStyle/>
          <a:p>
            <a:r>
              <a:rPr lang="bg-BG" sz="4000" dirty="0"/>
              <a:t>Стратегии и подходи за споделяне и разпространяване на информация чрез дигитални технологии</a:t>
            </a:r>
            <a:endParaRPr lang="en-BG" sz="4000" dirty="0"/>
          </a:p>
        </p:txBody>
      </p:sp>
      <p:sp>
        <p:nvSpPr>
          <p:cNvPr id="3" name="Content Placeholder 2">
            <a:extLst>
              <a:ext uri="{FF2B5EF4-FFF2-40B4-BE49-F238E27FC236}">
                <a16:creationId xmlns:a16="http://schemas.microsoft.com/office/drawing/2014/main" id="{FB9F4669-B92C-2451-B258-9B7266116577}"/>
              </a:ext>
            </a:extLst>
          </p:cNvPr>
          <p:cNvSpPr>
            <a:spLocks noGrp="1"/>
          </p:cNvSpPr>
          <p:nvPr>
            <p:ph idx="1"/>
          </p:nvPr>
        </p:nvSpPr>
        <p:spPr/>
        <p:txBody>
          <a:bodyPr/>
          <a:lstStyle/>
          <a:p>
            <a:pPr marL="342900" indent="-342900" algn="just">
              <a:lnSpc>
                <a:spcPct val="107000"/>
              </a:lnSpc>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Социални отметки и агрегиране: Споделяйте съдържание в платформи за социални отметки като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Reddit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или сайтове за агрегиране на съдържание като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Flipboard</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за да достигнете до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нишови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аудитории, интересуващи се от конкретни теми.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indent="-342900" algn="just">
              <a:lnSpc>
                <a:spcPct val="107000"/>
              </a:lnSpc>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SEO и оптимизация на съдържанието: Оптимизирайте съдържанието за търсачките (SEO), за да подобрите неговата видимост и достъпност за потребителите, които търсят съответната информация.</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indent="-342900" algn="just">
              <a:lnSpc>
                <a:spcPct val="107000"/>
              </a:lnSpc>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Онлайн форуми и общности: Участвайте в онлайн форуми и общности, свързани с вашия предмет на дейност, за да споделяте ценни идеи.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indent="-342900"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Маркетинг на влиятелни личности: Сътрудничете си с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инфлуенсъри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 създатели на съдържание във вашия бранш, за да споделят и популяризират вашата информация сред техните последователи.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E3E1415E-B16F-3A5F-4B4E-6D9BD9CB0A13}"/>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29105024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26A07-1BF9-E83B-02C8-21F7F3806A16}"/>
              </a:ext>
            </a:extLst>
          </p:cNvPr>
          <p:cNvSpPr>
            <a:spLocks noGrp="1"/>
          </p:cNvSpPr>
          <p:nvPr>
            <p:ph type="title"/>
          </p:nvPr>
        </p:nvSpPr>
        <p:spPr/>
        <p:txBody>
          <a:bodyPr>
            <a:noAutofit/>
          </a:bodyPr>
          <a:lstStyle/>
          <a:p>
            <a:r>
              <a:rPr lang="bg-BG" sz="4000" dirty="0"/>
              <a:t>Стратегии и подходи за споделяне и разпространяване на информация чрез дигитални технологии</a:t>
            </a:r>
            <a:endParaRPr lang="en-BG" sz="4000" dirty="0"/>
          </a:p>
        </p:txBody>
      </p:sp>
      <p:sp>
        <p:nvSpPr>
          <p:cNvPr id="3" name="Content Placeholder 2">
            <a:extLst>
              <a:ext uri="{FF2B5EF4-FFF2-40B4-BE49-F238E27FC236}">
                <a16:creationId xmlns:a16="http://schemas.microsoft.com/office/drawing/2014/main" id="{FB9F4669-B92C-2451-B258-9B7266116577}"/>
              </a:ext>
            </a:extLst>
          </p:cNvPr>
          <p:cNvSpPr>
            <a:spLocks noGrp="1"/>
          </p:cNvSpPr>
          <p:nvPr>
            <p:ph idx="1"/>
          </p:nvPr>
        </p:nvSpPr>
        <p:spPr/>
        <p:txBody>
          <a:bodyPr/>
          <a:lstStyle/>
          <a:p>
            <a:pPr marL="342900" indent="-342900" algn="just">
              <a:lnSpc>
                <a:spcPct val="107000"/>
              </a:lnSpc>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Интерактивно съдържание: Създавайте интерактивно съдържание, като например викторини, анкети или проучвания, за да ангажирате потребителите и да съберете ценна обратна връзка.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indent="-342900" algn="just">
              <a:lnSpc>
                <a:spcPct val="107000"/>
              </a:lnSpc>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Локализация и многоезично съдържание: Ако вашата целева аудитория обхваща няколко региона или езикови групи, помислете за локализиране на съдържанието, за да достигнете до по-широка аудитория.</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indent="-342900" algn="just">
              <a:lnSpc>
                <a:spcPct val="107000"/>
              </a:lnSpc>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Визуализация на данни: Използвайте инструменти и техники за визуализация на данни, за да представите сложни данни по визуално привлекателен и разбираем начин.</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indent="-342900"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Съдържание, генерирано от потребителите: Насърчавайте потребителите да създават и споделят свое съдържание, свързано с вашата информация или марка, като по този начин насърчавате чувството за общност и ангажираност.</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Като използват комбинация от тези стратегии и подходи, организациите и физическите лица могат ефективно да споделят и разпространяват информация чрез цифровите технологии, да се свържат с целевата си аудитория и да изградят значими взаимоотношения в цифровото пространство.</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E3E1415E-B16F-3A5F-4B4E-6D9BD9CB0A13}"/>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30970292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bg-BG" dirty="0"/>
              <a:t>Благодаря</a:t>
            </a:r>
            <a:endParaRPr lang="en-GB" dirty="0"/>
          </a:p>
        </p:txBody>
      </p:sp>
      <p:sp>
        <p:nvSpPr>
          <p:cNvPr id="7" name="Text Placeholder 6"/>
          <p:cNvSpPr>
            <a:spLocks noGrp="1"/>
          </p:cNvSpPr>
          <p:nvPr>
            <p:ph type="body" idx="1"/>
          </p:nvPr>
        </p:nvSpPr>
        <p:spPr/>
        <p:txBody>
          <a:bodyPr/>
          <a:lstStyle/>
          <a:p>
            <a:pPr algn="ctr"/>
            <a:r>
              <a:rPr lang="bg-BG" dirty="0"/>
              <a:t>За вашето внимание!</a:t>
            </a:r>
            <a:endParaRPr lang="en-GB" dirty="0"/>
          </a:p>
        </p:txBody>
      </p:sp>
      <p:sp>
        <p:nvSpPr>
          <p:cNvPr id="5" name="Footer Placeholder 4"/>
          <p:cNvSpPr>
            <a:spLocks noGrp="1"/>
          </p:cNvSpPr>
          <p:nvPr>
            <p:ph type="ftr" sz="quarter" idx="10"/>
          </p:nvPr>
        </p:nvSpPr>
        <p:spPr/>
        <p:txBody>
          <a:bodyPr/>
          <a:lstStyle/>
          <a:p>
            <a:pPr>
              <a:defRPr/>
            </a:pPr>
            <a:r>
              <a:rPr lang="ru-RU"/>
              <a:t> Европейска Рамка на дигиталните компетентности</a:t>
            </a:r>
            <a:br>
              <a:rPr lang="en-GB"/>
            </a:br>
            <a:r>
              <a:rPr lang="ru-RU"/>
              <a:t>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1013762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178D2-3847-8AF8-AE45-68B8AAB3B181}"/>
              </a:ext>
            </a:extLst>
          </p:cNvPr>
          <p:cNvSpPr>
            <a:spLocks noGrp="1"/>
          </p:cNvSpPr>
          <p:nvPr>
            <p:ph type="title"/>
          </p:nvPr>
        </p:nvSpPr>
        <p:spPr/>
        <p:txBody>
          <a:bodyPr>
            <a:noAutofit/>
          </a:bodyPr>
          <a:lstStyle/>
          <a:p>
            <a:r>
              <a:rPr lang="bg-BG" sz="3600" dirty="0"/>
              <a:t>Основни подходи и добри практики за споделяне на видео файлове, бази данни, изображения и архивни файлове (</a:t>
            </a:r>
            <a:r>
              <a:rPr lang="en-US" sz="3600" dirty="0"/>
              <a:t>I)</a:t>
            </a:r>
            <a:endParaRPr lang="en-BG" sz="3600" dirty="0"/>
          </a:p>
        </p:txBody>
      </p:sp>
      <p:sp>
        <p:nvSpPr>
          <p:cNvPr id="3" name="Content Placeholder 2">
            <a:extLst>
              <a:ext uri="{FF2B5EF4-FFF2-40B4-BE49-F238E27FC236}">
                <a16:creationId xmlns:a16="http://schemas.microsoft.com/office/drawing/2014/main" id="{187DD3C1-04F1-7BCD-9C12-A87390D3D077}"/>
              </a:ext>
            </a:extLst>
          </p:cNvPr>
          <p:cNvSpPr>
            <a:spLocks noGrp="1"/>
          </p:cNvSpPr>
          <p:nvPr>
            <p:ph idx="1"/>
          </p:nvPr>
        </p:nvSpPr>
        <p:spPr>
          <a:xfrm>
            <a:off x="1121790" y="2347344"/>
            <a:ext cx="5260156" cy="3633002"/>
          </a:xfrm>
        </p:spPr>
        <p:txBody>
          <a:bodyPr/>
          <a:lstStyle/>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Най-общо споделянето на файлове се отнася до процеса на разпространение или прехвърляне на цифрови файлове от един компютър (или устройство) на друг в мрежа, обикновено интернет. </a:t>
            </a: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То позволява на потребителите да споделят документи, изображения, видеоклипове, музика, софтуер и други видове файлове с други лица, независимо от тяхното физическо местоположение.</a:t>
            </a: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Съществуват няколко най-основни методи за споделяне на файлове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615C331A-52C6-ED63-FB32-F8E7BA06DAC5}"/>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F82B890C-0972-F2C7-AD9D-ECCF782190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90994" y="1609725"/>
            <a:ext cx="4257289" cy="3891428"/>
          </a:xfrm>
          <a:prstGeom prst="rect">
            <a:avLst/>
          </a:prstGeom>
        </p:spPr>
      </p:pic>
    </p:spTree>
    <p:extLst>
      <p:ext uri="{BB962C8B-B14F-4D97-AF65-F5344CB8AC3E}">
        <p14:creationId xmlns:p14="http://schemas.microsoft.com/office/powerpoint/2010/main" val="6463441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178D2-3847-8AF8-AE45-68B8AAB3B181}"/>
              </a:ext>
            </a:extLst>
          </p:cNvPr>
          <p:cNvSpPr>
            <a:spLocks noGrp="1"/>
          </p:cNvSpPr>
          <p:nvPr>
            <p:ph type="title"/>
          </p:nvPr>
        </p:nvSpPr>
        <p:spPr/>
        <p:txBody>
          <a:bodyPr>
            <a:noAutofit/>
          </a:bodyPr>
          <a:lstStyle/>
          <a:p>
            <a:r>
              <a:rPr lang="bg-BG" dirty="0"/>
              <a:t>Споделяне на файлове по метода </a:t>
            </a:r>
            <a:br>
              <a:rPr lang="en-US" dirty="0"/>
            </a:br>
            <a:r>
              <a:rPr lang="bg-BG" dirty="0"/>
              <a:t>"</a:t>
            </a:r>
            <a:r>
              <a:rPr lang="bg-BG" dirty="0" err="1"/>
              <a:t>Peer-to-Peer</a:t>
            </a:r>
            <a:r>
              <a:rPr lang="bg-BG" dirty="0"/>
              <a:t>" (P2P)</a:t>
            </a:r>
            <a:endParaRPr lang="en-BG" dirty="0"/>
          </a:p>
        </p:txBody>
      </p:sp>
      <p:sp>
        <p:nvSpPr>
          <p:cNvPr id="3" name="Content Placeholder 2">
            <a:extLst>
              <a:ext uri="{FF2B5EF4-FFF2-40B4-BE49-F238E27FC236}">
                <a16:creationId xmlns:a16="http://schemas.microsoft.com/office/drawing/2014/main" id="{187DD3C1-04F1-7BCD-9C12-A87390D3D077}"/>
              </a:ext>
            </a:extLst>
          </p:cNvPr>
          <p:cNvSpPr>
            <a:spLocks noGrp="1"/>
          </p:cNvSpPr>
          <p:nvPr>
            <p:ph idx="1"/>
          </p:nvPr>
        </p:nvSpPr>
        <p:spPr>
          <a:xfrm>
            <a:off x="772997" y="2413261"/>
            <a:ext cx="6985263" cy="3717844"/>
          </a:xfrm>
        </p:spPr>
        <p:txBody>
          <a:bodyPr/>
          <a:lstStyle/>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При този децентрализиран подход потребителите се свързват директно помежду си, за да споделят файлове. </a:t>
            </a: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Всеки потребител може да действа едновременно като клиент и сървър, което му позволява да качва и сваля файлове от други потребители в мрежата. </a:t>
            </a: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Примери за софтуер за P2P споделяне на файлове са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BitTorrent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eMule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615C331A-52C6-ED63-FB32-F8E7BA06DAC5}"/>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7DB79B0D-8C4C-513D-AC62-DE21F7A94C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05015" y="2163132"/>
            <a:ext cx="2631191" cy="2729248"/>
          </a:xfrm>
          <a:prstGeom prst="rect">
            <a:avLst/>
          </a:prstGeom>
        </p:spPr>
      </p:pic>
    </p:spTree>
    <p:extLst>
      <p:ext uri="{BB962C8B-B14F-4D97-AF65-F5344CB8AC3E}">
        <p14:creationId xmlns:p14="http://schemas.microsoft.com/office/powerpoint/2010/main" val="2908499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178D2-3847-8AF8-AE45-68B8AAB3B181}"/>
              </a:ext>
            </a:extLst>
          </p:cNvPr>
          <p:cNvSpPr>
            <a:spLocks noGrp="1"/>
          </p:cNvSpPr>
          <p:nvPr>
            <p:ph type="title"/>
          </p:nvPr>
        </p:nvSpPr>
        <p:spPr/>
        <p:txBody>
          <a:bodyPr>
            <a:noAutofit/>
          </a:bodyPr>
          <a:lstStyle/>
          <a:p>
            <a:r>
              <a:rPr lang="bg-BG" dirty="0"/>
              <a:t>Споделяне на файлове в облака</a:t>
            </a:r>
            <a:r>
              <a:rPr lang="en-BG" dirty="0"/>
              <a:t> </a:t>
            </a:r>
          </a:p>
        </p:txBody>
      </p:sp>
      <p:sp>
        <p:nvSpPr>
          <p:cNvPr id="3" name="Content Placeholder 2">
            <a:extLst>
              <a:ext uri="{FF2B5EF4-FFF2-40B4-BE49-F238E27FC236}">
                <a16:creationId xmlns:a16="http://schemas.microsoft.com/office/drawing/2014/main" id="{187DD3C1-04F1-7BCD-9C12-A87390D3D077}"/>
              </a:ext>
            </a:extLst>
          </p:cNvPr>
          <p:cNvSpPr>
            <a:spLocks noGrp="1"/>
          </p:cNvSpPr>
          <p:nvPr>
            <p:ph idx="1"/>
          </p:nvPr>
        </p:nvSpPr>
        <p:spPr>
          <a:xfrm>
            <a:off x="496478" y="2205872"/>
            <a:ext cx="5599522" cy="2828041"/>
          </a:xfrm>
        </p:spPr>
        <p:txBody>
          <a:bodyPr/>
          <a:lstStyle/>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Този метод включва качване на файлове на отдалечени сървъри,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хоствани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от доставчици на услуги за съхранение в облак. </a:t>
            </a: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След това потребителите могат да споделят достъпа до тези файлове с други лица, като изпращат връзки или предоставят разрешения. </a:t>
            </a: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Някои от по-популярните услуги за съхранение в облак, които поддържат споделяне на файлове, са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Google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Drive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Dropbox</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OneDrive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r>
              <a:rPr lang="en-BG" sz="1200" dirty="0">
                <a:effectLst/>
              </a:rPr>
              <a:t>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615C331A-52C6-ED63-FB32-F8E7BA06DAC5}"/>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ECB22824-7824-D1D1-7EAA-8E9029545D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98941" y="1659116"/>
            <a:ext cx="4519872" cy="4265629"/>
          </a:xfrm>
          <a:prstGeom prst="rect">
            <a:avLst/>
          </a:prstGeom>
        </p:spPr>
      </p:pic>
    </p:spTree>
    <p:extLst>
      <p:ext uri="{BB962C8B-B14F-4D97-AF65-F5344CB8AC3E}">
        <p14:creationId xmlns:p14="http://schemas.microsoft.com/office/powerpoint/2010/main" val="39688067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EF862-AD91-E8E2-8ACF-4C066E329AC9}"/>
              </a:ext>
            </a:extLst>
          </p:cNvPr>
          <p:cNvSpPr>
            <a:spLocks noGrp="1"/>
          </p:cNvSpPr>
          <p:nvPr>
            <p:ph type="title"/>
          </p:nvPr>
        </p:nvSpPr>
        <p:spPr/>
        <p:txBody>
          <a:bodyPr/>
          <a:lstStyle/>
          <a:p>
            <a:r>
              <a:rPr lang="bg-BG" dirty="0"/>
              <a:t>Споделяне на файлове в мрежа</a:t>
            </a:r>
            <a:endParaRPr lang="en-BG" dirty="0"/>
          </a:p>
        </p:txBody>
      </p:sp>
      <p:sp>
        <p:nvSpPr>
          <p:cNvPr id="3" name="Content Placeholder 2">
            <a:extLst>
              <a:ext uri="{FF2B5EF4-FFF2-40B4-BE49-F238E27FC236}">
                <a16:creationId xmlns:a16="http://schemas.microsoft.com/office/drawing/2014/main" id="{E2A88F4B-48D6-9DC1-5172-5BC66307BEEC}"/>
              </a:ext>
            </a:extLst>
          </p:cNvPr>
          <p:cNvSpPr>
            <a:spLocks noGrp="1"/>
          </p:cNvSpPr>
          <p:nvPr>
            <p:ph idx="1"/>
          </p:nvPr>
        </p:nvSpPr>
        <p:spPr>
          <a:xfrm>
            <a:off x="5976594" y="2705492"/>
            <a:ext cx="5769204" cy="3595295"/>
          </a:xfrm>
        </p:spPr>
        <p:txBody>
          <a:bodyPr/>
          <a:lstStyle/>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В рамките на локална мрежа компютрите и устройствата могат да бъдат свързани помежду си, за да споделят файлове директно. </a:t>
            </a: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Това често се използва във фирми или в домашни условия, за да се улесни достъпът и сътрудничеството между свързаните устройства.</a:t>
            </a:r>
            <a:endParaRPr lang="en-BG" dirty="0"/>
          </a:p>
        </p:txBody>
      </p:sp>
      <p:sp>
        <p:nvSpPr>
          <p:cNvPr id="4" name="Footer Placeholder 3">
            <a:extLst>
              <a:ext uri="{FF2B5EF4-FFF2-40B4-BE49-F238E27FC236}">
                <a16:creationId xmlns:a16="http://schemas.microsoft.com/office/drawing/2014/main" id="{6CDC26F1-8BE5-C727-456E-01E47D59506D}"/>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199F8025-CC55-D324-5DE7-FB1EA459D5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138" y="2047119"/>
            <a:ext cx="5030755" cy="3356457"/>
          </a:xfrm>
          <a:prstGeom prst="rect">
            <a:avLst/>
          </a:prstGeom>
        </p:spPr>
      </p:pic>
    </p:spTree>
    <p:extLst>
      <p:ext uri="{BB962C8B-B14F-4D97-AF65-F5344CB8AC3E}">
        <p14:creationId xmlns:p14="http://schemas.microsoft.com/office/powerpoint/2010/main" val="4231276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AC90A-90C3-CD3D-1B0B-4070462182AE}"/>
              </a:ext>
            </a:extLst>
          </p:cNvPr>
          <p:cNvSpPr>
            <a:spLocks noGrp="1"/>
          </p:cNvSpPr>
          <p:nvPr>
            <p:ph type="title"/>
          </p:nvPr>
        </p:nvSpPr>
        <p:spPr/>
        <p:txBody>
          <a:bodyPr/>
          <a:lstStyle/>
          <a:p>
            <a:r>
              <a:rPr lang="bg-BG" dirty="0"/>
              <a:t>Споделяне на файлове</a:t>
            </a:r>
            <a:endParaRPr lang="en-BG" dirty="0"/>
          </a:p>
        </p:txBody>
      </p:sp>
      <p:sp>
        <p:nvSpPr>
          <p:cNvPr id="3" name="Content Placeholder 2">
            <a:extLst>
              <a:ext uri="{FF2B5EF4-FFF2-40B4-BE49-F238E27FC236}">
                <a16:creationId xmlns:a16="http://schemas.microsoft.com/office/drawing/2014/main" id="{D5F3A39E-CCCC-A47E-ED13-23128D017DF7}"/>
              </a:ext>
            </a:extLst>
          </p:cNvPr>
          <p:cNvSpPr>
            <a:spLocks noGrp="1"/>
          </p:cNvSpPr>
          <p:nvPr>
            <p:ph idx="1"/>
          </p:nvPr>
        </p:nvSpPr>
        <p:spPr>
          <a:xfrm>
            <a:off x="744718" y="2271860"/>
            <a:ext cx="4983638" cy="4019501"/>
          </a:xfrm>
        </p:spPr>
        <p:txBody>
          <a:bodyPr/>
          <a:lstStyle/>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Само по себе си, споделянето на файлове предизвика революция в начина, по който хората си сътрудничат и обменят информация. </a:t>
            </a: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При споделянето на материали, защитени с авторски права, обаче е важно да се имат предвид авторските права и правните въпроси, за да се избегнат всякакви нарушения или неразрешено разпространение.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endParaRPr lang="en-BG" dirty="0"/>
          </a:p>
        </p:txBody>
      </p:sp>
      <p:sp>
        <p:nvSpPr>
          <p:cNvPr id="4" name="Footer Placeholder 3">
            <a:extLst>
              <a:ext uri="{FF2B5EF4-FFF2-40B4-BE49-F238E27FC236}">
                <a16:creationId xmlns:a16="http://schemas.microsoft.com/office/drawing/2014/main" id="{3359B465-E175-6A9B-7476-D80AF6FE72EF}"/>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E5817BA0-D1AB-9614-0542-EB46EDE446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68855" y="2006171"/>
            <a:ext cx="5307814" cy="3533014"/>
          </a:xfrm>
          <a:prstGeom prst="rect">
            <a:avLst/>
          </a:prstGeom>
        </p:spPr>
      </p:pic>
    </p:spTree>
    <p:extLst>
      <p:ext uri="{BB962C8B-B14F-4D97-AF65-F5344CB8AC3E}">
        <p14:creationId xmlns:p14="http://schemas.microsoft.com/office/powerpoint/2010/main" val="18244466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35F9E-EB2E-10FC-2473-5648364F8029}"/>
              </a:ext>
            </a:extLst>
          </p:cNvPr>
          <p:cNvSpPr>
            <a:spLocks noGrp="1"/>
          </p:cNvSpPr>
          <p:nvPr>
            <p:ph type="title"/>
          </p:nvPr>
        </p:nvSpPr>
        <p:spPr/>
        <p:txBody>
          <a:bodyPr>
            <a:normAutofit/>
          </a:bodyPr>
          <a:lstStyle/>
          <a:p>
            <a:r>
              <a:rPr lang="bg-BG" dirty="0"/>
              <a:t>Основни подходи и добри практики </a:t>
            </a:r>
            <a:br>
              <a:rPr lang="en-US" dirty="0"/>
            </a:br>
            <a:r>
              <a:rPr lang="bg-BG" dirty="0"/>
              <a:t>за споделяне на </a:t>
            </a:r>
            <a:r>
              <a:rPr lang="bg-BG" b="1" dirty="0"/>
              <a:t>видео файлове</a:t>
            </a:r>
            <a:endParaRPr lang="en-BG" dirty="0"/>
          </a:p>
        </p:txBody>
      </p:sp>
      <p:sp>
        <p:nvSpPr>
          <p:cNvPr id="3" name="Content Placeholder 2">
            <a:extLst>
              <a:ext uri="{FF2B5EF4-FFF2-40B4-BE49-F238E27FC236}">
                <a16:creationId xmlns:a16="http://schemas.microsoft.com/office/drawing/2014/main" id="{2897BDEA-43E7-2103-7E9C-6191047E81EC}"/>
              </a:ext>
            </a:extLst>
          </p:cNvPr>
          <p:cNvSpPr>
            <a:spLocks noGrp="1"/>
          </p:cNvSpPr>
          <p:nvPr>
            <p:ph idx="1"/>
          </p:nvPr>
        </p:nvSpPr>
        <p:spPr>
          <a:xfrm>
            <a:off x="6730738" y="2420332"/>
            <a:ext cx="4996207" cy="2871788"/>
          </a:xfrm>
        </p:spPr>
        <p:txBody>
          <a:bodyPr/>
          <a:lstStyle/>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Основните подходи и най-добри практики за споделяне на видеофайлове включват сигурно и ефективно разпространение на видеофайлове. </a:t>
            </a: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Ето някои общи подходи и най-добри практики за споделяне на видеофайлове: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78A5B76A-9A2E-347A-C812-809846E0DD7A}"/>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2542365C-FD47-3FED-BD06-312348FF2B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905" y="1852084"/>
            <a:ext cx="5409394" cy="3440036"/>
          </a:xfrm>
          <a:prstGeom prst="rect">
            <a:avLst/>
          </a:prstGeom>
        </p:spPr>
      </p:pic>
    </p:spTree>
    <p:extLst>
      <p:ext uri="{BB962C8B-B14F-4D97-AF65-F5344CB8AC3E}">
        <p14:creationId xmlns:p14="http://schemas.microsoft.com/office/powerpoint/2010/main" val="1507505019"/>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Calibri-Cambria">
      <a:majorFont>
        <a:latin typeface="Calibri" panose="020F0502020204030204"/>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1578</TotalTime>
  <Words>4217</Words>
  <Application>Microsoft Macintosh PowerPoint</Application>
  <PresentationFormat>Widescreen</PresentationFormat>
  <Paragraphs>168</Paragraphs>
  <Slides>34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Arial</vt:lpstr>
      <vt:lpstr>Calibri</vt:lpstr>
      <vt:lpstr>Cambria</vt:lpstr>
      <vt:lpstr>Symbol</vt:lpstr>
      <vt:lpstr>Retrospect</vt:lpstr>
      <vt:lpstr>2.2. Споделяне чрез дигитални технологии</vt:lpstr>
      <vt:lpstr>В тази тема ще научите:</vt:lpstr>
      <vt:lpstr>Съдържание</vt:lpstr>
      <vt:lpstr>Основни подходи и добри практики за споделяне на видео файлове, бази данни, изображения и архивни файлове (I)</vt:lpstr>
      <vt:lpstr>Споделяне на файлове по метода  "Peer-to-Peer" (P2P)</vt:lpstr>
      <vt:lpstr>Споделяне на файлове в облака </vt:lpstr>
      <vt:lpstr>Споделяне на файлове в мрежа</vt:lpstr>
      <vt:lpstr>Споделяне на файлове</vt:lpstr>
      <vt:lpstr>Основни подходи и добри практики  за споделяне на видео файлове</vt:lpstr>
      <vt:lpstr>Основни подходи и добри практики  за споделяне на видео файлове</vt:lpstr>
      <vt:lpstr>Основни подходи и добри практики  за споделяне на видео файлове</vt:lpstr>
      <vt:lpstr>Основни подходи и добри практики  за споделяне на видео файлове</vt:lpstr>
      <vt:lpstr>Основни подходи и добри практики  за споделяне на видео файлове</vt:lpstr>
      <vt:lpstr>Основни подходи и добри практики  за споделяне на видео файлове</vt:lpstr>
      <vt:lpstr>Основни подходи и добри практики  за споделяне на бази данни</vt:lpstr>
      <vt:lpstr>Основни подходи и добри практики  за споделяне на бази данни</vt:lpstr>
      <vt:lpstr>Основни подходи и добри практики  за споделяне на бази данни</vt:lpstr>
      <vt:lpstr>Основни подходи и добри практики  за споделяне на бази данни</vt:lpstr>
      <vt:lpstr>Основни подходи и добри практики  за споделяне на бази данни</vt:lpstr>
      <vt:lpstr>Основни подходи и добри практики  за споделяне на изображения</vt:lpstr>
      <vt:lpstr>Основни подходи и добри практики  за споделяне на изображения</vt:lpstr>
      <vt:lpstr>Основни подходи и добри практики  за споделяне на изображения</vt:lpstr>
      <vt:lpstr>Основни подходи и добри практики  за споделяне на изображения</vt:lpstr>
      <vt:lpstr>Основни подходи и добри практики  за споделяне на архивни файлове</vt:lpstr>
      <vt:lpstr>Най-популярни формати на архивни файлове</vt:lpstr>
      <vt:lpstr>Основни подходи и добри практики  за споделяне на архивни файлове</vt:lpstr>
      <vt:lpstr>Основни подходи и добри практики  за споделяне на архивни файлове</vt:lpstr>
      <vt:lpstr>Основни подходи и добри практики  за споделяне на архивни файлове</vt:lpstr>
      <vt:lpstr>Стратегии и подходи за споделяне и разпространяване на информация чрез дигитални технологии</vt:lpstr>
      <vt:lpstr>Стратегии и подходи за споделяне и разпространяване на информация чрез дигитални технологии</vt:lpstr>
      <vt:lpstr>Стратегии и подходи за споделяне и разпространяване на информация чрез дигитални технологии</vt:lpstr>
      <vt:lpstr>Стратегии и подходи за споделяне и разпространяване на информация чрез дигитални технологии</vt:lpstr>
      <vt:lpstr>Стратегии и подходи за споделяне и разпространяване на информация чрез дигитални технологии</vt:lpstr>
      <vt:lpstr>Благодаря</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Irena Avdjieva</dc:creator>
  <cp:lastModifiedBy>Олег Димитров Константинов</cp:lastModifiedBy>
  <cp:revision>207</cp:revision>
  <dcterms:created xsi:type="dcterms:W3CDTF">2023-01-03T13:46:11Z</dcterms:created>
  <dcterms:modified xsi:type="dcterms:W3CDTF">2023-07-20T18:31:10Z</dcterms:modified>
</cp:coreProperties>
</file>